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3C36E-5A2C-4945-B691-F52E2D5D9D62}"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44CA7-D17D-4001-A204-B52B092E45FD}" type="slidenum">
              <a:rPr lang="en-US" smtClean="0"/>
              <a:t>‹#›</a:t>
            </a:fld>
            <a:endParaRPr lang="en-US"/>
          </a:p>
        </p:txBody>
      </p:sp>
    </p:spTree>
    <p:extLst>
      <p:ext uri="{BB962C8B-B14F-4D97-AF65-F5344CB8AC3E}">
        <p14:creationId xmlns:p14="http://schemas.microsoft.com/office/powerpoint/2010/main" val="521740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44CA7-D17D-4001-A204-B52B092E45FD}" type="slidenum">
              <a:rPr lang="en-US" smtClean="0"/>
              <a:t>2</a:t>
            </a:fld>
            <a:endParaRPr lang="en-US"/>
          </a:p>
        </p:txBody>
      </p:sp>
    </p:spTree>
    <p:extLst>
      <p:ext uri="{BB962C8B-B14F-4D97-AF65-F5344CB8AC3E}">
        <p14:creationId xmlns:p14="http://schemas.microsoft.com/office/powerpoint/2010/main" val="215977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B047FF-4242-4EE8-9A4B-7047BC6D671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235011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047FF-4242-4EE8-9A4B-7047BC6D671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340539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047FF-4242-4EE8-9A4B-7047BC6D671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216956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047FF-4242-4EE8-9A4B-7047BC6D671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229670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DB047FF-4242-4EE8-9A4B-7047BC6D6717}"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369859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B047FF-4242-4EE8-9A4B-7047BC6D6717}"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234291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B047FF-4242-4EE8-9A4B-7047BC6D6717}"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5141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047FF-4242-4EE8-9A4B-7047BC6D6717}"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364537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047FF-4242-4EE8-9A4B-7047BC6D6717}"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258626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B047FF-4242-4EE8-9A4B-7047BC6D6717}"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354087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DB047FF-4242-4EE8-9A4B-7047BC6D6717}"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E34AD-5037-4C67-81D7-65F2FE59064D}" type="slidenum">
              <a:rPr lang="en-US" smtClean="0"/>
              <a:t>‹#›</a:t>
            </a:fld>
            <a:endParaRPr lang="en-US"/>
          </a:p>
        </p:txBody>
      </p:sp>
    </p:spTree>
    <p:extLst>
      <p:ext uri="{BB962C8B-B14F-4D97-AF65-F5344CB8AC3E}">
        <p14:creationId xmlns:p14="http://schemas.microsoft.com/office/powerpoint/2010/main" val="267130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B047FF-4242-4EE8-9A4B-7047BC6D6717}" type="datetimeFigureOut">
              <a:rPr lang="en-US" smtClean="0"/>
              <a:t>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E34AD-5037-4C67-81D7-65F2FE59064D}" type="slidenum">
              <a:rPr lang="en-US" smtClean="0"/>
              <a:t>‹#›</a:t>
            </a:fld>
            <a:endParaRPr lang="en-US"/>
          </a:p>
        </p:txBody>
      </p:sp>
    </p:spTree>
    <p:extLst>
      <p:ext uri="{BB962C8B-B14F-4D97-AF65-F5344CB8AC3E}">
        <p14:creationId xmlns:p14="http://schemas.microsoft.com/office/powerpoint/2010/main" val="984876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crispy.secondarymetabolites.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SGIvZV0i0sJ7pIYIPQX1Zgug2usX7U8I?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CRISPR and Gene Editing – Developing Therapies for Genetic Disorders</a:t>
            </a:r>
            <a:br>
              <a:rPr lang="en-US" b="1" dirty="0"/>
            </a:br>
            <a:endParaRPr lang="en-US" dirty="0"/>
          </a:p>
        </p:txBody>
      </p:sp>
      <p:sp>
        <p:nvSpPr>
          <p:cNvPr id="3" name="Subtitle 2"/>
          <p:cNvSpPr>
            <a:spLocks noGrp="1"/>
          </p:cNvSpPr>
          <p:nvPr>
            <p:ph type="subTitle" idx="1"/>
          </p:nvPr>
        </p:nvSpPr>
        <p:spPr/>
        <p:txBody>
          <a:bodyPr>
            <a:normAutofit fontScale="77500" lnSpcReduction="20000"/>
          </a:bodyPr>
          <a:lstStyle/>
          <a:p>
            <a:r>
              <a:rPr lang="en-US" dirty="0" smtClean="0"/>
              <a:t>By </a:t>
            </a:r>
            <a:r>
              <a:rPr lang="en-US" dirty="0" err="1" smtClean="0"/>
              <a:t>Gopalakrishnan</a:t>
            </a:r>
            <a:r>
              <a:rPr lang="en-US" dirty="0" smtClean="0"/>
              <a:t> Kumar, </a:t>
            </a:r>
            <a:r>
              <a:rPr lang="en-US" dirty="0" err="1" smtClean="0"/>
              <a:t>MTech</a:t>
            </a:r>
            <a:r>
              <a:rPr lang="en-US" dirty="0" smtClean="0"/>
              <a:t> IIT-Bombay,</a:t>
            </a:r>
          </a:p>
          <a:p>
            <a:r>
              <a:rPr lang="en-US" dirty="0" smtClean="0"/>
              <a:t>Certified Data Analyst, GLV Data Solutions Consultancy</a:t>
            </a:r>
            <a:endParaRPr lang="en-US" dirty="0" smtClean="0"/>
          </a:p>
          <a:p>
            <a:r>
              <a:rPr lang="en-US" dirty="0" smtClean="0">
                <a:hlinkClick r:id="rId2"/>
              </a:rPr>
              <a:t>https://www.linkedin.com/in/gopalakrishnan-kumar-a73301110/</a:t>
            </a:r>
            <a:endParaRPr lang="en-US" dirty="0" smtClean="0"/>
          </a:p>
          <a:p>
            <a:r>
              <a:rPr lang="en-US" dirty="0">
                <a:hlinkClick r:id="rId3"/>
              </a:rPr>
              <a:t>https://www.github.com/Gopalakrishnan-Kumar</a:t>
            </a:r>
            <a:r>
              <a:rPr lang="en-US" dirty="0" smtClean="0">
                <a:hlinkClick r:id="rId3"/>
              </a:rPr>
              <a:t>/</a:t>
            </a:r>
            <a:endParaRPr lang="en-US" dirty="0" smtClean="0"/>
          </a:p>
          <a:p>
            <a:r>
              <a:rPr lang="en-US" dirty="0" smtClean="0">
                <a:hlinkClick r:id="rId4"/>
              </a:rPr>
              <a:t>https://www.kaggle.com/gopalkk2</a:t>
            </a:r>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38756126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b="1" dirty="0"/>
              <a:t>Results</a:t>
            </a:r>
            <a:br>
              <a:rPr lang="en-US" b="1" dirty="0"/>
            </a:br>
            <a:endParaRPr lang="en-US" dirty="0"/>
          </a:p>
        </p:txBody>
      </p:sp>
      <p:sp>
        <p:nvSpPr>
          <p:cNvPr id="3" name="Content Placeholder 2"/>
          <p:cNvSpPr>
            <a:spLocks noGrp="1"/>
          </p:cNvSpPr>
          <p:nvPr>
            <p:ph idx="1"/>
          </p:nvPr>
        </p:nvSpPr>
        <p:spPr/>
        <p:txBody>
          <a:bodyPr/>
          <a:lstStyle/>
          <a:p>
            <a:r>
              <a:rPr lang="en-US" dirty="0"/>
              <a:t>Upon implementing the Python-based pipeline:</a:t>
            </a:r>
          </a:p>
          <a:p>
            <a:r>
              <a:rPr lang="en-US" b="1" dirty="0"/>
              <a:t>Gene Retrieval:</a:t>
            </a:r>
            <a:r>
              <a:rPr lang="en-US" dirty="0"/>
              <a:t> Successfully fetched data for target genes such as BRCA1, implicated in breast cancer susceptibility.</a:t>
            </a:r>
          </a:p>
          <a:p>
            <a:r>
              <a:rPr lang="en-US" b="1" dirty="0"/>
              <a:t>gRNA Design:</a:t>
            </a:r>
            <a:r>
              <a:rPr lang="en-US" dirty="0"/>
              <a:t> Generated a list of potential gRNA sequences with high specificity to the target loci.</a:t>
            </a:r>
          </a:p>
          <a:p>
            <a:r>
              <a:rPr lang="en-US" b="1" dirty="0"/>
              <a:t>Off-Target Analysis:</a:t>
            </a:r>
            <a:r>
              <a:rPr lang="en-US" dirty="0"/>
              <a:t> Identified minimal off-target sites within the threshold, indicating high specificity of the designed gRNAs.</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1128643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lstStyle/>
          <a:p>
            <a:r>
              <a:rPr lang="en-US" dirty="0"/>
              <a:t>This project demonstrates a computational approach to designing and validating CRISPR-Cas9 mediated gene editing therapies for genetic disorders. By integrating gene retrieval, gRNA design, and off-target analysis into a Python-based pipeline, researchers can streamline the process of developing safe and effective gene therapies. Future work may involve integrating more sophisticated off-target prediction algorithms and validating the designed gRNAs experimentally.</a:t>
            </a:r>
          </a:p>
        </p:txBody>
      </p:sp>
    </p:spTree>
    <p:extLst>
      <p:ext uri="{BB962C8B-B14F-4D97-AF65-F5344CB8AC3E}">
        <p14:creationId xmlns:p14="http://schemas.microsoft.com/office/powerpoint/2010/main" val="2101734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br>
              <a:rPr lang="en-US" b="1" dirty="0"/>
            </a:br>
            <a:endParaRPr lang="en-US" dirty="0"/>
          </a:p>
        </p:txBody>
      </p:sp>
      <p:sp>
        <p:nvSpPr>
          <p:cNvPr id="3" name="Content Placeholder 2"/>
          <p:cNvSpPr>
            <a:spLocks noGrp="1"/>
          </p:cNvSpPr>
          <p:nvPr>
            <p:ph idx="1"/>
          </p:nvPr>
        </p:nvSpPr>
        <p:spPr/>
        <p:txBody>
          <a:bodyPr/>
          <a:lstStyle/>
          <a:p>
            <a:r>
              <a:rPr lang="en-US" dirty="0" err="1"/>
              <a:t>Jinek</a:t>
            </a:r>
            <a:r>
              <a:rPr lang="en-US" dirty="0"/>
              <a:t>, M., </a:t>
            </a:r>
            <a:r>
              <a:rPr lang="en-US" dirty="0" err="1"/>
              <a:t>Chylinski</a:t>
            </a:r>
            <a:r>
              <a:rPr lang="en-US" dirty="0"/>
              <a:t>, K., </a:t>
            </a:r>
            <a:r>
              <a:rPr lang="en-US" dirty="0" err="1"/>
              <a:t>Fonfara</a:t>
            </a:r>
            <a:r>
              <a:rPr lang="en-US" dirty="0"/>
              <a:t>, I., </a:t>
            </a:r>
            <a:r>
              <a:rPr lang="en-US" dirty="0" err="1"/>
              <a:t>Hauer</a:t>
            </a:r>
            <a:r>
              <a:rPr lang="en-US" dirty="0"/>
              <a:t>, M., </a:t>
            </a:r>
            <a:r>
              <a:rPr lang="en-US" dirty="0" err="1"/>
              <a:t>Doudna</a:t>
            </a:r>
            <a:r>
              <a:rPr lang="en-US" dirty="0"/>
              <a:t>, J.A., &amp; </a:t>
            </a:r>
            <a:r>
              <a:rPr lang="en-US" dirty="0" err="1"/>
              <a:t>Charpentier</a:t>
            </a:r>
            <a:r>
              <a:rPr lang="en-US" dirty="0"/>
              <a:t>, E. (2012). A Programmable Dual-RNA–Guided DNA endonuclease in Adaptive Bacterial Immunity. </a:t>
            </a:r>
            <a:r>
              <a:rPr lang="en-US" i="1" dirty="0"/>
              <a:t>Science, 337</a:t>
            </a:r>
            <a:r>
              <a:rPr lang="en-US" dirty="0"/>
              <a:t>(6096), 816–821.</a:t>
            </a:r>
          </a:p>
          <a:p>
            <a:r>
              <a:rPr lang="en-US" dirty="0"/>
              <a:t>Carroll, D. (2017). Genome Engineering with CRISPR-Cas9. </a:t>
            </a:r>
            <a:r>
              <a:rPr lang="en-US" i="1" dirty="0"/>
              <a:t>Molecular Cell, 58</a:t>
            </a:r>
            <a:r>
              <a:rPr lang="en-US" dirty="0"/>
              <a:t>(4), 586–598.</a:t>
            </a:r>
          </a:p>
          <a:p>
            <a:r>
              <a:rPr lang="en-US" dirty="0"/>
              <a:t>Hsu, P.D., Lander, E.S., &amp; Zhang, F. (2014). Development and Applications of CRISPR-Cas9 for Genome Engineering. </a:t>
            </a:r>
            <a:r>
              <a:rPr lang="en-US" i="1" dirty="0"/>
              <a:t>Cell, 157</a:t>
            </a:r>
            <a:r>
              <a:rPr lang="en-US" dirty="0"/>
              <a:t>(6), 1262–1278.</a:t>
            </a:r>
          </a:p>
          <a:p>
            <a:r>
              <a:rPr lang="en-US" dirty="0" err="1"/>
              <a:t>CRISPy</a:t>
            </a:r>
            <a:r>
              <a:rPr lang="en-US" dirty="0"/>
              <a:t>-web API Documentation. Retrieved from </a:t>
            </a:r>
            <a:r>
              <a:rPr lang="en-US" u="sng" dirty="0" err="1">
                <a:hlinkClick r:id="rId2"/>
              </a:rPr>
              <a:t>CRISPy</a:t>
            </a:r>
            <a:r>
              <a:rPr lang="en-US" u="sng" dirty="0">
                <a:hlinkClick r:id="rId2"/>
              </a:rPr>
              <a:t>-web</a:t>
            </a:r>
            <a:endParaRPr lang="en-US" dirty="0"/>
          </a:p>
          <a:p>
            <a:endParaRPr lang="en-US" dirty="0"/>
          </a:p>
        </p:txBody>
      </p:sp>
    </p:spTree>
    <p:extLst>
      <p:ext uri="{BB962C8B-B14F-4D97-AF65-F5344CB8AC3E}">
        <p14:creationId xmlns:p14="http://schemas.microsoft.com/office/powerpoint/2010/main" val="1221596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Google Colab URL</a:t>
            </a:r>
            <a:endParaRPr lang="en-US" dirty="0"/>
          </a:p>
        </p:txBody>
      </p:sp>
      <p:sp>
        <p:nvSpPr>
          <p:cNvPr id="3" name="Content Placeholder 2"/>
          <p:cNvSpPr>
            <a:spLocks noGrp="1"/>
          </p:cNvSpPr>
          <p:nvPr>
            <p:ph idx="1"/>
          </p:nvPr>
        </p:nvSpPr>
        <p:spPr/>
        <p:txBody>
          <a:bodyPr/>
          <a:lstStyle/>
          <a:p>
            <a:r>
              <a:rPr lang="en-US" dirty="0" smtClean="0">
                <a:hlinkClick r:id="rId3"/>
              </a:rPr>
              <a:t>https://colab.research.google.com/drive/1SGIvZV0i0sJ7pIYIPQX1Zgug2usX7U8I?usp=sharing</a:t>
            </a:r>
            <a:endParaRPr lang="en-US" dirty="0" smtClean="0"/>
          </a:p>
          <a:p>
            <a:endParaRPr lang="en-US" dirty="0"/>
          </a:p>
        </p:txBody>
      </p:sp>
    </p:spTree>
    <p:extLst>
      <p:ext uri="{BB962C8B-B14F-4D97-AF65-F5344CB8AC3E}">
        <p14:creationId xmlns:p14="http://schemas.microsoft.com/office/powerpoint/2010/main" val="550272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br>
              <a:rPr lang="en-US" b="1" dirty="0"/>
            </a:br>
            <a:endParaRPr lang="en-US" dirty="0"/>
          </a:p>
        </p:txBody>
      </p:sp>
      <p:sp>
        <p:nvSpPr>
          <p:cNvPr id="3" name="Content Placeholder 2"/>
          <p:cNvSpPr>
            <a:spLocks noGrp="1"/>
          </p:cNvSpPr>
          <p:nvPr>
            <p:ph idx="1"/>
          </p:nvPr>
        </p:nvSpPr>
        <p:spPr/>
        <p:txBody>
          <a:bodyPr/>
          <a:lstStyle/>
          <a:p>
            <a:r>
              <a:rPr lang="en-US" dirty="0"/>
              <a:t>Genetic disorders, resulting from mutations or alterations in an individual's DNA, pose significant challenges to human health. Traditional therapies often address symptoms rather than the root genetic causes. The advent of CRISPR-Cas9 technology has revolutionized the field of gene editing, offering precise tools to modify genetic sequences and potentially correct pathogenic mutations. This project focuses on leveraging CRISPR and gene editing techniques to develop therapies for specific genetic disorders by identifying target genes, designing effective guide RNAs (gRNAs), and validating the specificity of edits through computational methods.</a:t>
            </a:r>
          </a:p>
        </p:txBody>
      </p:sp>
    </p:spTree>
    <p:extLst>
      <p:ext uri="{BB962C8B-B14F-4D97-AF65-F5344CB8AC3E}">
        <p14:creationId xmlns:p14="http://schemas.microsoft.com/office/powerpoint/2010/main" val="19739389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Project Objectives</a:t>
            </a:r>
            <a:br>
              <a:rPr lang="en-US" b="1" dirty="0"/>
            </a:br>
            <a:endParaRPr lang="en-US" dirty="0"/>
          </a:p>
        </p:txBody>
      </p:sp>
      <p:sp>
        <p:nvSpPr>
          <p:cNvPr id="3" name="Content Placeholder 2"/>
          <p:cNvSpPr>
            <a:spLocks noGrp="1"/>
          </p:cNvSpPr>
          <p:nvPr>
            <p:ph idx="1"/>
          </p:nvPr>
        </p:nvSpPr>
        <p:spPr/>
        <p:txBody>
          <a:bodyPr/>
          <a:lstStyle/>
          <a:p>
            <a:r>
              <a:rPr lang="en-US" b="1" dirty="0"/>
              <a:t>Identify Target Genes:</a:t>
            </a:r>
            <a:r>
              <a:rPr lang="en-US" dirty="0"/>
              <a:t> Select genes associated with specific genetic disorders for therapeutic intervention.</a:t>
            </a:r>
          </a:p>
          <a:p>
            <a:r>
              <a:rPr lang="en-US" b="1" dirty="0"/>
              <a:t>Design Effective Guide RNAs:</a:t>
            </a:r>
            <a:r>
              <a:rPr lang="en-US" dirty="0"/>
              <a:t> Create gRNAs that can specifically target and modify the identified genes using CRISPR-Cas9.</a:t>
            </a:r>
          </a:p>
          <a:p>
            <a:r>
              <a:rPr lang="en-US" b="1" dirty="0"/>
              <a:t>Validate Specificity:</a:t>
            </a:r>
            <a:r>
              <a:rPr lang="en-US" dirty="0"/>
              <a:t> Ensure that the designed gRNAs have minimal off-target effects to maintain genomic integrity.</a:t>
            </a:r>
          </a:p>
          <a:p>
            <a:r>
              <a:rPr lang="en-US" b="1" dirty="0"/>
              <a:t>Develop a Computational Pipeline:</a:t>
            </a:r>
            <a:r>
              <a:rPr lang="en-US" dirty="0"/>
              <a:t> Implement a Python-based pipeline to automate the process of gene selection, gRNA design, and validation.</a:t>
            </a:r>
          </a:p>
          <a:p>
            <a:endParaRPr lang="en-US" dirty="0"/>
          </a:p>
        </p:txBody>
      </p:sp>
    </p:spTree>
    <p:extLst>
      <p:ext uri="{BB962C8B-B14F-4D97-AF65-F5344CB8AC3E}">
        <p14:creationId xmlns:p14="http://schemas.microsoft.com/office/powerpoint/2010/main" val="2411890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Methodology</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a:t>CRISPR-Cas9 </a:t>
            </a:r>
            <a:r>
              <a:rPr lang="en-US" b="1" dirty="0" smtClean="0"/>
              <a:t>Overview</a:t>
            </a:r>
          </a:p>
          <a:p>
            <a:r>
              <a:rPr lang="en-US" dirty="0"/>
              <a:t>CRISPR-Cas9 is a revolutionary gene-editing tool that allows for precise modifications of the genome. It comprises two main components:</a:t>
            </a:r>
          </a:p>
          <a:p>
            <a:r>
              <a:rPr lang="en-US" b="1" dirty="0"/>
              <a:t>Cas9 Nuclease:</a:t>
            </a:r>
            <a:r>
              <a:rPr lang="en-US" dirty="0"/>
              <a:t> An enzyme that introduces double-stranded breaks (DSBs) at specific genomic locations.</a:t>
            </a:r>
          </a:p>
          <a:p>
            <a:r>
              <a:rPr lang="en-US" b="1" dirty="0"/>
              <a:t>Guide RNA (gRNA):</a:t>
            </a:r>
            <a:r>
              <a:rPr lang="en-US" dirty="0"/>
              <a:t> A synthetic RNA molecule that directs Cas9 to the target DNA sequence through complementary base pairing.</a:t>
            </a:r>
          </a:p>
          <a:p>
            <a:r>
              <a:rPr lang="en-US" dirty="0"/>
              <a:t>The specificity of gene editing relies on the accurate design of gRNAs that bind exclusively to the intended target site, minimizing unintended off-target modifications.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745636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Target Gene Identification</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Identifying the appropriate gene targets is crucial. This involves:</a:t>
            </a:r>
          </a:p>
          <a:p>
            <a:r>
              <a:rPr lang="en-US" dirty="0"/>
              <a:t>Reviewing literature to identify genes implicated in the specific genetic disorder.</a:t>
            </a:r>
          </a:p>
          <a:p>
            <a:r>
              <a:rPr lang="en-US" dirty="0"/>
              <a:t>Utilizing databases such as OMIM (Online Mendelian Inheritance in Man) to gather genetic information.</a:t>
            </a:r>
          </a:p>
          <a:p>
            <a:r>
              <a:rPr lang="en-US" dirty="0"/>
              <a:t>Selecting genes with well-characterized functions and known pathogenic mutations.</a:t>
            </a:r>
          </a:p>
          <a:p>
            <a:endParaRPr lang="en-US" dirty="0"/>
          </a:p>
        </p:txBody>
      </p:sp>
    </p:spTree>
    <p:extLst>
      <p:ext uri="{BB962C8B-B14F-4D97-AF65-F5344CB8AC3E}">
        <p14:creationId xmlns:p14="http://schemas.microsoft.com/office/powerpoint/2010/main" val="1712687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Guide RNA Design</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Effective gRNAs should meet the following criteria:</a:t>
            </a:r>
          </a:p>
          <a:p>
            <a:r>
              <a:rPr lang="en-US" b="1" dirty="0"/>
              <a:t>Specificity:</a:t>
            </a:r>
            <a:r>
              <a:rPr lang="en-US" dirty="0"/>
              <a:t> High complementarity to the target sequence to reduce off-target binding.</a:t>
            </a:r>
          </a:p>
          <a:p>
            <a:r>
              <a:rPr lang="en-US" b="1" dirty="0"/>
              <a:t>Efficiency:</a:t>
            </a:r>
            <a:r>
              <a:rPr lang="en-US" dirty="0"/>
              <a:t> Ability to facilitate Cas9-mediated cleavage effectively.</a:t>
            </a:r>
          </a:p>
          <a:p>
            <a:r>
              <a:rPr lang="en-US" b="1" dirty="0"/>
              <a:t>Minimal Off-Target Effects:</a:t>
            </a:r>
            <a:r>
              <a:rPr lang="en-US" dirty="0"/>
              <a:t> Avoidance of sequences that closely resemble the target locus elsewhere in the genome.</a:t>
            </a:r>
          </a:p>
          <a:p>
            <a:endParaRPr lang="en-US" dirty="0"/>
          </a:p>
        </p:txBody>
      </p:sp>
    </p:spTree>
    <p:extLst>
      <p:ext uri="{BB962C8B-B14F-4D97-AF65-F5344CB8AC3E}">
        <p14:creationId xmlns:p14="http://schemas.microsoft.com/office/powerpoint/2010/main" val="3618511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In </a:t>
            </a:r>
            <a:r>
              <a:rPr lang="en-US" b="1" dirty="0" err="1"/>
              <a:t>Silico</a:t>
            </a:r>
            <a:r>
              <a:rPr lang="en-US" b="1" dirty="0"/>
              <a:t> Validation</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Before experimental application, computational tools are employed to:</a:t>
            </a:r>
          </a:p>
          <a:p>
            <a:r>
              <a:rPr lang="en-US" dirty="0"/>
              <a:t>Predict potential off-target sites.</a:t>
            </a:r>
          </a:p>
          <a:p>
            <a:r>
              <a:rPr lang="en-US" dirty="0"/>
              <a:t>Assess the binding efficiency of designed gRNAs.</a:t>
            </a:r>
          </a:p>
          <a:p>
            <a:r>
              <a:rPr lang="en-US" dirty="0"/>
              <a:t>Optimize gRNA sequences for maximal specificity and effectiveness.</a:t>
            </a:r>
          </a:p>
          <a:p>
            <a:endParaRPr lang="en-US" dirty="0"/>
          </a:p>
        </p:txBody>
      </p:sp>
    </p:spTree>
    <p:extLst>
      <p:ext uri="{BB962C8B-B14F-4D97-AF65-F5344CB8AC3E}">
        <p14:creationId xmlns:p14="http://schemas.microsoft.com/office/powerpoint/2010/main" val="3563974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Python Implementation</a:t>
            </a:r>
            <a:br>
              <a:rPr lang="en-US" b="1"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This section outlines a Python-based pipeline to design and validate gRNAs for CRISPR-Cas9 gene editing.</a:t>
            </a:r>
          </a:p>
          <a:p>
            <a:r>
              <a:rPr lang="en-US" b="1" dirty="0"/>
              <a:t>Prerequisites</a:t>
            </a:r>
          </a:p>
          <a:p>
            <a:r>
              <a:rPr lang="en-US" b="1" dirty="0"/>
              <a:t>Python 3.x</a:t>
            </a:r>
            <a:endParaRPr lang="en-US" dirty="0"/>
          </a:p>
          <a:p>
            <a:r>
              <a:rPr lang="en-US" b="1" dirty="0" err="1"/>
              <a:t>Biopython</a:t>
            </a:r>
            <a:r>
              <a:rPr lang="en-US" b="1" dirty="0"/>
              <a:t>:</a:t>
            </a:r>
            <a:r>
              <a:rPr lang="en-US" dirty="0"/>
              <a:t> A set of tools for biological computation.</a:t>
            </a:r>
          </a:p>
          <a:p>
            <a:r>
              <a:rPr lang="en-US" b="1" dirty="0" err="1"/>
              <a:t>CRISPy</a:t>
            </a:r>
            <a:r>
              <a:rPr lang="en-US" b="1" dirty="0"/>
              <a:t>-web API:</a:t>
            </a:r>
            <a:r>
              <a:rPr lang="en-US" dirty="0"/>
              <a:t> A web service for designing CRISPR gRNAs.</a:t>
            </a:r>
          </a:p>
          <a:p>
            <a:endParaRPr lang="en-US" dirty="0"/>
          </a:p>
        </p:txBody>
      </p:sp>
    </p:spTree>
    <p:extLst>
      <p:ext uri="{BB962C8B-B14F-4D97-AF65-F5344CB8AC3E}">
        <p14:creationId xmlns:p14="http://schemas.microsoft.com/office/powerpoint/2010/main" val="14153043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TotalTime>
  <Words>414</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CRISPR and Gene Editing – Developing Therapies for Genetic Disorders </vt:lpstr>
      <vt:lpstr>Google Colab URL</vt:lpstr>
      <vt:lpstr>Introduction </vt:lpstr>
      <vt:lpstr>Project Objectives </vt:lpstr>
      <vt:lpstr>Methodology  </vt:lpstr>
      <vt:lpstr>Target Gene Identification  </vt:lpstr>
      <vt:lpstr>Guide RNA Design  </vt:lpstr>
      <vt:lpstr>In Silico Validation  </vt:lpstr>
      <vt:lpstr>Python Implementation  </vt:lpstr>
      <vt:lpstr> Results </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CRISPR and Gene Editing – Developing Therapies for Genetic Disorders</dc:title>
  <dc:creator>KUMAR</dc:creator>
  <cp:lastModifiedBy>KUMAR</cp:lastModifiedBy>
  <cp:revision>12</cp:revision>
  <dcterms:created xsi:type="dcterms:W3CDTF">2025-02-05T07:05:31Z</dcterms:created>
  <dcterms:modified xsi:type="dcterms:W3CDTF">2025-02-05T07:32:52Z</dcterms:modified>
</cp:coreProperties>
</file>