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9" r:id="rId6"/>
    <p:sldId id="260" r:id="rId7"/>
    <p:sldId id="271" r:id="rId8"/>
    <p:sldId id="270" r:id="rId9"/>
    <p:sldId id="272" r:id="rId10"/>
    <p:sldId id="273" r:id="rId11"/>
    <p:sldId id="274" r:id="rId12"/>
    <p:sldId id="263" r:id="rId13"/>
    <p:sldId id="275" r:id="rId14"/>
    <p:sldId id="264" r:id="rId15"/>
    <p:sldId id="276" r:id="rId16"/>
    <p:sldId id="265" r:id="rId17"/>
    <p:sldId id="266" r:id="rId18"/>
    <p:sldId id="267"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94660"/>
  </p:normalViewPr>
  <p:slideViewPr>
    <p:cSldViewPr snapToGrid="0">
      <p:cViewPr varScale="1">
        <p:scale>
          <a:sx n="69" d="100"/>
          <a:sy n="69" d="100"/>
        </p:scale>
        <p:origin x="7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9075F82-A4D2-43F6-8875-F5968B97D197}" type="datetimeFigureOut">
              <a:rPr lang="en-US" smtClean="0"/>
              <a:t>9/29/2025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0AAC7-A38B-4D4D-9558-DC5D6B94A1D2}" type="slidenum">
              <a:rPr lang="en-US" smtClean="0"/>
              <a:t>‹#›</a:t>
            </a:fld>
            <a:endParaRPr lang="en-US"/>
          </a:p>
        </p:txBody>
      </p:sp>
    </p:spTree>
    <p:extLst>
      <p:ext uri="{BB962C8B-B14F-4D97-AF65-F5344CB8AC3E}">
        <p14:creationId xmlns:p14="http://schemas.microsoft.com/office/powerpoint/2010/main" val="341200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075F82-A4D2-43F6-8875-F5968B97D197}" type="datetimeFigureOut">
              <a:rPr lang="en-US" smtClean="0"/>
              <a:t>9/29/2025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0AAC7-A38B-4D4D-9558-DC5D6B94A1D2}" type="slidenum">
              <a:rPr lang="en-US" smtClean="0"/>
              <a:t>‹#›</a:t>
            </a:fld>
            <a:endParaRPr lang="en-US"/>
          </a:p>
        </p:txBody>
      </p:sp>
    </p:spTree>
    <p:extLst>
      <p:ext uri="{BB962C8B-B14F-4D97-AF65-F5344CB8AC3E}">
        <p14:creationId xmlns:p14="http://schemas.microsoft.com/office/powerpoint/2010/main" val="2333779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075F82-A4D2-43F6-8875-F5968B97D197}" type="datetimeFigureOut">
              <a:rPr lang="en-US" smtClean="0"/>
              <a:t>9/29/2025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0AAC7-A38B-4D4D-9558-DC5D6B94A1D2}" type="slidenum">
              <a:rPr lang="en-US" smtClean="0"/>
              <a:t>‹#›</a:t>
            </a:fld>
            <a:endParaRPr lang="en-US"/>
          </a:p>
        </p:txBody>
      </p:sp>
    </p:spTree>
    <p:extLst>
      <p:ext uri="{BB962C8B-B14F-4D97-AF65-F5344CB8AC3E}">
        <p14:creationId xmlns:p14="http://schemas.microsoft.com/office/powerpoint/2010/main" val="237150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9075F82-A4D2-43F6-8875-F5968B97D197}" type="datetimeFigureOut">
              <a:rPr lang="en-US" smtClean="0"/>
              <a:t>9/29/2025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0AAC7-A38B-4D4D-9558-DC5D6B94A1D2}" type="slidenum">
              <a:rPr lang="en-US" smtClean="0"/>
              <a:t>‹#›</a:t>
            </a:fld>
            <a:endParaRPr lang="en-US"/>
          </a:p>
        </p:txBody>
      </p:sp>
    </p:spTree>
    <p:extLst>
      <p:ext uri="{BB962C8B-B14F-4D97-AF65-F5344CB8AC3E}">
        <p14:creationId xmlns:p14="http://schemas.microsoft.com/office/powerpoint/2010/main" val="4213017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9075F82-A4D2-43F6-8875-F5968B97D197}" type="datetimeFigureOut">
              <a:rPr lang="en-US" smtClean="0"/>
              <a:t>9/29/2025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C0AAC7-A38B-4D4D-9558-DC5D6B94A1D2}" type="slidenum">
              <a:rPr lang="en-US" smtClean="0"/>
              <a:t>‹#›</a:t>
            </a:fld>
            <a:endParaRPr lang="en-US"/>
          </a:p>
        </p:txBody>
      </p:sp>
    </p:spTree>
    <p:extLst>
      <p:ext uri="{BB962C8B-B14F-4D97-AF65-F5344CB8AC3E}">
        <p14:creationId xmlns:p14="http://schemas.microsoft.com/office/powerpoint/2010/main" val="3279752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9075F82-A4D2-43F6-8875-F5968B97D197}" type="datetimeFigureOut">
              <a:rPr lang="en-US" smtClean="0"/>
              <a:t>9/29/2025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0AAC7-A38B-4D4D-9558-DC5D6B94A1D2}" type="slidenum">
              <a:rPr lang="en-US" smtClean="0"/>
              <a:t>‹#›</a:t>
            </a:fld>
            <a:endParaRPr lang="en-US"/>
          </a:p>
        </p:txBody>
      </p:sp>
    </p:spTree>
    <p:extLst>
      <p:ext uri="{BB962C8B-B14F-4D97-AF65-F5344CB8AC3E}">
        <p14:creationId xmlns:p14="http://schemas.microsoft.com/office/powerpoint/2010/main" val="231014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9075F82-A4D2-43F6-8875-F5968B97D197}" type="datetimeFigureOut">
              <a:rPr lang="en-US" smtClean="0"/>
              <a:t>9/29/2025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C0AAC7-A38B-4D4D-9558-DC5D6B94A1D2}" type="slidenum">
              <a:rPr lang="en-US" smtClean="0"/>
              <a:t>‹#›</a:t>
            </a:fld>
            <a:endParaRPr lang="en-US"/>
          </a:p>
        </p:txBody>
      </p:sp>
    </p:spTree>
    <p:extLst>
      <p:ext uri="{BB962C8B-B14F-4D97-AF65-F5344CB8AC3E}">
        <p14:creationId xmlns:p14="http://schemas.microsoft.com/office/powerpoint/2010/main" val="3253977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9075F82-A4D2-43F6-8875-F5968B97D197}" type="datetimeFigureOut">
              <a:rPr lang="en-US" smtClean="0"/>
              <a:t>9/29/2025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C0AAC7-A38B-4D4D-9558-DC5D6B94A1D2}" type="slidenum">
              <a:rPr lang="en-US" smtClean="0"/>
              <a:t>‹#›</a:t>
            </a:fld>
            <a:endParaRPr lang="en-US"/>
          </a:p>
        </p:txBody>
      </p:sp>
    </p:spTree>
    <p:extLst>
      <p:ext uri="{BB962C8B-B14F-4D97-AF65-F5344CB8AC3E}">
        <p14:creationId xmlns:p14="http://schemas.microsoft.com/office/powerpoint/2010/main" val="2500364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075F82-A4D2-43F6-8875-F5968B97D197}" type="datetimeFigureOut">
              <a:rPr lang="en-US" smtClean="0"/>
              <a:t>9/29/2025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C0AAC7-A38B-4D4D-9558-DC5D6B94A1D2}" type="slidenum">
              <a:rPr lang="en-US" smtClean="0"/>
              <a:t>‹#›</a:t>
            </a:fld>
            <a:endParaRPr lang="en-US"/>
          </a:p>
        </p:txBody>
      </p:sp>
    </p:spTree>
    <p:extLst>
      <p:ext uri="{BB962C8B-B14F-4D97-AF65-F5344CB8AC3E}">
        <p14:creationId xmlns:p14="http://schemas.microsoft.com/office/powerpoint/2010/main" val="105995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9075F82-A4D2-43F6-8875-F5968B97D197}" type="datetimeFigureOut">
              <a:rPr lang="en-US" smtClean="0"/>
              <a:t>9/29/2025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0AAC7-A38B-4D4D-9558-DC5D6B94A1D2}" type="slidenum">
              <a:rPr lang="en-US" smtClean="0"/>
              <a:t>‹#›</a:t>
            </a:fld>
            <a:endParaRPr lang="en-US"/>
          </a:p>
        </p:txBody>
      </p:sp>
    </p:spTree>
    <p:extLst>
      <p:ext uri="{BB962C8B-B14F-4D97-AF65-F5344CB8AC3E}">
        <p14:creationId xmlns:p14="http://schemas.microsoft.com/office/powerpoint/2010/main" val="1262820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9075F82-A4D2-43F6-8875-F5968B97D197}" type="datetimeFigureOut">
              <a:rPr lang="en-US" smtClean="0"/>
              <a:t>9/29/2025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C0AAC7-A38B-4D4D-9558-DC5D6B94A1D2}" type="slidenum">
              <a:rPr lang="en-US" smtClean="0"/>
              <a:t>‹#›</a:t>
            </a:fld>
            <a:endParaRPr lang="en-US"/>
          </a:p>
        </p:txBody>
      </p:sp>
    </p:spTree>
    <p:extLst>
      <p:ext uri="{BB962C8B-B14F-4D97-AF65-F5344CB8AC3E}">
        <p14:creationId xmlns:p14="http://schemas.microsoft.com/office/powerpoint/2010/main" val="163635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075F82-A4D2-43F6-8875-F5968B97D197}" type="datetimeFigureOut">
              <a:rPr lang="en-US" smtClean="0"/>
              <a:t>9/29/2025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C0AAC7-A38B-4D4D-9558-DC5D6B94A1D2}" type="slidenum">
              <a:rPr lang="en-US" smtClean="0"/>
              <a:t>‹#›</a:t>
            </a:fld>
            <a:endParaRPr lang="en-US"/>
          </a:p>
        </p:txBody>
      </p:sp>
    </p:spTree>
    <p:extLst>
      <p:ext uri="{BB962C8B-B14F-4D97-AF65-F5344CB8AC3E}">
        <p14:creationId xmlns:p14="http://schemas.microsoft.com/office/powerpoint/2010/main" val="3865144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ithub.com/Gopalakrishnan-Kumar/" TargetMode="External"/><Relationship Id="rId2" Type="http://schemas.openxmlformats.org/officeDocument/2006/relationships/hyperlink" Target="https://www.linkedin.com/in/gopalakrishnankumar-a73301110/" TargetMode="External"/><Relationship Id="rId1" Type="http://schemas.openxmlformats.org/officeDocument/2006/relationships/slideLayout" Target="../slideLayouts/slideLayout1.xml"/><Relationship Id="rId4" Type="http://schemas.openxmlformats.org/officeDocument/2006/relationships/hyperlink" Target="https://www.kaggle.com/gopalkk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olab.research.google.com/drive/1dmfg4LZ9aJW6RoSRsI-UqrlXGOu72rLq?usp=shar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Electricity Demand Forecasting</a:t>
            </a:r>
            <a:endParaRPr lang="en-US" b="1" dirty="0"/>
          </a:p>
        </p:txBody>
      </p:sp>
      <p:sp>
        <p:nvSpPr>
          <p:cNvPr id="4" name="Subtitle 2"/>
          <p:cNvSpPr>
            <a:spLocks noGrp="1"/>
          </p:cNvSpPr>
          <p:nvPr>
            <p:ph type="subTitle" idx="1"/>
          </p:nvPr>
        </p:nvSpPr>
        <p:spPr>
          <a:xfrm>
            <a:off x="1524000" y="3602038"/>
            <a:ext cx="9144000" cy="1655762"/>
          </a:xfrm>
        </p:spPr>
        <p:txBody>
          <a:bodyPr/>
          <a:lstStyle/>
          <a:p>
            <a:r>
              <a:rPr lang="en-US" b="1" dirty="0" smtClean="0"/>
              <a:t>By </a:t>
            </a:r>
            <a:r>
              <a:rPr lang="en-US" b="1" dirty="0" err="1" smtClean="0"/>
              <a:t>Gopalakrishnan</a:t>
            </a:r>
            <a:r>
              <a:rPr lang="en-US" b="1" dirty="0" smtClean="0"/>
              <a:t> Kumar, </a:t>
            </a:r>
            <a:r>
              <a:rPr lang="en-US" b="1" dirty="0" err="1" smtClean="0"/>
              <a:t>MTech</a:t>
            </a:r>
            <a:r>
              <a:rPr lang="en-US" b="1" dirty="0" smtClean="0"/>
              <a:t> IIT-Bombay,</a:t>
            </a:r>
          </a:p>
          <a:p>
            <a:r>
              <a:rPr lang="en-US" b="1" dirty="0" smtClean="0"/>
              <a:t>Freelance Data Science Consultant</a:t>
            </a:r>
          </a:p>
          <a:p>
            <a:endParaRPr lang="en-US" dirty="0"/>
          </a:p>
        </p:txBody>
      </p:sp>
      <p:sp>
        <p:nvSpPr>
          <p:cNvPr id="5" name="Rectangle 4"/>
          <p:cNvSpPr/>
          <p:nvPr/>
        </p:nvSpPr>
        <p:spPr>
          <a:xfrm>
            <a:off x="1787443" y="4395788"/>
            <a:ext cx="6096000" cy="1754326"/>
          </a:xfrm>
          <a:prstGeom prst="rect">
            <a:avLst/>
          </a:prstGeom>
        </p:spPr>
        <p:txBody>
          <a:bodyPr>
            <a:spAutoFit/>
          </a:bodyPr>
          <a:lstStyle/>
          <a:p>
            <a:r>
              <a:rPr lang="en-US" dirty="0">
                <a:solidFill>
                  <a:srgbClr val="0D0D0D"/>
                </a:solidFill>
                <a:latin typeface="CIDFont+F1"/>
              </a:rPr>
              <a:t>LinkedIn: Profile Link : </a:t>
            </a:r>
            <a:r>
              <a:rPr lang="en-US" dirty="0">
                <a:solidFill>
                  <a:srgbClr val="0D0D0D"/>
                </a:solidFill>
                <a:latin typeface="CIDFont+F1"/>
                <a:hlinkClick r:id="rId2"/>
              </a:rPr>
              <a:t>https://www.linkedin.com/in/gopalakrishnankumar-a73301110</a:t>
            </a:r>
            <a:r>
              <a:rPr lang="en-US" dirty="0" smtClean="0">
                <a:solidFill>
                  <a:srgbClr val="0D0D0D"/>
                </a:solidFill>
                <a:latin typeface="CIDFont+F1"/>
                <a:hlinkClick r:id="rId2"/>
              </a:rPr>
              <a:t>/</a:t>
            </a:r>
            <a:endParaRPr lang="en-US" dirty="0" smtClean="0">
              <a:solidFill>
                <a:srgbClr val="0D0D0D"/>
              </a:solidFill>
              <a:latin typeface="CIDFont+F1"/>
            </a:endParaRPr>
          </a:p>
          <a:p>
            <a:endParaRPr lang="en-US" dirty="0">
              <a:solidFill>
                <a:srgbClr val="0D0D0D"/>
              </a:solidFill>
              <a:latin typeface="CIDFont+F1"/>
            </a:endParaRPr>
          </a:p>
          <a:p>
            <a:r>
              <a:rPr lang="en-US" dirty="0">
                <a:solidFill>
                  <a:srgbClr val="0D0D0D"/>
                </a:solidFill>
                <a:latin typeface="CIDFont+F1"/>
              </a:rPr>
              <a:t>Github:</a:t>
            </a:r>
            <a:r>
              <a:rPr lang="en-US" dirty="0">
                <a:solidFill>
                  <a:srgbClr val="0D0D0D"/>
                </a:solidFill>
                <a:latin typeface="CIDFont+F1"/>
                <a:hlinkClick r:id="rId3"/>
              </a:rPr>
              <a:t>https://</a:t>
            </a:r>
            <a:r>
              <a:rPr lang="en-US" dirty="0" smtClean="0">
                <a:solidFill>
                  <a:srgbClr val="0D0D0D"/>
                </a:solidFill>
                <a:latin typeface="CIDFont+F1"/>
                <a:hlinkClick r:id="rId3"/>
              </a:rPr>
              <a:t>www.github.com/Gopalakrishnan-Kumar</a:t>
            </a:r>
            <a:r>
              <a:rPr lang="en-US" dirty="0">
                <a:solidFill>
                  <a:srgbClr val="0D0D0D"/>
                </a:solidFill>
                <a:latin typeface="CIDFont+F1"/>
                <a:hlinkClick r:id="rId3"/>
              </a:rPr>
              <a:t>/</a:t>
            </a:r>
            <a:endParaRPr lang="en-US" dirty="0" smtClean="0">
              <a:solidFill>
                <a:srgbClr val="0D0D0D"/>
              </a:solidFill>
              <a:latin typeface="CIDFont+F1"/>
            </a:endParaRPr>
          </a:p>
          <a:p>
            <a:endParaRPr lang="en-US" dirty="0"/>
          </a:p>
        </p:txBody>
      </p:sp>
      <p:sp>
        <p:nvSpPr>
          <p:cNvPr id="6" name="TextBox 5"/>
          <p:cNvSpPr txBox="1"/>
          <p:nvPr/>
        </p:nvSpPr>
        <p:spPr>
          <a:xfrm>
            <a:off x="1760303" y="6051550"/>
            <a:ext cx="6150280" cy="707886"/>
          </a:xfrm>
          <a:prstGeom prst="rect">
            <a:avLst/>
          </a:prstGeom>
          <a:noFill/>
        </p:spPr>
        <p:txBody>
          <a:bodyPr wrap="square" rtlCol="0">
            <a:spAutoFit/>
          </a:bodyPr>
          <a:lstStyle/>
          <a:p>
            <a:r>
              <a:rPr lang="en-US" sz="2000" dirty="0" err="1" smtClean="0"/>
              <a:t>Kaggle</a:t>
            </a:r>
            <a:r>
              <a:rPr lang="en-US" sz="2000" dirty="0" smtClean="0"/>
              <a:t> URL- </a:t>
            </a:r>
            <a:r>
              <a:rPr lang="en-US" sz="2000" dirty="0" smtClean="0">
                <a:hlinkClick r:id="rId4"/>
              </a:rPr>
              <a:t>https://www.kaggle.com/gopalkk2</a:t>
            </a:r>
            <a:endParaRPr lang="en-US" sz="2000" dirty="0" smtClean="0"/>
          </a:p>
          <a:p>
            <a:endParaRPr lang="en-US" sz="2000" dirty="0"/>
          </a:p>
        </p:txBody>
      </p:sp>
    </p:spTree>
    <p:extLst>
      <p:ext uri="{BB962C8B-B14F-4D97-AF65-F5344CB8AC3E}">
        <p14:creationId xmlns:p14="http://schemas.microsoft.com/office/powerpoint/2010/main" val="10196744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Exploratory Data Analysis (EDA)</a:t>
            </a:r>
            <a:endParaRPr lang="en-US" dirty="0"/>
          </a:p>
        </p:txBody>
      </p:sp>
      <p:sp>
        <p:nvSpPr>
          <p:cNvPr id="3" name="Content Placeholder 2"/>
          <p:cNvSpPr>
            <a:spLocks noGrp="1"/>
          </p:cNvSpPr>
          <p:nvPr>
            <p:ph idx="1"/>
          </p:nvPr>
        </p:nvSpPr>
        <p:spPr/>
        <p:txBody>
          <a:bodyPr/>
          <a:lstStyle/>
          <a:p>
            <a:r>
              <a:rPr lang="en-US" b="1" dirty="0"/>
              <a:t>3.3 Stacked Bar Chart (Day vs Night Demand)</a:t>
            </a:r>
          </a:p>
          <a:p>
            <a:r>
              <a:rPr lang="en-US" dirty="0"/>
              <a:t>When splitting by </a:t>
            </a:r>
            <a:r>
              <a:rPr lang="en-US" b="1" dirty="0"/>
              <a:t>Daytime vs Nighttime</a:t>
            </a:r>
            <a:r>
              <a:rPr lang="en-US" dirty="0"/>
              <a:t>, we observed:</a:t>
            </a:r>
          </a:p>
          <a:p>
            <a:r>
              <a:rPr lang="en-US" b="1" dirty="0"/>
              <a:t>Daytime demand &gt; Nighttime demand</a:t>
            </a:r>
            <a:r>
              <a:rPr lang="en-US" dirty="0"/>
              <a:t> across all months.</a:t>
            </a:r>
          </a:p>
          <a:p>
            <a:r>
              <a:rPr lang="en-US" dirty="0"/>
              <a:t>Seasonal peaks were more pronounced in daytime due to industrial and commercial activities.</a:t>
            </a:r>
          </a:p>
          <a:p>
            <a:r>
              <a:rPr lang="en-US" dirty="0"/>
              <a:t>Nighttime demand was relatively stable, showing only modest seasonal fluctuations.</a:t>
            </a:r>
          </a:p>
          <a:p>
            <a:endParaRPr lang="en-US" dirty="0"/>
          </a:p>
        </p:txBody>
      </p:sp>
    </p:spTree>
    <p:extLst>
      <p:ext uri="{BB962C8B-B14F-4D97-AF65-F5344CB8AC3E}">
        <p14:creationId xmlns:p14="http://schemas.microsoft.com/office/powerpoint/2010/main" val="25868464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 Visualization </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4835" y="1825625"/>
            <a:ext cx="7002330" cy="4351338"/>
          </a:xfrm>
        </p:spPr>
      </p:pic>
    </p:spTree>
    <p:extLst>
      <p:ext uri="{BB962C8B-B14F-4D97-AF65-F5344CB8AC3E}">
        <p14:creationId xmlns:p14="http://schemas.microsoft.com/office/powerpoint/2010/main" val="38438912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Exploratory Data Analysis (EDA)</a:t>
            </a:r>
          </a:p>
        </p:txBody>
      </p:sp>
      <p:sp>
        <p:nvSpPr>
          <p:cNvPr id="3" name="Content Placeholder 2"/>
          <p:cNvSpPr>
            <a:spLocks noGrp="1"/>
          </p:cNvSpPr>
          <p:nvPr>
            <p:ph idx="1"/>
          </p:nvPr>
        </p:nvSpPr>
        <p:spPr/>
        <p:txBody>
          <a:bodyPr>
            <a:normAutofit/>
          </a:bodyPr>
          <a:lstStyle/>
          <a:p>
            <a:r>
              <a:rPr lang="en-US" b="1" dirty="0"/>
              <a:t>3.4 Combined Stacked Bar + Line Chart</a:t>
            </a:r>
          </a:p>
          <a:p>
            <a:r>
              <a:rPr lang="en-US" dirty="0"/>
              <a:t>We combined stacked bars (Day vs Night) with a line plot of total demand:</a:t>
            </a:r>
          </a:p>
          <a:p>
            <a:r>
              <a:rPr lang="en-US" dirty="0"/>
              <a:t>The red line clearly showed seasonal variation with </a:t>
            </a:r>
            <a:r>
              <a:rPr lang="en-US" b="1" dirty="0"/>
              <a:t>peaks in summer and winter</a:t>
            </a:r>
            <a:r>
              <a:rPr lang="en-US" dirty="0"/>
              <a:t>.</a:t>
            </a:r>
          </a:p>
          <a:p>
            <a:r>
              <a:rPr lang="en-US" dirty="0"/>
              <a:t>Stacked bars confirmed the </a:t>
            </a:r>
            <a:r>
              <a:rPr lang="en-US" b="1" dirty="0"/>
              <a:t>dominant contribution of daytime demand</a:t>
            </a:r>
            <a:r>
              <a:rPr lang="en-US" dirty="0"/>
              <a:t> to monthly totals.</a:t>
            </a:r>
          </a:p>
          <a:p>
            <a:endParaRPr lang="en-US" dirty="0"/>
          </a:p>
        </p:txBody>
      </p:sp>
    </p:spTree>
    <p:extLst>
      <p:ext uri="{BB962C8B-B14F-4D97-AF65-F5344CB8AC3E}">
        <p14:creationId xmlns:p14="http://schemas.microsoft.com/office/powerpoint/2010/main" val="36279920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Exploratory Data Analysis (EDA)</a:t>
            </a:r>
          </a:p>
        </p:txBody>
      </p:sp>
      <p:sp>
        <p:nvSpPr>
          <p:cNvPr id="3" name="Content Placeholder 2"/>
          <p:cNvSpPr>
            <a:spLocks noGrp="1"/>
          </p:cNvSpPr>
          <p:nvPr>
            <p:ph idx="1"/>
          </p:nvPr>
        </p:nvSpPr>
        <p:spPr/>
        <p:txBody>
          <a:bodyPr>
            <a:normAutofit/>
          </a:bodyPr>
          <a:lstStyle/>
          <a:p>
            <a:r>
              <a:rPr lang="en-US" b="1" dirty="0"/>
              <a:t>3.4 Combined Stacked Bar + Line Chart</a:t>
            </a:r>
          </a:p>
          <a:p>
            <a:r>
              <a:rPr lang="en-US" dirty="0"/>
              <a:t>We combined stacked bars (Day vs Night) with a line plot of total demand:</a:t>
            </a:r>
          </a:p>
          <a:p>
            <a:r>
              <a:rPr lang="en-US" dirty="0"/>
              <a:t>The red line clearly showed seasonal variation with </a:t>
            </a:r>
            <a:r>
              <a:rPr lang="en-US" b="1" dirty="0"/>
              <a:t>peaks in summer and winter</a:t>
            </a:r>
            <a:r>
              <a:rPr lang="en-US" dirty="0"/>
              <a:t>.</a:t>
            </a:r>
          </a:p>
          <a:p>
            <a:r>
              <a:rPr lang="en-US" dirty="0"/>
              <a:t>Stacked bars confirmed the </a:t>
            </a:r>
            <a:r>
              <a:rPr lang="en-US" b="1" dirty="0"/>
              <a:t>dominant contribution of daytime demand</a:t>
            </a:r>
            <a:r>
              <a:rPr lang="en-US" dirty="0"/>
              <a:t> to monthly totals.</a:t>
            </a:r>
          </a:p>
          <a:p>
            <a:endParaRPr lang="en-US" dirty="0"/>
          </a:p>
        </p:txBody>
      </p:sp>
    </p:spTree>
    <p:extLst>
      <p:ext uri="{BB962C8B-B14F-4D97-AF65-F5344CB8AC3E}">
        <p14:creationId xmlns:p14="http://schemas.microsoft.com/office/powerpoint/2010/main" val="27974364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Forecasting Methodology</a:t>
            </a:r>
          </a:p>
        </p:txBody>
      </p:sp>
      <p:sp>
        <p:nvSpPr>
          <p:cNvPr id="3" name="Content Placeholder 2"/>
          <p:cNvSpPr>
            <a:spLocks noGrp="1"/>
          </p:cNvSpPr>
          <p:nvPr>
            <p:ph idx="1"/>
          </p:nvPr>
        </p:nvSpPr>
        <p:spPr/>
        <p:txBody>
          <a:bodyPr>
            <a:normAutofit lnSpcReduction="10000"/>
          </a:bodyPr>
          <a:lstStyle/>
          <a:p>
            <a:r>
              <a:rPr lang="en-US" b="1" dirty="0"/>
              <a:t>4.1 Model Choice</a:t>
            </a:r>
          </a:p>
          <a:p>
            <a:r>
              <a:rPr lang="en-US" dirty="0"/>
              <a:t>We applied the </a:t>
            </a:r>
            <a:r>
              <a:rPr lang="en-US" b="1" dirty="0"/>
              <a:t>ARIMA (Auto-Regressive Integrated Moving Average) model</a:t>
            </a:r>
            <a:r>
              <a:rPr lang="en-US" dirty="0"/>
              <a:t>.</a:t>
            </a:r>
          </a:p>
          <a:p>
            <a:r>
              <a:rPr lang="en-US" dirty="0"/>
              <a:t>ARIMA is effective for short- to medium-term time series forecasting with trends and seasonality.</a:t>
            </a:r>
          </a:p>
          <a:p>
            <a:r>
              <a:rPr lang="en-US" dirty="0"/>
              <a:t>We used ARIMA(2,1,2) after preliminary testing for balance between accuracy and stability.</a:t>
            </a:r>
          </a:p>
          <a:p>
            <a:r>
              <a:rPr lang="en-US" b="1" dirty="0"/>
              <a:t>4.2 Forecast Generation</a:t>
            </a:r>
          </a:p>
          <a:p>
            <a:r>
              <a:rPr lang="en-US" dirty="0"/>
              <a:t>The daily demand data (resampled from hourly) was modeled.</a:t>
            </a:r>
          </a:p>
          <a:p>
            <a:r>
              <a:rPr lang="en-US" dirty="0"/>
              <a:t>We forecasted the next </a:t>
            </a:r>
            <a:r>
              <a:rPr lang="en-US" b="1" dirty="0"/>
              <a:t>30 days</a:t>
            </a:r>
            <a:r>
              <a:rPr lang="en-US" dirty="0"/>
              <a:t> beyond the dataset.</a:t>
            </a:r>
          </a:p>
          <a:p>
            <a:endParaRPr lang="en-US" dirty="0"/>
          </a:p>
        </p:txBody>
      </p:sp>
    </p:spTree>
    <p:extLst>
      <p:ext uri="{BB962C8B-B14F-4D97-AF65-F5344CB8AC3E}">
        <p14:creationId xmlns:p14="http://schemas.microsoft.com/office/powerpoint/2010/main" val="19940693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 Visualization </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8656" y="1825625"/>
            <a:ext cx="7994688" cy="4351338"/>
          </a:xfrm>
        </p:spPr>
      </p:pic>
    </p:spTree>
    <p:extLst>
      <p:ext uri="{BB962C8B-B14F-4D97-AF65-F5344CB8AC3E}">
        <p14:creationId xmlns:p14="http://schemas.microsoft.com/office/powerpoint/2010/main" val="18337640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Results</a:t>
            </a:r>
          </a:p>
        </p:txBody>
      </p:sp>
      <p:sp>
        <p:nvSpPr>
          <p:cNvPr id="3" name="Content Placeholder 2"/>
          <p:cNvSpPr>
            <a:spLocks noGrp="1"/>
          </p:cNvSpPr>
          <p:nvPr>
            <p:ph idx="1"/>
          </p:nvPr>
        </p:nvSpPr>
        <p:spPr/>
        <p:txBody>
          <a:bodyPr>
            <a:normAutofit fontScale="92500" lnSpcReduction="10000"/>
          </a:bodyPr>
          <a:lstStyle/>
          <a:p>
            <a:r>
              <a:rPr lang="en-US" b="1" dirty="0"/>
              <a:t>5.1 Forecast Plot</a:t>
            </a:r>
          </a:p>
          <a:p>
            <a:r>
              <a:rPr lang="en-US" dirty="0"/>
              <a:t>The </a:t>
            </a:r>
            <a:r>
              <a:rPr lang="en-US" b="1" dirty="0"/>
              <a:t>blue line</a:t>
            </a:r>
            <a:r>
              <a:rPr lang="en-US" dirty="0"/>
              <a:t> represented historical daily demand.</a:t>
            </a:r>
          </a:p>
          <a:p>
            <a:r>
              <a:rPr lang="en-US" dirty="0"/>
              <a:t>The </a:t>
            </a:r>
            <a:r>
              <a:rPr lang="en-US" b="1" dirty="0"/>
              <a:t>red line</a:t>
            </a:r>
            <a:r>
              <a:rPr lang="en-US" dirty="0"/>
              <a:t> projected demand for the next 30 days.</a:t>
            </a:r>
          </a:p>
          <a:p>
            <a:r>
              <a:rPr lang="en-US" dirty="0"/>
              <a:t>The </a:t>
            </a:r>
            <a:r>
              <a:rPr lang="en-US" b="1" dirty="0"/>
              <a:t>pink confidence interval</a:t>
            </a:r>
            <a:r>
              <a:rPr lang="en-US" dirty="0"/>
              <a:t> provided 95% uncertainty bounds.</a:t>
            </a:r>
          </a:p>
          <a:p>
            <a:r>
              <a:rPr lang="en-US" b="1" dirty="0"/>
              <a:t>5.2 Observations</a:t>
            </a:r>
          </a:p>
          <a:p>
            <a:r>
              <a:rPr lang="en-US" dirty="0"/>
              <a:t>The model successfully captured </a:t>
            </a:r>
            <a:r>
              <a:rPr lang="en-US" b="1" dirty="0"/>
              <a:t>seasonal demand patterns</a:t>
            </a:r>
            <a:r>
              <a:rPr lang="en-US" dirty="0"/>
              <a:t>.</a:t>
            </a:r>
          </a:p>
          <a:p>
            <a:r>
              <a:rPr lang="en-US" dirty="0"/>
              <a:t>Forecasts showed a </a:t>
            </a:r>
            <a:r>
              <a:rPr lang="en-US" b="1" dirty="0"/>
              <a:t>slight upward trend</a:t>
            </a:r>
            <a:r>
              <a:rPr lang="en-US" dirty="0"/>
              <a:t>, consistent with growing electricity needs.</a:t>
            </a:r>
          </a:p>
          <a:p>
            <a:r>
              <a:rPr lang="en-US" dirty="0"/>
              <a:t>Confidence intervals widened over time, reflecting uncertainty in long-term forecasts.</a:t>
            </a:r>
          </a:p>
          <a:p>
            <a:endParaRPr lang="en-US" dirty="0"/>
          </a:p>
        </p:txBody>
      </p:sp>
    </p:spTree>
    <p:extLst>
      <p:ext uri="{BB962C8B-B14F-4D97-AF65-F5344CB8AC3E}">
        <p14:creationId xmlns:p14="http://schemas.microsoft.com/office/powerpoint/2010/main" val="5074109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Insights &amp; Recommendations</a:t>
            </a:r>
          </a:p>
        </p:txBody>
      </p:sp>
      <p:sp>
        <p:nvSpPr>
          <p:cNvPr id="6" name="Rectangle 2"/>
          <p:cNvSpPr>
            <a:spLocks noChangeArrowheads="1"/>
          </p:cNvSpPr>
          <p:nvPr/>
        </p:nvSpPr>
        <p:spPr bwMode="auto">
          <a:xfrm>
            <a:off x="443345" y="1545755"/>
            <a:ext cx="11538287"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rPr>
              <a:t>Seasonal Peaks:</a:t>
            </a:r>
            <a:endParaRPr kumimoji="0" lang="en-US" altLang="en-US" sz="2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smtClean="0">
                <a:ln>
                  <a:noFill/>
                </a:ln>
                <a:solidFill>
                  <a:schemeClr val="tx1"/>
                </a:solidFill>
                <a:effectLst/>
              </a:rPr>
              <a:t>Forecast confirms </a:t>
            </a:r>
            <a:r>
              <a:rPr kumimoji="0" lang="en-US" altLang="en-US" sz="2800" b="1" i="0" u="none" strike="noStrike" cap="none" normalizeH="0" baseline="0" dirty="0" smtClean="0">
                <a:ln>
                  <a:noFill/>
                </a:ln>
                <a:solidFill>
                  <a:schemeClr val="tx1"/>
                </a:solidFill>
                <a:effectLst/>
              </a:rPr>
              <a:t>summer &amp; winter peaks</a:t>
            </a:r>
            <a:r>
              <a:rPr kumimoji="0" lang="en-US" altLang="en-US" sz="2800" b="0" i="0" u="none" strike="noStrike" cap="none" normalizeH="0" baseline="0" dirty="0" smtClean="0">
                <a:ln>
                  <a:noFill/>
                </a:ln>
                <a:solidFill>
                  <a:schemeClr val="tx1"/>
                </a:solidFill>
                <a:effectLst/>
              </a:rPr>
              <a:t> in demand</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smtClean="0">
                <a:ln>
                  <a:noFill/>
                </a:ln>
                <a:solidFill>
                  <a:schemeClr val="tx1"/>
                </a:solidFill>
                <a:effectLst/>
              </a:rPr>
              <a:t> → utilities should schedule additional capacity during these periods.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rPr>
              <a:t>Day vs Night Contributions:</a:t>
            </a:r>
            <a:endParaRPr kumimoji="0" lang="en-US" altLang="en-US" sz="2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rPr>
              <a:t>Daytime demand drives variability</a:t>
            </a:r>
            <a:r>
              <a:rPr kumimoji="0" lang="en-US" altLang="en-US" sz="2800" b="0" i="0" u="none" strike="noStrike" cap="none" normalizeH="0" baseline="0" dirty="0" smtClean="0">
                <a:ln>
                  <a:noFill/>
                </a:ln>
                <a:solidFill>
                  <a:schemeClr val="tx1"/>
                </a:solidFill>
                <a:effectLst/>
              </a:rPr>
              <a:t>, while </a:t>
            </a:r>
            <a:r>
              <a:rPr kumimoji="0" lang="en-US" altLang="en-US" sz="2800" b="1" i="0" u="none" strike="noStrike" cap="none" normalizeH="0" baseline="0" dirty="0" smtClean="0">
                <a:ln>
                  <a:noFill/>
                </a:ln>
                <a:solidFill>
                  <a:schemeClr val="tx1"/>
                </a:solidFill>
                <a:effectLst/>
              </a:rPr>
              <a:t>nighttime demand remains stable</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smtClean="0">
                <a:ln>
                  <a:noFill/>
                </a:ln>
                <a:solidFill>
                  <a:schemeClr val="tx1"/>
                </a:solidFill>
                <a:effectLst/>
              </a:rPr>
              <a:t> → demand-side management programs should focus on daytime </a:t>
            </a:r>
            <a:r>
              <a:rPr kumimoji="0" lang="en-US" altLang="en-US" sz="2800" b="0" i="0" u="none" strike="noStrike" cap="none" normalizeH="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tabLst/>
            </a:pPr>
            <a:r>
              <a:rPr lang="en-US" altLang="en-US" sz="2800" dirty="0"/>
              <a:t> </a:t>
            </a:r>
            <a:r>
              <a:rPr kumimoji="0" lang="en-US" altLang="en-US" sz="2800" b="0" i="0" u="none" strike="noStrike" cap="none" normalizeH="0" baseline="0" dirty="0" smtClean="0">
                <a:ln>
                  <a:noFill/>
                </a:ln>
                <a:solidFill>
                  <a:schemeClr val="tx1"/>
                </a:solidFill>
                <a:effectLst/>
              </a:rPr>
              <a:t>load reduction.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smtClean="0">
                <a:ln>
                  <a:noFill/>
                </a:ln>
                <a:solidFill>
                  <a:schemeClr val="tx1"/>
                </a:solidFill>
                <a:effectLst/>
              </a:rPr>
              <a:t>Model Accuracy:</a:t>
            </a:r>
            <a:endParaRPr kumimoji="0" lang="en-US" altLang="en-US" sz="28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smtClean="0">
                <a:ln>
                  <a:noFill/>
                </a:ln>
                <a:solidFill>
                  <a:schemeClr val="tx1"/>
                </a:solidFill>
                <a:effectLst/>
              </a:rPr>
              <a:t>ARIMA works well for </a:t>
            </a:r>
            <a:r>
              <a:rPr kumimoji="0" lang="en-US" altLang="en-US" sz="2800" b="1" i="0" u="none" strike="noStrike" cap="none" normalizeH="0" baseline="0" dirty="0" smtClean="0">
                <a:ln>
                  <a:noFill/>
                </a:ln>
                <a:solidFill>
                  <a:schemeClr val="tx1"/>
                </a:solidFill>
                <a:effectLst/>
              </a:rPr>
              <a:t>short-term (weeks to months)</a:t>
            </a:r>
            <a:r>
              <a:rPr kumimoji="0" lang="en-US" altLang="en-US" sz="2800" b="0" i="0" u="none" strike="noStrike" cap="none" normalizeH="0" baseline="0" dirty="0" smtClean="0">
                <a:ln>
                  <a:noFill/>
                </a:ln>
                <a:solidFill>
                  <a:schemeClr val="tx1"/>
                </a:solidFill>
                <a:effectLst/>
              </a:rPr>
              <a:t> forecasting.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6763602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Insights &amp; Recommendations</a:t>
            </a:r>
          </a:p>
        </p:txBody>
      </p:sp>
      <p:sp>
        <p:nvSpPr>
          <p:cNvPr id="3" name="Content Placeholder 2"/>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dirty="0"/>
              <a:t>For </a:t>
            </a:r>
            <a:r>
              <a:rPr lang="en-US" altLang="en-US" b="1" dirty="0"/>
              <a:t>long-term (years) forecasting</a:t>
            </a:r>
            <a:r>
              <a:rPr lang="en-US" altLang="en-US" dirty="0"/>
              <a:t>, advanced models like </a:t>
            </a:r>
            <a:r>
              <a:rPr lang="en-US" altLang="en-US" b="1" dirty="0"/>
              <a:t>SARIMA, </a:t>
            </a:r>
          </a:p>
          <a:p>
            <a:pPr marL="0" lvl="0" indent="0" eaLnBrk="0" fontAlgn="base" hangingPunct="0">
              <a:lnSpc>
                <a:spcPct val="100000"/>
              </a:lnSpc>
              <a:spcBef>
                <a:spcPct val="0"/>
              </a:spcBef>
              <a:spcAft>
                <a:spcPct val="0"/>
              </a:spcAft>
              <a:buNone/>
            </a:pPr>
            <a:r>
              <a:rPr lang="en-US" altLang="en-US" b="1" dirty="0" smtClean="0"/>
              <a:t>  </a:t>
            </a:r>
            <a:r>
              <a:rPr lang="en-US" altLang="en-US" b="1" dirty="0"/>
              <a:t>Prophet, or LSTM</a:t>
            </a:r>
            <a:r>
              <a:rPr lang="en-US" altLang="en-US" dirty="0"/>
              <a:t> should be explored.</a:t>
            </a:r>
          </a:p>
          <a:p>
            <a:pPr marL="0" lvl="0" indent="0" eaLnBrk="0" fontAlgn="base" hangingPunct="0">
              <a:lnSpc>
                <a:spcPct val="100000"/>
              </a:lnSpc>
              <a:spcBef>
                <a:spcPct val="0"/>
              </a:spcBef>
              <a:spcAft>
                <a:spcPct val="0"/>
              </a:spcAft>
              <a:buFontTx/>
              <a:buChar char="•"/>
            </a:pPr>
            <a:r>
              <a:rPr lang="en-US" altLang="en-US" b="1" dirty="0"/>
              <a:t>Future Enhancements:</a:t>
            </a:r>
            <a:endParaRPr lang="en-US" altLang="en-US" dirty="0"/>
          </a:p>
          <a:p>
            <a:pPr marL="0" lvl="0" indent="0" eaLnBrk="0" fontAlgn="base" hangingPunct="0">
              <a:lnSpc>
                <a:spcPct val="100000"/>
              </a:lnSpc>
              <a:spcBef>
                <a:spcPct val="0"/>
              </a:spcBef>
              <a:spcAft>
                <a:spcPct val="0"/>
              </a:spcAft>
              <a:buFontTx/>
              <a:buChar char="•"/>
            </a:pPr>
            <a:r>
              <a:rPr lang="en-US" altLang="en-US" dirty="0"/>
              <a:t>Incorporate </a:t>
            </a:r>
            <a:r>
              <a:rPr lang="en-US" altLang="en-US" b="1" dirty="0"/>
              <a:t>exogenous variables</a:t>
            </a:r>
            <a:r>
              <a:rPr lang="en-US" altLang="en-US" dirty="0"/>
              <a:t> like temperature, humidity, and holidays.</a:t>
            </a:r>
          </a:p>
          <a:p>
            <a:pPr marL="0" lvl="0" indent="0" eaLnBrk="0" fontAlgn="base" hangingPunct="0">
              <a:lnSpc>
                <a:spcPct val="100000"/>
              </a:lnSpc>
              <a:spcBef>
                <a:spcPct val="0"/>
              </a:spcBef>
              <a:spcAft>
                <a:spcPct val="0"/>
              </a:spcAft>
              <a:buFontTx/>
              <a:buChar char="•"/>
            </a:pPr>
            <a:r>
              <a:rPr lang="en-US" altLang="en-US" dirty="0"/>
              <a:t>Use </a:t>
            </a:r>
            <a:r>
              <a:rPr lang="en-US" altLang="en-US" b="1" dirty="0"/>
              <a:t>machine learning models (Random Forest, Gradient Boosting)</a:t>
            </a:r>
            <a:r>
              <a:rPr lang="en-US" altLang="en-US" dirty="0"/>
              <a:t> </a:t>
            </a:r>
            <a:r>
              <a:rPr lang="en-US" altLang="en-US" dirty="0" smtClean="0"/>
              <a:t>for </a:t>
            </a:r>
            <a:r>
              <a:rPr lang="en-US" altLang="en-US" dirty="0"/>
              <a:t>feature-rich forecasting.</a:t>
            </a:r>
          </a:p>
          <a:p>
            <a:pPr marL="0" lvl="0" indent="0" eaLnBrk="0" fontAlgn="base" hangingPunct="0">
              <a:lnSpc>
                <a:spcPct val="100000"/>
              </a:lnSpc>
              <a:spcBef>
                <a:spcPct val="0"/>
              </a:spcBef>
              <a:spcAft>
                <a:spcPct val="0"/>
              </a:spcAft>
              <a:buFontTx/>
              <a:buChar char="•"/>
            </a:pPr>
            <a:r>
              <a:rPr lang="en-US" altLang="en-US" dirty="0"/>
              <a:t>For renewable planning, integrate </a:t>
            </a:r>
            <a:r>
              <a:rPr lang="en-US" altLang="en-US" b="1" dirty="0"/>
              <a:t>solar and wind generation forecasts</a:t>
            </a:r>
            <a:r>
              <a:rPr lang="en-US" altLang="en-US" dirty="0"/>
              <a:t> </a:t>
            </a:r>
            <a:r>
              <a:rPr lang="en-US" altLang="en-US" dirty="0" smtClean="0"/>
              <a:t>with demand </a:t>
            </a:r>
            <a:r>
              <a:rPr lang="en-US" altLang="en-US" dirty="0"/>
              <a:t>predictions.</a:t>
            </a:r>
          </a:p>
          <a:p>
            <a:endParaRPr lang="en-US" dirty="0"/>
          </a:p>
        </p:txBody>
      </p:sp>
    </p:spTree>
    <p:extLst>
      <p:ext uri="{BB962C8B-B14F-4D97-AF65-F5344CB8AC3E}">
        <p14:creationId xmlns:p14="http://schemas.microsoft.com/office/powerpoint/2010/main" val="12267014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Conclusion</a:t>
            </a:r>
          </a:p>
        </p:txBody>
      </p:sp>
      <p:sp>
        <p:nvSpPr>
          <p:cNvPr id="4" name="Rectangle 3"/>
          <p:cNvSpPr/>
          <p:nvPr/>
        </p:nvSpPr>
        <p:spPr>
          <a:xfrm>
            <a:off x="949036" y="1690688"/>
            <a:ext cx="10293927" cy="2677656"/>
          </a:xfrm>
          <a:prstGeom prst="rect">
            <a:avLst/>
          </a:prstGeom>
        </p:spPr>
        <p:txBody>
          <a:bodyPr wrap="square">
            <a:spAutoFit/>
          </a:bodyPr>
          <a:lstStyle/>
          <a:p>
            <a:r>
              <a:rPr lang="en-US" sz="2800" dirty="0"/>
              <a:t>This project demonstrated the complete pipeline for </a:t>
            </a:r>
            <a:r>
              <a:rPr lang="en-US" sz="2800" b="1" dirty="0"/>
              <a:t>Electricity Demand Forecasting</a:t>
            </a:r>
            <a:r>
              <a:rPr lang="en-US" sz="2800" dirty="0"/>
              <a:t>: from dataset creation and visualization to model building and forecasting. The results show that ARIMA provides reliable short-term demand predictions with clear seasonal trends. With further integration of real-world variables, this approach can be a valuable tool for </a:t>
            </a:r>
            <a:r>
              <a:rPr lang="en-US" sz="2800" b="1" dirty="0"/>
              <a:t>grid operators and energy policy planners</a:t>
            </a:r>
            <a:r>
              <a:rPr lang="en-US" sz="2800" dirty="0"/>
              <a:t>.</a:t>
            </a:r>
          </a:p>
        </p:txBody>
      </p:sp>
    </p:spTree>
    <p:extLst>
      <p:ext uri="{BB962C8B-B14F-4D97-AF65-F5344CB8AC3E}">
        <p14:creationId xmlns:p14="http://schemas.microsoft.com/office/powerpoint/2010/main" val="32226583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Google Colab URL</a:t>
            </a:r>
            <a:endParaRPr lang="en-US" b="1" dirty="0"/>
          </a:p>
        </p:txBody>
      </p:sp>
      <p:sp>
        <p:nvSpPr>
          <p:cNvPr id="3" name="Content Placeholder 2"/>
          <p:cNvSpPr>
            <a:spLocks noGrp="1"/>
          </p:cNvSpPr>
          <p:nvPr>
            <p:ph idx="1"/>
          </p:nvPr>
        </p:nvSpPr>
        <p:spPr/>
        <p:txBody>
          <a:bodyPr/>
          <a:lstStyle/>
          <a:p>
            <a:r>
              <a:rPr lang="en-US" dirty="0" smtClean="0">
                <a:hlinkClick r:id="rId2"/>
              </a:rPr>
              <a:t>https://colab.research.google.com/drive/1dmfg4LZ9aJW6RoSRsI-UqrlXGOu72rLq?usp=sharing</a:t>
            </a:r>
            <a:endParaRPr lang="en-US" dirty="0" smtClean="0"/>
          </a:p>
          <a:p>
            <a:endParaRPr lang="en-US" dirty="0"/>
          </a:p>
        </p:txBody>
      </p:sp>
    </p:spTree>
    <p:extLst>
      <p:ext uri="{BB962C8B-B14F-4D97-AF65-F5344CB8AC3E}">
        <p14:creationId xmlns:p14="http://schemas.microsoft.com/office/powerpoint/2010/main" val="1020485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Introduction</a:t>
            </a:r>
          </a:p>
        </p:txBody>
      </p:sp>
      <p:sp>
        <p:nvSpPr>
          <p:cNvPr id="3" name="Content Placeholder 2"/>
          <p:cNvSpPr>
            <a:spLocks noGrp="1"/>
          </p:cNvSpPr>
          <p:nvPr>
            <p:ph idx="1"/>
          </p:nvPr>
        </p:nvSpPr>
        <p:spPr/>
        <p:txBody>
          <a:bodyPr>
            <a:normAutofit fontScale="85000" lnSpcReduction="20000"/>
          </a:bodyPr>
          <a:lstStyle/>
          <a:p>
            <a:r>
              <a:rPr lang="en-US" dirty="0"/>
              <a:t>Electricity demand forecasting is one of the most critical tasks for energy utilities, governments, and renewable energy planners. Accurate forecasts allow operators to balance supply and demand, optimize power plant operations, manage costs, and prevent blackouts. In this project, we developed a synthetic dataset of </a:t>
            </a:r>
            <a:r>
              <a:rPr lang="en-US" b="1" dirty="0"/>
              <a:t>hourly electricity demand for one year</a:t>
            </a:r>
            <a:r>
              <a:rPr lang="en-US" dirty="0"/>
              <a:t> and applied </a:t>
            </a:r>
            <a:r>
              <a:rPr lang="en-US" b="1" dirty="0"/>
              <a:t>time series forecasting techniques</a:t>
            </a:r>
            <a:r>
              <a:rPr lang="en-US" dirty="0"/>
              <a:t> to predict future demand.</a:t>
            </a:r>
          </a:p>
          <a:p>
            <a:r>
              <a:rPr lang="en-US" dirty="0"/>
              <a:t>The project workflow included:</a:t>
            </a:r>
          </a:p>
          <a:p>
            <a:r>
              <a:rPr lang="en-US" dirty="0"/>
              <a:t>Data generation &amp; preprocessing</a:t>
            </a:r>
          </a:p>
          <a:p>
            <a:r>
              <a:rPr lang="en-US" dirty="0"/>
              <a:t>Exploratory Data Analysis (EDA)</a:t>
            </a:r>
          </a:p>
          <a:p>
            <a:r>
              <a:rPr lang="en-US" dirty="0"/>
              <a:t>Visualization of demand patterns (Histogram, Bar Chart, Stacked Bar Chart, Combined Stacked Bar Chart)</a:t>
            </a:r>
          </a:p>
          <a:p>
            <a:r>
              <a:rPr lang="en-US" dirty="0"/>
              <a:t>Forecasting using ARIMA model</a:t>
            </a:r>
          </a:p>
          <a:p>
            <a:r>
              <a:rPr lang="en-US" dirty="0"/>
              <a:t>Interpretation of results and insights</a:t>
            </a:r>
          </a:p>
          <a:p>
            <a:endParaRPr lang="en-US" dirty="0"/>
          </a:p>
        </p:txBody>
      </p:sp>
    </p:spTree>
    <p:extLst>
      <p:ext uri="{BB962C8B-B14F-4D97-AF65-F5344CB8AC3E}">
        <p14:creationId xmlns:p14="http://schemas.microsoft.com/office/powerpoint/2010/main" val="42059194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Dataset Description</a:t>
            </a:r>
          </a:p>
        </p:txBody>
      </p:sp>
      <p:sp>
        <p:nvSpPr>
          <p:cNvPr id="3" name="Content Placeholder 2"/>
          <p:cNvSpPr>
            <a:spLocks noGrp="1"/>
          </p:cNvSpPr>
          <p:nvPr>
            <p:ph idx="1"/>
          </p:nvPr>
        </p:nvSpPr>
        <p:spPr/>
        <p:txBody>
          <a:bodyPr>
            <a:normAutofit fontScale="92500" lnSpcReduction="10000"/>
          </a:bodyPr>
          <a:lstStyle/>
          <a:p>
            <a:r>
              <a:rPr lang="en-US" dirty="0"/>
              <a:t>We simulated </a:t>
            </a:r>
            <a:r>
              <a:rPr lang="en-US" b="1" dirty="0"/>
              <a:t>hourly demand for 8760 hours (365 days)</a:t>
            </a:r>
            <a:r>
              <a:rPr lang="en-US" dirty="0"/>
              <a:t> to mimic real-world electricity consumption.</a:t>
            </a:r>
          </a:p>
          <a:p>
            <a:r>
              <a:rPr lang="en-US" b="1" dirty="0" err="1"/>
              <a:t>Datetime</a:t>
            </a:r>
            <a:r>
              <a:rPr lang="en-US" dirty="0"/>
              <a:t> → hourly timestamps (2023-01-01 to 2023-12-31).</a:t>
            </a:r>
          </a:p>
          <a:p>
            <a:r>
              <a:rPr lang="en-US" b="1" dirty="0" err="1"/>
              <a:t>Electricity_Demand_MW</a:t>
            </a:r>
            <a:r>
              <a:rPr lang="en-US" dirty="0"/>
              <a:t> → synthetic demand (300 + seasonal sinusoidal variation + noise).</a:t>
            </a:r>
          </a:p>
          <a:p>
            <a:r>
              <a:rPr lang="en-US" b="1" dirty="0"/>
              <a:t>Month</a:t>
            </a:r>
            <a:r>
              <a:rPr lang="en-US" dirty="0"/>
              <a:t> → extracted month of year for aggregation.</a:t>
            </a:r>
          </a:p>
          <a:p>
            <a:r>
              <a:rPr lang="en-US" b="1" dirty="0"/>
              <a:t>Hour</a:t>
            </a:r>
            <a:r>
              <a:rPr lang="en-US" dirty="0"/>
              <a:t> → extracted hour of day.</a:t>
            </a:r>
          </a:p>
          <a:p>
            <a:r>
              <a:rPr lang="en-US" b="1" dirty="0"/>
              <a:t>Period</a:t>
            </a:r>
            <a:r>
              <a:rPr lang="en-US" dirty="0"/>
              <a:t> → categorized into </a:t>
            </a:r>
            <a:r>
              <a:rPr lang="en-US" b="1" dirty="0"/>
              <a:t>Daytime (6 AM – 6 PM)</a:t>
            </a:r>
            <a:r>
              <a:rPr lang="en-US" dirty="0"/>
              <a:t> and </a:t>
            </a:r>
            <a:r>
              <a:rPr lang="en-US" b="1" dirty="0"/>
              <a:t>Nighttime (6 PM – 6 AM)</a:t>
            </a:r>
            <a:r>
              <a:rPr lang="en-US" dirty="0"/>
              <a:t>.</a:t>
            </a:r>
          </a:p>
          <a:p>
            <a:r>
              <a:rPr lang="en-US" dirty="0"/>
              <a:t>This dataset captures seasonal and diurnal cycles that are typical in electricity demand.</a:t>
            </a:r>
          </a:p>
          <a:p>
            <a:endParaRPr lang="en-US" dirty="0"/>
          </a:p>
        </p:txBody>
      </p:sp>
    </p:spTree>
    <p:extLst>
      <p:ext uri="{BB962C8B-B14F-4D97-AF65-F5344CB8AC3E}">
        <p14:creationId xmlns:p14="http://schemas.microsoft.com/office/powerpoint/2010/main" val="23865292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 Visualization</a:t>
            </a:r>
            <a:endParaRPr lang="en-US" b="1"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31667" y="1825625"/>
            <a:ext cx="5528665" cy="4351338"/>
          </a:xfrm>
        </p:spPr>
      </p:pic>
    </p:spTree>
    <p:extLst>
      <p:ext uri="{BB962C8B-B14F-4D97-AF65-F5344CB8AC3E}">
        <p14:creationId xmlns:p14="http://schemas.microsoft.com/office/powerpoint/2010/main" val="36586128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Exploratory Data Analysis (EDA)</a:t>
            </a:r>
          </a:p>
        </p:txBody>
      </p:sp>
      <p:sp>
        <p:nvSpPr>
          <p:cNvPr id="3" name="Content Placeholder 2"/>
          <p:cNvSpPr>
            <a:spLocks noGrp="1"/>
          </p:cNvSpPr>
          <p:nvPr>
            <p:ph idx="1"/>
          </p:nvPr>
        </p:nvSpPr>
        <p:spPr/>
        <p:txBody>
          <a:bodyPr>
            <a:normAutofit/>
          </a:bodyPr>
          <a:lstStyle/>
          <a:p>
            <a:r>
              <a:rPr lang="en-US" b="1" dirty="0"/>
              <a:t>3.1 Histogram of Demand</a:t>
            </a:r>
          </a:p>
          <a:p>
            <a:r>
              <a:rPr lang="en-US" dirty="0"/>
              <a:t>The histogram revealed that most electricity demand values were between </a:t>
            </a:r>
            <a:r>
              <a:rPr lang="en-US" b="1" dirty="0"/>
              <a:t>250–350 MW</a:t>
            </a:r>
            <a:r>
              <a:rPr lang="en-US" dirty="0"/>
              <a:t>, with occasional peaks above 380 MW. The distribution showed slight right skew due to random noise spikes.</a:t>
            </a:r>
          </a:p>
          <a:p>
            <a:endParaRPr lang="en-US" dirty="0"/>
          </a:p>
        </p:txBody>
      </p:sp>
    </p:spTree>
    <p:extLst>
      <p:ext uri="{BB962C8B-B14F-4D97-AF65-F5344CB8AC3E}">
        <p14:creationId xmlns:p14="http://schemas.microsoft.com/office/powerpoint/2010/main" val="3678642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Visualization</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0227" y="1825625"/>
            <a:ext cx="5371545" cy="4351338"/>
          </a:xfrm>
        </p:spPr>
      </p:pic>
    </p:spTree>
    <p:extLst>
      <p:ext uri="{BB962C8B-B14F-4D97-AF65-F5344CB8AC3E}">
        <p14:creationId xmlns:p14="http://schemas.microsoft.com/office/powerpoint/2010/main" val="25496144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Exploratory Data Analysis (EDA)</a:t>
            </a:r>
          </a:p>
        </p:txBody>
      </p:sp>
      <p:sp>
        <p:nvSpPr>
          <p:cNvPr id="3" name="Content Placeholder 2"/>
          <p:cNvSpPr>
            <a:spLocks noGrp="1"/>
          </p:cNvSpPr>
          <p:nvPr>
            <p:ph idx="1"/>
          </p:nvPr>
        </p:nvSpPr>
        <p:spPr/>
        <p:txBody>
          <a:bodyPr/>
          <a:lstStyle/>
          <a:p>
            <a:r>
              <a:rPr lang="en-US" b="1" dirty="0"/>
              <a:t>3.2 Monthly Bar Chart</a:t>
            </a:r>
          </a:p>
          <a:p>
            <a:r>
              <a:rPr lang="en-US" dirty="0"/>
              <a:t>We calculated average demand per month.</a:t>
            </a:r>
          </a:p>
          <a:p>
            <a:r>
              <a:rPr lang="en-US" b="1" dirty="0"/>
              <a:t>Winter months (Jan, Dec)</a:t>
            </a:r>
            <a:r>
              <a:rPr lang="en-US" dirty="0"/>
              <a:t> showed slightly higher demand due to heating needs.</a:t>
            </a:r>
          </a:p>
          <a:p>
            <a:r>
              <a:rPr lang="en-US" b="1" dirty="0"/>
              <a:t>Summer months (Jun–Aug)</a:t>
            </a:r>
            <a:r>
              <a:rPr lang="en-US" dirty="0"/>
              <a:t> also had elevated demand due to cooling requirements.</a:t>
            </a:r>
          </a:p>
          <a:p>
            <a:r>
              <a:rPr lang="en-US" dirty="0"/>
              <a:t>Transitional months (Apr, Oct) showed moderate demand.</a:t>
            </a:r>
          </a:p>
          <a:p>
            <a:endParaRPr lang="en-US" dirty="0"/>
          </a:p>
        </p:txBody>
      </p:sp>
    </p:spTree>
    <p:extLst>
      <p:ext uri="{BB962C8B-B14F-4D97-AF65-F5344CB8AC3E}">
        <p14:creationId xmlns:p14="http://schemas.microsoft.com/office/powerpoint/2010/main" val="211985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 Visualization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11242" y="1825625"/>
            <a:ext cx="6569515" cy="4351338"/>
          </a:xfrm>
        </p:spPr>
      </p:pic>
    </p:spTree>
    <p:extLst>
      <p:ext uri="{BB962C8B-B14F-4D97-AF65-F5344CB8AC3E}">
        <p14:creationId xmlns:p14="http://schemas.microsoft.com/office/powerpoint/2010/main" val="191093550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863</Words>
  <Application>Microsoft Office PowerPoint</Application>
  <PresentationFormat>Widescreen</PresentationFormat>
  <Paragraphs>91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CIDFont+F1</vt:lpstr>
      <vt:lpstr>Office Theme</vt:lpstr>
      <vt:lpstr>Electricity Demand Forecasting</vt:lpstr>
      <vt:lpstr>Google Colab URL</vt:lpstr>
      <vt:lpstr>Introduction</vt:lpstr>
      <vt:lpstr>Dataset Description</vt:lpstr>
      <vt:lpstr>Data Visualization</vt:lpstr>
      <vt:lpstr>Exploratory Data Analysis (EDA)</vt:lpstr>
      <vt:lpstr>Data Visualization</vt:lpstr>
      <vt:lpstr>Exploratory Data Analysis (EDA)</vt:lpstr>
      <vt:lpstr>Data Visualization</vt:lpstr>
      <vt:lpstr>Exploratory Data Analysis (EDA)</vt:lpstr>
      <vt:lpstr>Data Visualization </vt:lpstr>
      <vt:lpstr>Exploratory Data Analysis (EDA)</vt:lpstr>
      <vt:lpstr>Exploratory Data Analysis (EDA)</vt:lpstr>
      <vt:lpstr>Forecasting Methodology</vt:lpstr>
      <vt:lpstr>Data Visualization </vt:lpstr>
      <vt:lpstr>Results</vt:lpstr>
      <vt:lpstr>Insights &amp; Recommendations</vt:lpstr>
      <vt:lpstr>Insights &amp; Recommendations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Electricity Demand Forecasting</dc:title>
  <dc:creator>KUMAR</dc:creator>
  <cp:lastModifiedBy>KUMAR</cp:lastModifiedBy>
  <cp:revision>28</cp:revision>
  <dcterms:created xsi:type="dcterms:W3CDTF">2025-09-27T22:28:23Z</dcterms:created>
  <dcterms:modified xsi:type="dcterms:W3CDTF">2025-09-29T10:28:16Z</dcterms:modified>
</cp:coreProperties>
</file>