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C0A38-00D4-4B67-BB57-9B8E0A2C3282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16663-545B-4EEC-8604-D81329BE6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16663-545B-4EEC-8604-D81329BE69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5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9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7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1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0FEA-BD6E-4B4B-A4C3-5014383B4E2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BA52-5A40-4676-9F1C-AB3741381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yeqQSduJdajGxOHRl25K59-Nu1t5PnT3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Rainfall Prediction – Forecast monthly or seasonal rainfall patterns 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6" y="1825625"/>
            <a:ext cx="7994688" cy="4351338"/>
          </a:xfrm>
        </p:spPr>
      </p:pic>
    </p:spTree>
    <p:extLst>
      <p:ext uri="{BB962C8B-B14F-4D97-AF65-F5344CB8AC3E}">
        <p14:creationId xmlns:p14="http://schemas.microsoft.com/office/powerpoint/2010/main" val="23138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2.4 Combined Stacked Bar Chart (Summer, Winter, Other Seasons)</a:t>
            </a:r>
          </a:p>
          <a:p>
            <a:r>
              <a:rPr lang="en-US" sz="2600" dirty="0"/>
              <a:t>By adding the </a:t>
            </a:r>
            <a:r>
              <a:rPr lang="en-US" sz="2600" b="1" dirty="0"/>
              <a:t>Other months (March–May, September–November)</a:t>
            </a:r>
            <a:r>
              <a:rPr lang="en-US" sz="2600" dirty="0"/>
              <a:t>, we get a complete picture of rainfall distribution across seasons.</a:t>
            </a:r>
          </a:p>
          <a:p>
            <a:r>
              <a:rPr lang="en-US" sz="2600" dirty="0"/>
              <a:t>Summer rainfall (Orange) is the largest contributor.</a:t>
            </a:r>
          </a:p>
          <a:p>
            <a:r>
              <a:rPr lang="en-US" sz="2600" dirty="0"/>
              <a:t>Winter rainfall (Blue) is smaller but consistent.</a:t>
            </a:r>
          </a:p>
          <a:p>
            <a:r>
              <a:rPr lang="en-US" sz="2600" dirty="0"/>
              <a:t>Other months (Green) show </a:t>
            </a:r>
            <a:r>
              <a:rPr lang="en-US" sz="2600" b="1" dirty="0"/>
              <a:t>moderate rainfall</a:t>
            </a:r>
            <a:r>
              <a:rPr lang="en-US" sz="2600" dirty="0"/>
              <a:t>, filling the gaps between peak monsoon and dry winter.</a:t>
            </a:r>
          </a:p>
          <a:p>
            <a:r>
              <a:rPr lang="en-US" sz="2600" dirty="0"/>
              <a:t>📌 </a:t>
            </a:r>
            <a:r>
              <a:rPr lang="en-US" sz="2600" b="1" dirty="0"/>
              <a:t>Insight:</a:t>
            </a:r>
            <a:r>
              <a:rPr lang="en-US" sz="2600" dirty="0"/>
              <a:t> Rainfall is </a:t>
            </a:r>
            <a:r>
              <a:rPr lang="en-US" sz="2600" b="1" dirty="0"/>
              <a:t>multi-seasonal</a:t>
            </a:r>
            <a:r>
              <a:rPr lang="en-US" sz="2600" dirty="0"/>
              <a:t> but unevenly distributed, with </a:t>
            </a:r>
            <a:r>
              <a:rPr lang="en-US" sz="2600" b="1" dirty="0"/>
              <a:t>summer monsoon peaks driving the yearly averages</a:t>
            </a:r>
            <a:r>
              <a:rPr lang="en-US" sz="2600" dirty="0"/>
              <a:t>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553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881" y="1825625"/>
            <a:ext cx="8074237" cy="4351338"/>
          </a:xfrm>
        </p:spPr>
      </p:pic>
    </p:spTree>
    <p:extLst>
      <p:ext uri="{BB962C8B-B14F-4D97-AF65-F5344CB8AC3E}">
        <p14:creationId xmlns:p14="http://schemas.microsoft.com/office/powerpoint/2010/main" val="208354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Rainfall Forecasting (2000–2026)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€3.1 </a:t>
            </a:r>
            <a:r>
              <a:rPr lang="en-US" sz="2400" b="1" dirty="0"/>
              <a:t>Forecast Method</a:t>
            </a:r>
          </a:p>
          <a:p>
            <a:r>
              <a:rPr lang="en-US" sz="2400" dirty="0"/>
              <a:t>A </a:t>
            </a:r>
            <a:r>
              <a:rPr lang="en-US" sz="2400" b="1" dirty="0"/>
              <a:t>time series ARIMA(2,1,2)</a:t>
            </a:r>
            <a:r>
              <a:rPr lang="en-US" sz="2400" dirty="0"/>
              <a:t> model was fitted to monthly rainfall data (2000–2024).</a:t>
            </a:r>
          </a:p>
          <a:p>
            <a:r>
              <a:rPr lang="en-US" sz="2400" dirty="0"/>
              <a:t>The model accounts for trend and seasonality to generate </a:t>
            </a:r>
            <a:r>
              <a:rPr lang="en-US" sz="2400" b="1" dirty="0"/>
              <a:t>24-month forecasts (2025–2026)</a:t>
            </a:r>
            <a:r>
              <a:rPr lang="en-US" sz="2400" dirty="0"/>
              <a:t>.</a:t>
            </a:r>
          </a:p>
          <a:p>
            <a:r>
              <a:rPr lang="en-US" sz="2400" b="1" dirty="0"/>
              <a:t>3.2 Forecast Results</a:t>
            </a:r>
          </a:p>
          <a:p>
            <a:r>
              <a:rPr lang="en-US" sz="2400" dirty="0"/>
              <a:t>The forecast shows strong </a:t>
            </a:r>
            <a:r>
              <a:rPr lang="en-US" sz="2400" b="1" dirty="0"/>
              <a:t>seasonal fluctuations</a:t>
            </a:r>
            <a:r>
              <a:rPr lang="en-US" sz="2400" dirty="0"/>
              <a:t>, with peaks in mid-year (monsoon) and troughs in early-year (dry season).</a:t>
            </a:r>
          </a:p>
          <a:p>
            <a:r>
              <a:rPr lang="en-US" sz="2400" dirty="0"/>
              <a:t>The general trend is </a:t>
            </a:r>
            <a:r>
              <a:rPr lang="en-US" sz="2400" b="1" dirty="0"/>
              <a:t>slightly upward</a:t>
            </a:r>
            <a:r>
              <a:rPr lang="en-US" sz="2400" dirty="0"/>
              <a:t>, reflecting the small trend component in the data.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Rainfall Forecasting (2000–2026)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Forecasted rainfall for </a:t>
            </a:r>
            <a:r>
              <a:rPr lang="en-US" sz="2400" b="1" dirty="0"/>
              <a:t>2025–2026</a:t>
            </a:r>
            <a:r>
              <a:rPr lang="en-US" sz="2400" dirty="0"/>
              <a:t> continues to follow the expected cycle, ensuring realistic predictions.</a:t>
            </a:r>
          </a:p>
          <a:p>
            <a:r>
              <a:rPr lang="en-US" sz="2400" dirty="0"/>
              <a:t>📌 </a:t>
            </a:r>
            <a:r>
              <a:rPr lang="en-US" sz="2400" b="1" dirty="0"/>
              <a:t>Insight:</a:t>
            </a:r>
            <a:r>
              <a:rPr lang="en-US" sz="2400" dirty="0"/>
              <a:t> ARIMA effectively captures </a:t>
            </a:r>
            <a:r>
              <a:rPr lang="en-US" sz="2400" b="1" dirty="0"/>
              <a:t>seasonality + trend</a:t>
            </a:r>
            <a:r>
              <a:rPr lang="en-US" sz="2400" dirty="0"/>
              <a:t>, making it suitable for short-term rainfall prediction.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527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Insights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Rainfall distribution is </a:t>
            </a:r>
            <a:r>
              <a:rPr lang="en-US" sz="2400" b="1" dirty="0"/>
              <a:t>highly seasonal</a:t>
            </a:r>
            <a:r>
              <a:rPr lang="en-US" sz="2400" dirty="0"/>
              <a:t> with monsoon dominance.</a:t>
            </a:r>
          </a:p>
          <a:p>
            <a:r>
              <a:rPr lang="en-US" sz="2400" dirty="0"/>
              <a:t>Yearly averages show </a:t>
            </a:r>
            <a:r>
              <a:rPr lang="en-US" sz="2400" b="1" dirty="0"/>
              <a:t>stability with mild upward trends</a:t>
            </a:r>
            <a:r>
              <a:rPr lang="en-US" sz="2400" dirty="0"/>
              <a:t>.</a:t>
            </a:r>
          </a:p>
          <a:p>
            <a:r>
              <a:rPr lang="en-US" sz="2400" dirty="0"/>
              <a:t>Forecasts highlight </a:t>
            </a:r>
            <a:r>
              <a:rPr lang="en-US" sz="2400" b="1" dirty="0"/>
              <a:t>expected seasonal peaks</a:t>
            </a:r>
            <a:r>
              <a:rPr lang="en-US" sz="2400" dirty="0"/>
              <a:t> for future years, helping with </a:t>
            </a:r>
            <a:r>
              <a:rPr lang="en-US" sz="2400" b="1" dirty="0"/>
              <a:t>planning in agriculture, irrigation, and disaster preparedness</a:t>
            </a:r>
            <a:r>
              <a:rPr lang="en-US" sz="2400" dirty="0"/>
              <a:t>.</a:t>
            </a:r>
          </a:p>
          <a:p>
            <a:r>
              <a:rPr lang="en-US" sz="2400" dirty="0"/>
              <a:t>A more robust real-world application would require integrating </a:t>
            </a:r>
            <a:r>
              <a:rPr lang="en-US" sz="2400" b="1" dirty="0"/>
              <a:t>actual climate data</a:t>
            </a:r>
            <a:r>
              <a:rPr lang="en-US" sz="2400" dirty="0"/>
              <a:t> (temperature, pressure, ENSO indices) for enhanced accuracy.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1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This project demonstrates how rainfall patterns can be </a:t>
            </a:r>
            <a:r>
              <a:rPr lang="en-US" sz="2400" b="1" dirty="0"/>
              <a:t>analyzed and forecasted</a:t>
            </a:r>
            <a:r>
              <a:rPr lang="en-US" sz="2400" dirty="0"/>
              <a:t> using time series models.</a:t>
            </a:r>
          </a:p>
          <a:p>
            <a:r>
              <a:rPr lang="en-US" sz="2400" b="1" dirty="0"/>
              <a:t>EDA</a:t>
            </a:r>
            <a:r>
              <a:rPr lang="en-US" sz="2400" dirty="0"/>
              <a:t> provided insights into rainfall distribution and seasonal contributions.</a:t>
            </a:r>
          </a:p>
          <a:p>
            <a:r>
              <a:rPr lang="en-US" sz="2400" b="1" dirty="0"/>
              <a:t>ARIMA forecasting</a:t>
            </a:r>
            <a:r>
              <a:rPr lang="en-US" sz="2400" dirty="0"/>
              <a:t> produced realistic short-term predictions for 2025–2026.</a:t>
            </a:r>
          </a:p>
          <a:p>
            <a:r>
              <a:rPr lang="en-US" sz="2400" dirty="0"/>
              <a:t>Such approaches can guide </a:t>
            </a:r>
            <a:r>
              <a:rPr lang="en-US" sz="2400" b="1" dirty="0"/>
              <a:t>water resource management, crop planning, and climate resilience strategies</a:t>
            </a:r>
            <a:r>
              <a:rPr lang="en-US" sz="2400" dirty="0"/>
              <a:t>.</a:t>
            </a:r>
          </a:p>
          <a:p>
            <a:r>
              <a:rPr lang="en-US" sz="2400" dirty="0"/>
              <a:t>✅ </a:t>
            </a:r>
            <a:r>
              <a:rPr lang="en-US" sz="2400" b="1" dirty="0"/>
              <a:t>Future Work:</a:t>
            </a:r>
            <a:r>
              <a:rPr lang="en-US" sz="2400" dirty="0"/>
              <a:t> Extend to </a:t>
            </a:r>
            <a:r>
              <a:rPr lang="en-US" sz="2400" b="1" dirty="0"/>
              <a:t>SARIMA / LSTM</a:t>
            </a:r>
            <a:r>
              <a:rPr lang="en-US" sz="2400" dirty="0"/>
              <a:t> models and test on </a:t>
            </a:r>
            <a:r>
              <a:rPr lang="en-US" sz="2400" b="1" dirty="0"/>
              <a:t>real-world meteorological datasets</a:t>
            </a:r>
            <a:r>
              <a:rPr lang="en-US" sz="2400" dirty="0"/>
              <a:t> (e.g., IMD, NOAA, World Bank).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9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colab.research.google.com/drive/1yeqQSduJdajGxOHRl25K59-Nu1t5PnT3?usp=sharing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Rainfall prediction is crucial for agriculture, water resource management, disaster preparedness, and climate studies. In this project, synthetic rainfall data (2000–2024) was generated to simulate monthly rainfall behavior with </a:t>
            </a:r>
            <a:r>
              <a:rPr lang="en-US" b="1" dirty="0"/>
              <a:t>seasonality, trend, and randomness</a:t>
            </a:r>
            <a:r>
              <a:rPr lang="en-US" dirty="0"/>
              <a:t>. Forecasting methods were applied to predict rainfall for 2025–2026 using the </a:t>
            </a:r>
            <a:r>
              <a:rPr lang="en-US" b="1" dirty="0"/>
              <a:t>ARIMA model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analysis includes exploratory visualizations (Histogram, Bar Chart, Stacked Bar Chart, Combined Stacked Bar Chart) followed by time series forecasting.</a:t>
            </a:r>
          </a:p>
        </p:txBody>
      </p:sp>
    </p:spTree>
    <p:extLst>
      <p:ext uri="{BB962C8B-B14F-4D97-AF65-F5344CB8AC3E}">
        <p14:creationId xmlns:p14="http://schemas.microsoft.com/office/powerpoint/2010/main" val="41542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602" y="1852449"/>
            <a:ext cx="6272796" cy="4297689"/>
          </a:xfrm>
        </p:spPr>
      </p:pic>
    </p:spTree>
    <p:extLst>
      <p:ext uri="{BB962C8B-B14F-4D97-AF65-F5344CB8AC3E}">
        <p14:creationId xmlns:p14="http://schemas.microsoft.com/office/powerpoint/2010/main" val="2570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 Visualizations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2.1 Histogram of Rainfall</a:t>
            </a:r>
          </a:p>
          <a:p>
            <a:r>
              <a:rPr lang="en-US" dirty="0"/>
              <a:t>The histogram shows how rainfall values are distributed over the years.</a:t>
            </a:r>
          </a:p>
          <a:p>
            <a:r>
              <a:rPr lang="en-US" dirty="0"/>
              <a:t>Most monthly rainfall falls within </a:t>
            </a:r>
            <a:r>
              <a:rPr lang="en-US" b="1" dirty="0"/>
              <a:t>100–140 mm</a:t>
            </a:r>
            <a:r>
              <a:rPr lang="en-US" dirty="0"/>
              <a:t>, consistent with seasonal monsoon patterns.</a:t>
            </a:r>
          </a:p>
          <a:p>
            <a:r>
              <a:rPr lang="en-US" dirty="0"/>
              <a:t>A small portion of months record </a:t>
            </a:r>
            <a:r>
              <a:rPr lang="en-US" b="1" dirty="0"/>
              <a:t>higher rainfall (&gt;160 mm)</a:t>
            </a:r>
            <a:r>
              <a:rPr lang="en-US" dirty="0"/>
              <a:t>, showing extreme wet months.</a:t>
            </a:r>
          </a:p>
          <a:p>
            <a:r>
              <a:rPr lang="en-US" dirty="0"/>
              <a:t>Few months experience </a:t>
            </a:r>
            <a:r>
              <a:rPr lang="en-US" b="1" dirty="0"/>
              <a:t>lower rainfall (&lt;60 mm)</a:t>
            </a:r>
            <a:r>
              <a:rPr lang="en-US" dirty="0"/>
              <a:t>, indicating dry periods.</a:t>
            </a:r>
          </a:p>
          <a:p>
            <a:r>
              <a:rPr lang="en-US" dirty="0"/>
              <a:t>📌 </a:t>
            </a:r>
            <a:r>
              <a:rPr lang="en-US" b="1" dirty="0"/>
              <a:t>Insight:</a:t>
            </a:r>
            <a:r>
              <a:rPr lang="en-US" dirty="0"/>
              <a:t> Rainfall distribution is not uniform – it has a </a:t>
            </a:r>
            <a:r>
              <a:rPr lang="en-US" b="1" dirty="0"/>
              <a:t>seasonal peak</a:t>
            </a:r>
            <a:r>
              <a:rPr lang="en-US" dirty="0"/>
              <a:t> and a long tail of extreme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 Visualizations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31" y="1852449"/>
            <a:ext cx="9189738" cy="4297689"/>
          </a:xfrm>
        </p:spPr>
      </p:pic>
    </p:spTree>
    <p:extLst>
      <p:ext uri="{BB962C8B-B14F-4D97-AF65-F5344CB8AC3E}">
        <p14:creationId xmlns:p14="http://schemas.microsoft.com/office/powerpoint/2010/main" val="32381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 Visualizations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3891" y="2011694"/>
            <a:ext cx="10515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2.2 Bar Chart of Yearly Average Rainfall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 bar chart plots </a:t>
            </a:r>
            <a:r>
              <a:rPr lang="en-US" sz="2600" b="1" dirty="0"/>
              <a:t>yearly average rainfall</a:t>
            </a:r>
            <a:r>
              <a:rPr lang="en-US" sz="2600" dirty="0"/>
              <a:t> across 2000–2024.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Year-to-year variations exist due to random fluctuations, but the overall trend is </a:t>
            </a:r>
            <a:r>
              <a:rPr lang="en-US" sz="2600" b="1" dirty="0"/>
              <a:t>slightly increasing</a:t>
            </a:r>
            <a:r>
              <a:rPr lang="en-US" sz="2600" dirty="0"/>
              <a:t> due to the synthetic upward trend.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Some years experience above-average rainfall, while others dip slightly below, showing </a:t>
            </a:r>
            <a:r>
              <a:rPr lang="en-US" sz="2600" b="1" dirty="0"/>
              <a:t>inter-annual variability</a:t>
            </a:r>
            <a:r>
              <a:rPr lang="en-US" sz="2600" dirty="0"/>
              <a:t>.</a:t>
            </a:r>
          </a:p>
          <a:p>
            <a:r>
              <a:rPr lang="en-US" sz="2600" dirty="0"/>
              <a:t>📌 </a:t>
            </a:r>
            <a:r>
              <a:rPr lang="en-US" sz="2600" b="1" dirty="0"/>
              <a:t>Insight:</a:t>
            </a:r>
            <a:r>
              <a:rPr lang="en-US" sz="2600" dirty="0"/>
              <a:t> While rainfall shows natural variability, long-term averages remain relatively stable with a slight upward movement.</a:t>
            </a:r>
          </a:p>
        </p:txBody>
      </p:sp>
    </p:spTree>
    <p:extLst>
      <p:ext uri="{BB962C8B-B14F-4D97-AF65-F5344CB8AC3E}">
        <p14:creationId xmlns:p14="http://schemas.microsoft.com/office/powerpoint/2010/main" val="27239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31" y="1426874"/>
            <a:ext cx="9189738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 Visualizations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7527" y="2136339"/>
            <a:ext cx="95734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2.3 Stacked Bar Chart (Summer vs Winter Rainfall)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stacked bar chart highlights the seasonal contribution of </a:t>
            </a:r>
            <a:r>
              <a:rPr lang="en-US" sz="2800" b="1" dirty="0"/>
              <a:t>Summer (June–August)</a:t>
            </a:r>
            <a:r>
              <a:rPr lang="en-US" sz="2800" dirty="0"/>
              <a:t> and </a:t>
            </a:r>
            <a:r>
              <a:rPr lang="en-US" sz="2800" b="1" dirty="0"/>
              <a:t>Winter (December–February)</a:t>
            </a:r>
            <a:r>
              <a:rPr lang="en-US" sz="2800" dirty="0"/>
              <a:t> rainfall.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Summer months generally contribute </a:t>
            </a:r>
            <a:r>
              <a:rPr lang="en-US" sz="2800" b="1" dirty="0"/>
              <a:t>higher rainfall</a:t>
            </a:r>
            <a:r>
              <a:rPr lang="en-US" sz="2800" dirty="0"/>
              <a:t>, consistent with monsoon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Winter months provide a smaller but noticeable contribution.</a:t>
            </a:r>
          </a:p>
          <a:p>
            <a:r>
              <a:rPr lang="en-US" sz="2800" dirty="0"/>
              <a:t>📌 </a:t>
            </a:r>
            <a:r>
              <a:rPr lang="en-US" sz="2800" b="1" dirty="0"/>
              <a:t>Insight:</a:t>
            </a:r>
            <a:r>
              <a:rPr lang="en-US" sz="2800" dirty="0"/>
              <a:t> Seasonal rainfall is dominated by </a:t>
            </a:r>
            <a:r>
              <a:rPr lang="en-US" sz="2800" b="1" dirty="0"/>
              <a:t>summer monsoons</a:t>
            </a:r>
            <a:r>
              <a:rPr lang="en-US" sz="2800" dirty="0"/>
              <a:t>, while winters show lighter rainfall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7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724</Words>
  <Application>Microsoft Office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CIDFont+F1</vt:lpstr>
      <vt:lpstr>Office Theme</vt:lpstr>
      <vt:lpstr>Rainfall Prediction – Forecast monthly or seasonal rainfall patterns </vt:lpstr>
      <vt:lpstr>Google Colab URL</vt:lpstr>
      <vt:lpstr>Introduction</vt:lpstr>
      <vt:lpstr>Data Visualization</vt:lpstr>
      <vt:lpstr>Exploratory Data Analysis (EDA) Visualizations</vt:lpstr>
      <vt:lpstr>Exploratory Data Analysis (EDA) Visualizations</vt:lpstr>
      <vt:lpstr>Exploratory Data Analysis (EDA) Visualizations</vt:lpstr>
      <vt:lpstr>Data Visualization</vt:lpstr>
      <vt:lpstr>Exploratory Data Analysis (EDA) Visualizations</vt:lpstr>
      <vt:lpstr>Data Visualization</vt:lpstr>
      <vt:lpstr>Exploratory Data Analysis (EDA) Visualizations</vt:lpstr>
      <vt:lpstr>Data Visualization </vt:lpstr>
      <vt:lpstr>Rainfall Forecasting (2000–2026)</vt:lpstr>
      <vt:lpstr>Rainfall Forecasting (2000–2026)</vt:lpstr>
      <vt:lpstr>Key Insights &amp; Applications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Prediction – Forecast monthly or seasonal rainfall patterns </dc:title>
  <dc:creator>KUMAR</dc:creator>
  <cp:lastModifiedBy>KUMAR</cp:lastModifiedBy>
  <cp:revision>19</cp:revision>
  <dcterms:created xsi:type="dcterms:W3CDTF">2025-09-11T14:32:18Z</dcterms:created>
  <dcterms:modified xsi:type="dcterms:W3CDTF">2025-09-12T06:41:31Z</dcterms:modified>
</cp:coreProperties>
</file>