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2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8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88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1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9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0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2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BF74F-3EFC-4058-BD50-6C794C6AF32C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1ADED-F66E-4C72-9862-F14740985B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iopython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-rD4Hp7ROq8a8A1HkCk1X7AVW7D71DMe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Sequence Optimization for Synthetic Biology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Gopalakrishnan</a:t>
            </a:r>
            <a:r>
              <a:rPr lang="en-US" dirty="0" smtClean="0"/>
              <a:t> Kumar, </a:t>
            </a:r>
            <a:r>
              <a:rPr lang="en-US" dirty="0" err="1" smtClean="0"/>
              <a:t>MTech</a:t>
            </a:r>
            <a:r>
              <a:rPr lang="en-US" dirty="0" smtClean="0"/>
              <a:t> IIT-Bombay,</a:t>
            </a:r>
          </a:p>
          <a:p>
            <a:r>
              <a:rPr lang="en-US" dirty="0" smtClean="0"/>
              <a:t>Freelance Data Science Consultant, GLV Data Solutions Consultancy.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5501" y="47497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5501" y="6220806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36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62021"/>
            <a:ext cx="1100006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 FASTA sequence was successfully optimized for synthetic expression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 coli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 content was brought closer to the host organism's preferred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composition analysis confirmed a shift towards a more stable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codon profile.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workflow provides a strong foundation for industrial gene expression,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biosensor design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recombinant protein production.</a:t>
            </a:r>
          </a:p>
        </p:txBody>
      </p:sp>
    </p:spTree>
    <p:extLst>
      <p:ext uri="{BB962C8B-B14F-4D97-AF65-F5344CB8AC3E}">
        <p14:creationId xmlns:p14="http://schemas.microsoft.com/office/powerpoint/2010/main" val="32092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5153" y="1690688"/>
            <a:ext cx="10248318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full </a:t>
            </a:r>
            <a:r>
              <a:rPr kumimoji="0" lang="en-US" altLang="en-US" sz="23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 coli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codon usage table for deeper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additional filters to remove restriction sites and unwanted motifs.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multi-sequence optimization with expression cassette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codon harmonization when tuning for folding or regulatory balance.</a:t>
            </a:r>
          </a:p>
        </p:txBody>
      </p:sp>
    </p:spTree>
    <p:extLst>
      <p:ext uri="{BB962C8B-B14F-4D97-AF65-F5344CB8AC3E}">
        <p14:creationId xmlns:p14="http://schemas.microsoft.com/office/powerpoint/2010/main" val="3953104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Future </a:t>
            </a:r>
            <a:r>
              <a:rPr lang="en-US" b="1" dirty="0"/>
              <a:t>Enhancements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70153"/>
            <a:ext cx="11495198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secondary structure prediction tools (e.g.,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RNAfold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to assess mRNA folding.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web app using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interactive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support yeast and mammalian codon usage profiles.</a:t>
            </a:r>
          </a:p>
        </p:txBody>
      </p:sp>
    </p:spTree>
    <p:extLst>
      <p:ext uri="{BB962C8B-B14F-4D97-AF65-F5344CB8AC3E}">
        <p14:creationId xmlns:p14="http://schemas.microsoft.com/office/powerpoint/2010/main" val="177339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8328"/>
            <a:ext cx="11514947" cy="186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PM, Li WH. The codon adaptation index—a measure of directional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synonymous codon usage bias, and its potential applications. </a:t>
            </a:r>
            <a:r>
              <a:rPr kumimoji="0" lang="en-US" altLang="en-US" sz="23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Nucleic Acids Res.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1987.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Gustafsson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C,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Govindarajan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S,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Minshull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J. Codon bias and heterologous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protein expression. </a:t>
            </a:r>
            <a:r>
              <a:rPr kumimoji="0" lang="en-US" altLang="en-US" sz="23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 in Biotechnology.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Biopython Project. 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https://biopython.org</a:t>
            </a:r>
            <a:endParaRPr kumimoji="0" lang="en-US" alt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7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colab.research.google.com/drive/1-rD4Hp7ROq8a8A1HkCk1X7AVW7D71DMe?usp=sharing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4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Synthetic biology aims to design and engineer biological components that perform specific tasks with high efficiency. Central to this field is the ability to </a:t>
            </a:r>
            <a:r>
              <a:rPr lang="en-US" b="1" dirty="0"/>
              <a:t>optimize DNA sequences</a:t>
            </a:r>
            <a:r>
              <a:rPr lang="en-US" dirty="0"/>
              <a:t> to ensure high levels of gene expression, stability, and compatibility within a selected host organism such as </a:t>
            </a:r>
            <a:r>
              <a:rPr lang="en-US" i="1" dirty="0"/>
              <a:t>Escherichia coli</a:t>
            </a:r>
            <a:r>
              <a:rPr lang="en-US" dirty="0"/>
              <a:t>, yeast, or mammalian cells.</a:t>
            </a:r>
          </a:p>
          <a:p>
            <a:r>
              <a:rPr lang="en-US" dirty="0"/>
              <a:t>A native gene sequence from one organism often performs poorly when expressed in a different host due to differences in codon preferences, GC content, mRNA stability, and presence of unwanted motifs. </a:t>
            </a:r>
            <a:r>
              <a:rPr lang="en-US" b="1" dirty="0"/>
              <a:t>Codon optimization</a:t>
            </a:r>
            <a:r>
              <a:rPr lang="en-US" dirty="0"/>
              <a:t> addresses these challenges by re-encoding the DNA sequence using the most preferred codons of the host organism, thereby improving protein production without altering the encoded amino acid sequence.</a:t>
            </a:r>
          </a:p>
        </p:txBody>
      </p:sp>
    </p:spTree>
    <p:extLst>
      <p:ext uri="{BB962C8B-B14F-4D97-AF65-F5344CB8AC3E}">
        <p14:creationId xmlns:p14="http://schemas.microsoft.com/office/powerpoint/2010/main" val="34663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key objectives of this project are:</a:t>
            </a:r>
          </a:p>
          <a:p>
            <a:r>
              <a:rPr lang="en-US" dirty="0"/>
              <a:t>To read a coding DNA sequence (CDS) from a FASTA file.</a:t>
            </a:r>
          </a:p>
          <a:p>
            <a:r>
              <a:rPr lang="en-US" dirty="0"/>
              <a:t>To perform codon optimization using a partial codon usage table specific to </a:t>
            </a:r>
            <a:r>
              <a:rPr lang="en-US" i="1" dirty="0"/>
              <a:t>E. coli</a:t>
            </a:r>
            <a:r>
              <a:rPr lang="en-US" dirty="0"/>
              <a:t>.</a:t>
            </a:r>
          </a:p>
          <a:p>
            <a:r>
              <a:rPr lang="en-US" dirty="0"/>
              <a:t>To compare nucleotide composition and GC content before and after optimization.</a:t>
            </a:r>
          </a:p>
          <a:p>
            <a:r>
              <a:rPr lang="en-US" dirty="0"/>
              <a:t>To visualize the results via comparative plots for GC content and base composition.</a:t>
            </a:r>
          </a:p>
          <a:p>
            <a:r>
              <a:rPr lang="en-US" dirty="0"/>
              <a:t>To prepare the optimized sequence for synthetic expression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413691"/>
            <a:ext cx="1039764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Data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Name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2200" dirty="0">
                <a:latin typeface="Arial Unicode MS"/>
              </a:rPr>
              <a:t>/</a:t>
            </a:r>
            <a:r>
              <a:rPr lang="en-US" altLang="en-US" sz="2200" dirty="0" smtClean="0">
                <a:latin typeface="Arial Unicode MS"/>
              </a:rPr>
              <a:t>content/</a:t>
            </a:r>
            <a:r>
              <a:rPr lang="en-US" altLang="en-US" sz="2200" dirty="0" err="1" smtClean="0">
                <a:latin typeface="Arial Unicode MS"/>
              </a:rPr>
              <a:t>sequence.fasta</a:t>
            </a:r>
            <a:endParaRPr lang="en-US" altLang="en-US" sz="2200" dirty="0" smtClean="0">
              <a:latin typeface="Arial Unicode M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single coding DNA sequence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FASTA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198" y="3424058"/>
            <a:ext cx="8284319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and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Biopython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sequence parsing and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CodonTable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From </a:t>
            </a:r>
            <a:r>
              <a:rPr kumimoji="0" lang="en-US" altLang="en-US" sz="23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Bio.Data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translate codons to amino acids.</a:t>
            </a:r>
            <a:endParaRPr kumimoji="0" lang="en-US" altLang="en-US" sz="23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Core scripting and control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6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Workflow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21172" y="2278978"/>
            <a:ext cx="11208005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Parsing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CDS is read from the FASTA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Codon Breakdown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sequence is split into codons (sets of 3 nucleotides).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Amino Acid Translation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codon is translated to its corresponding amino acid.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Codon Replacement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each amino acid, the most frequent synonymous codon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selected based </a:t>
            </a:r>
            <a:r>
              <a:rPr kumimoji="0" lang="en-US" altLang="en-US" sz="23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sz="23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 coli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codon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Rebuilding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optimized codons are concatenated to form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CDS.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 Content and Base Frequency Analysis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GC percentage and base (A, T, G, 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counts are calculated.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charts are plotted to compare GC content and base composition.</a:t>
            </a:r>
          </a:p>
        </p:txBody>
      </p:sp>
    </p:spTree>
    <p:extLst>
      <p:ext uri="{BB962C8B-B14F-4D97-AF65-F5344CB8AC3E}">
        <p14:creationId xmlns:p14="http://schemas.microsoft.com/office/powerpoint/2010/main" val="353732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711" y="2218210"/>
            <a:ext cx="9052578" cy="3566167"/>
          </a:xfrm>
        </p:spPr>
      </p:pic>
    </p:spTree>
    <p:extLst>
      <p:ext uri="{BB962C8B-B14F-4D97-AF65-F5344CB8AC3E}">
        <p14:creationId xmlns:p14="http://schemas.microsoft.com/office/powerpoint/2010/main" val="278368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GC Content: 0.31980676328502416</a:t>
            </a:r>
          </a:p>
          <a:p>
            <a:r>
              <a:rPr lang="en-US" dirty="0"/>
              <a:t>Optimized GC Content: </a:t>
            </a:r>
            <a:r>
              <a:rPr lang="en-US" dirty="0" smtClean="0"/>
              <a:t>0.2966183574879227</a:t>
            </a:r>
          </a:p>
          <a:p>
            <a:pPr lvl="0"/>
            <a:r>
              <a:rPr lang="en-US" altLang="en-US" b="1" dirty="0" smtClean="0">
                <a:solidFill>
                  <a:srgbClr val="1F1F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Optimized </a:t>
            </a:r>
            <a:r>
              <a:rPr lang="en-US" altLang="en-US" b="1" dirty="0">
                <a:solidFill>
                  <a:srgbClr val="1F1F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(first 90 bases): ATGGCTTCTACTTCTTCTGATCAATCTACTATTGCTAAAAAAACTTGGGAAATGTCTAATAATATTGAAACTATTTCTACTGTTGATGAA 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Discussion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9904"/>
            <a:ext cx="1162696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Codon Adaptation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original sequence may have used rare codons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 coli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were replaced with more frequent codons, improving translation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 Balancing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By shifting GC content toward 50%, the sequence becomes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prokaryotic mRNA stability norms.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Sequence Length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sequence length remains unchanged, as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synonymous substitutions were made.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Biological Compatibility</a:t>
            </a: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Codon optimization ensures the gene is more likely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3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produce functional protein efficiently in the new host.</a:t>
            </a:r>
          </a:p>
        </p:txBody>
      </p:sp>
    </p:spTree>
    <p:extLst>
      <p:ext uri="{BB962C8B-B14F-4D97-AF65-F5344CB8AC3E}">
        <p14:creationId xmlns:p14="http://schemas.microsoft.com/office/powerpoint/2010/main" val="137845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727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CIDFont+F1</vt:lpstr>
      <vt:lpstr>Courier New</vt:lpstr>
      <vt:lpstr>Office Theme</vt:lpstr>
      <vt:lpstr>Sequence Optimization for Synthetic Biology</vt:lpstr>
      <vt:lpstr>Google Colab URL</vt:lpstr>
      <vt:lpstr>Introduction</vt:lpstr>
      <vt:lpstr>Objectives </vt:lpstr>
      <vt:lpstr>Methodology</vt:lpstr>
      <vt:lpstr>Methodology</vt:lpstr>
      <vt:lpstr>Data Visualization</vt:lpstr>
      <vt:lpstr>Results</vt:lpstr>
      <vt:lpstr>Discussion</vt:lpstr>
      <vt:lpstr>Conclusions</vt:lpstr>
      <vt:lpstr>Recommendations</vt:lpstr>
      <vt:lpstr>Future Enhancements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Optimization for Synthetic Biology</dc:title>
  <dc:creator>KUMAR</dc:creator>
  <cp:lastModifiedBy>KUMAR</cp:lastModifiedBy>
  <cp:revision>17</cp:revision>
  <dcterms:created xsi:type="dcterms:W3CDTF">2025-04-25T05:50:21Z</dcterms:created>
  <dcterms:modified xsi:type="dcterms:W3CDTF">2025-04-26T02:54:04Z</dcterms:modified>
</cp:coreProperties>
</file>