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 id="266" r:id="rId10"/>
    <p:sldId id="262" r:id="rId11"/>
    <p:sldId id="267" r:id="rId12"/>
    <p:sldId id="263"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47" autoAdjust="0"/>
    <p:restoredTop sz="94660"/>
  </p:normalViewPr>
  <p:slideViewPr>
    <p:cSldViewPr snapToGrid="0">
      <p:cViewPr varScale="1">
        <p:scale>
          <a:sx n="66" d="100"/>
          <a:sy n="66" d="100"/>
        </p:scale>
        <p:origin x="7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BFD6A0-C447-4511-B560-E2EADF3B24A1}"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8FFFB-E162-4E87-9148-199DBB05B0EA}" type="slidenum">
              <a:rPr lang="en-US" smtClean="0"/>
              <a:t>‹#›</a:t>
            </a:fld>
            <a:endParaRPr lang="en-US"/>
          </a:p>
        </p:txBody>
      </p:sp>
    </p:spTree>
    <p:extLst>
      <p:ext uri="{BB962C8B-B14F-4D97-AF65-F5344CB8AC3E}">
        <p14:creationId xmlns:p14="http://schemas.microsoft.com/office/powerpoint/2010/main" val="3188828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BFD6A0-C447-4511-B560-E2EADF3B24A1}"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8FFFB-E162-4E87-9148-199DBB05B0EA}" type="slidenum">
              <a:rPr lang="en-US" smtClean="0"/>
              <a:t>‹#›</a:t>
            </a:fld>
            <a:endParaRPr lang="en-US"/>
          </a:p>
        </p:txBody>
      </p:sp>
    </p:spTree>
    <p:extLst>
      <p:ext uri="{BB962C8B-B14F-4D97-AF65-F5344CB8AC3E}">
        <p14:creationId xmlns:p14="http://schemas.microsoft.com/office/powerpoint/2010/main" val="4013642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BFD6A0-C447-4511-B560-E2EADF3B24A1}"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8FFFB-E162-4E87-9148-199DBB05B0EA}" type="slidenum">
              <a:rPr lang="en-US" smtClean="0"/>
              <a:t>‹#›</a:t>
            </a:fld>
            <a:endParaRPr lang="en-US"/>
          </a:p>
        </p:txBody>
      </p:sp>
    </p:spTree>
    <p:extLst>
      <p:ext uri="{BB962C8B-B14F-4D97-AF65-F5344CB8AC3E}">
        <p14:creationId xmlns:p14="http://schemas.microsoft.com/office/powerpoint/2010/main" val="4158809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BFD6A0-C447-4511-B560-E2EADF3B24A1}"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8FFFB-E162-4E87-9148-199DBB05B0EA}" type="slidenum">
              <a:rPr lang="en-US" smtClean="0"/>
              <a:t>‹#›</a:t>
            </a:fld>
            <a:endParaRPr lang="en-US"/>
          </a:p>
        </p:txBody>
      </p:sp>
    </p:spTree>
    <p:extLst>
      <p:ext uri="{BB962C8B-B14F-4D97-AF65-F5344CB8AC3E}">
        <p14:creationId xmlns:p14="http://schemas.microsoft.com/office/powerpoint/2010/main" val="1930681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BFD6A0-C447-4511-B560-E2EADF3B24A1}"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8FFFB-E162-4E87-9148-199DBB05B0EA}" type="slidenum">
              <a:rPr lang="en-US" smtClean="0"/>
              <a:t>‹#›</a:t>
            </a:fld>
            <a:endParaRPr lang="en-US"/>
          </a:p>
        </p:txBody>
      </p:sp>
    </p:spTree>
    <p:extLst>
      <p:ext uri="{BB962C8B-B14F-4D97-AF65-F5344CB8AC3E}">
        <p14:creationId xmlns:p14="http://schemas.microsoft.com/office/powerpoint/2010/main" val="1600934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BFD6A0-C447-4511-B560-E2EADF3B24A1}" type="datetimeFigureOut">
              <a:rPr lang="en-US" smtClean="0"/>
              <a:t>8/13/2025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58FFFB-E162-4E87-9148-199DBB05B0EA}" type="slidenum">
              <a:rPr lang="en-US" smtClean="0"/>
              <a:t>‹#›</a:t>
            </a:fld>
            <a:endParaRPr lang="en-US"/>
          </a:p>
        </p:txBody>
      </p:sp>
    </p:spTree>
    <p:extLst>
      <p:ext uri="{BB962C8B-B14F-4D97-AF65-F5344CB8AC3E}">
        <p14:creationId xmlns:p14="http://schemas.microsoft.com/office/powerpoint/2010/main" val="2709811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BFD6A0-C447-4511-B560-E2EADF3B24A1}" type="datetimeFigureOut">
              <a:rPr lang="en-US" smtClean="0"/>
              <a:t>8/13/2025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58FFFB-E162-4E87-9148-199DBB05B0EA}" type="slidenum">
              <a:rPr lang="en-US" smtClean="0"/>
              <a:t>‹#›</a:t>
            </a:fld>
            <a:endParaRPr lang="en-US"/>
          </a:p>
        </p:txBody>
      </p:sp>
    </p:spTree>
    <p:extLst>
      <p:ext uri="{BB962C8B-B14F-4D97-AF65-F5344CB8AC3E}">
        <p14:creationId xmlns:p14="http://schemas.microsoft.com/office/powerpoint/2010/main" val="2257760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BFD6A0-C447-4511-B560-E2EADF3B24A1}" type="datetimeFigureOut">
              <a:rPr lang="en-US" smtClean="0"/>
              <a:t>8/13/2025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58FFFB-E162-4E87-9148-199DBB05B0EA}" type="slidenum">
              <a:rPr lang="en-US" smtClean="0"/>
              <a:t>‹#›</a:t>
            </a:fld>
            <a:endParaRPr lang="en-US"/>
          </a:p>
        </p:txBody>
      </p:sp>
    </p:spTree>
    <p:extLst>
      <p:ext uri="{BB962C8B-B14F-4D97-AF65-F5344CB8AC3E}">
        <p14:creationId xmlns:p14="http://schemas.microsoft.com/office/powerpoint/2010/main" val="3436383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BFD6A0-C447-4511-B560-E2EADF3B24A1}" type="datetimeFigureOut">
              <a:rPr lang="en-US" smtClean="0"/>
              <a:t>8/13/2025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58FFFB-E162-4E87-9148-199DBB05B0EA}" type="slidenum">
              <a:rPr lang="en-US" smtClean="0"/>
              <a:t>‹#›</a:t>
            </a:fld>
            <a:endParaRPr lang="en-US"/>
          </a:p>
        </p:txBody>
      </p:sp>
    </p:spTree>
    <p:extLst>
      <p:ext uri="{BB962C8B-B14F-4D97-AF65-F5344CB8AC3E}">
        <p14:creationId xmlns:p14="http://schemas.microsoft.com/office/powerpoint/2010/main" val="1636953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BFD6A0-C447-4511-B560-E2EADF3B24A1}" type="datetimeFigureOut">
              <a:rPr lang="en-US" smtClean="0"/>
              <a:t>8/13/2025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58FFFB-E162-4E87-9148-199DBB05B0EA}" type="slidenum">
              <a:rPr lang="en-US" smtClean="0"/>
              <a:t>‹#›</a:t>
            </a:fld>
            <a:endParaRPr lang="en-US"/>
          </a:p>
        </p:txBody>
      </p:sp>
    </p:spTree>
    <p:extLst>
      <p:ext uri="{BB962C8B-B14F-4D97-AF65-F5344CB8AC3E}">
        <p14:creationId xmlns:p14="http://schemas.microsoft.com/office/powerpoint/2010/main" val="1397207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BFD6A0-C447-4511-B560-E2EADF3B24A1}" type="datetimeFigureOut">
              <a:rPr lang="en-US" smtClean="0"/>
              <a:t>8/13/2025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58FFFB-E162-4E87-9148-199DBB05B0EA}" type="slidenum">
              <a:rPr lang="en-US" smtClean="0"/>
              <a:t>‹#›</a:t>
            </a:fld>
            <a:endParaRPr lang="en-US"/>
          </a:p>
        </p:txBody>
      </p:sp>
    </p:spTree>
    <p:extLst>
      <p:ext uri="{BB962C8B-B14F-4D97-AF65-F5344CB8AC3E}">
        <p14:creationId xmlns:p14="http://schemas.microsoft.com/office/powerpoint/2010/main" val="814161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BFD6A0-C447-4511-B560-E2EADF3B24A1}" type="datetimeFigureOut">
              <a:rPr lang="en-US" smtClean="0"/>
              <a:t>8/13/2025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8FFFB-E162-4E87-9148-199DBB05B0EA}" type="slidenum">
              <a:rPr lang="en-US" smtClean="0"/>
              <a:t>‹#›</a:t>
            </a:fld>
            <a:endParaRPr lang="en-US"/>
          </a:p>
        </p:txBody>
      </p:sp>
    </p:spTree>
    <p:extLst>
      <p:ext uri="{BB962C8B-B14F-4D97-AF65-F5344CB8AC3E}">
        <p14:creationId xmlns:p14="http://schemas.microsoft.com/office/powerpoint/2010/main" val="2166365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ithub.com/Gopalakrishnan-Kumar/" TargetMode="External"/><Relationship Id="rId2" Type="http://schemas.openxmlformats.org/officeDocument/2006/relationships/hyperlink" Target="https://www.linkedin.com/in/gopalakrishnankumar-a73301110/" TargetMode="External"/><Relationship Id="rId1" Type="http://schemas.openxmlformats.org/officeDocument/2006/relationships/slideLayout" Target="../slideLayouts/slideLayout1.xml"/><Relationship Id="rId4" Type="http://schemas.openxmlformats.org/officeDocument/2006/relationships/hyperlink" Target="https://www.kaggle.com/gopalkk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colab.research.google.com/drive/1ZqtZ8AaGCJ2Em-_MRwoj9hT66vChoePB?usp=sharing"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Healthcare Symptom </a:t>
            </a:r>
            <a:br>
              <a:rPr lang="en-US" b="1" dirty="0" smtClean="0"/>
            </a:br>
            <a:r>
              <a:rPr lang="en-US" b="1" dirty="0" smtClean="0"/>
              <a:t>Checker Bot</a:t>
            </a:r>
            <a:endParaRPr lang="en-US" b="1" dirty="0"/>
          </a:p>
        </p:txBody>
      </p:sp>
      <p:sp>
        <p:nvSpPr>
          <p:cNvPr id="4" name="Subtitle 2"/>
          <p:cNvSpPr>
            <a:spLocks noGrp="1"/>
          </p:cNvSpPr>
          <p:nvPr>
            <p:ph type="subTitle" idx="1"/>
          </p:nvPr>
        </p:nvSpPr>
        <p:spPr/>
        <p:txBody>
          <a:bodyPr/>
          <a:lstStyle/>
          <a:p>
            <a:r>
              <a:rPr lang="en-US" b="1" dirty="0" smtClean="0"/>
              <a:t>By </a:t>
            </a:r>
            <a:r>
              <a:rPr lang="en-US" b="1" dirty="0" err="1" smtClean="0"/>
              <a:t>Gopalakrishnan</a:t>
            </a:r>
            <a:r>
              <a:rPr lang="en-US" b="1" dirty="0" smtClean="0"/>
              <a:t> Kumar, </a:t>
            </a:r>
            <a:r>
              <a:rPr lang="en-US" b="1" dirty="0" err="1" smtClean="0"/>
              <a:t>MTech</a:t>
            </a:r>
            <a:r>
              <a:rPr lang="en-US" b="1" dirty="0" smtClean="0"/>
              <a:t> IIT-Bombay,</a:t>
            </a:r>
          </a:p>
          <a:p>
            <a:r>
              <a:rPr lang="en-US" b="1" dirty="0" smtClean="0"/>
              <a:t>Freelance Data Science Consultant</a:t>
            </a:r>
          </a:p>
          <a:p>
            <a:endParaRPr lang="en-US" dirty="0"/>
          </a:p>
        </p:txBody>
      </p:sp>
      <p:sp>
        <p:nvSpPr>
          <p:cNvPr id="5" name="Rectangle 4"/>
          <p:cNvSpPr/>
          <p:nvPr/>
        </p:nvSpPr>
        <p:spPr>
          <a:xfrm>
            <a:off x="1787443" y="4395788"/>
            <a:ext cx="6096000" cy="1754326"/>
          </a:xfrm>
          <a:prstGeom prst="rect">
            <a:avLst/>
          </a:prstGeom>
        </p:spPr>
        <p:txBody>
          <a:bodyPr>
            <a:spAutoFit/>
          </a:bodyPr>
          <a:lstStyle/>
          <a:p>
            <a:r>
              <a:rPr lang="en-US" dirty="0">
                <a:solidFill>
                  <a:srgbClr val="0D0D0D"/>
                </a:solidFill>
                <a:latin typeface="CIDFont+F1"/>
              </a:rPr>
              <a:t>LinkedIn: Profile Link : </a:t>
            </a:r>
            <a:r>
              <a:rPr lang="en-US" dirty="0">
                <a:solidFill>
                  <a:srgbClr val="0D0D0D"/>
                </a:solidFill>
                <a:latin typeface="CIDFont+F1"/>
                <a:hlinkClick r:id="rId2"/>
              </a:rPr>
              <a:t>https://www.linkedin.com/in/gopalakrishnankumar-a73301110</a:t>
            </a:r>
            <a:r>
              <a:rPr lang="en-US" dirty="0" smtClean="0">
                <a:solidFill>
                  <a:srgbClr val="0D0D0D"/>
                </a:solidFill>
                <a:latin typeface="CIDFont+F1"/>
                <a:hlinkClick r:id="rId2"/>
              </a:rPr>
              <a:t>/</a:t>
            </a:r>
            <a:endParaRPr lang="en-US" dirty="0" smtClean="0">
              <a:solidFill>
                <a:srgbClr val="0D0D0D"/>
              </a:solidFill>
              <a:latin typeface="CIDFont+F1"/>
            </a:endParaRPr>
          </a:p>
          <a:p>
            <a:endParaRPr lang="en-US" dirty="0">
              <a:solidFill>
                <a:srgbClr val="0D0D0D"/>
              </a:solidFill>
              <a:latin typeface="CIDFont+F1"/>
            </a:endParaRPr>
          </a:p>
          <a:p>
            <a:r>
              <a:rPr lang="en-US" dirty="0">
                <a:solidFill>
                  <a:srgbClr val="0D0D0D"/>
                </a:solidFill>
                <a:latin typeface="CIDFont+F1"/>
              </a:rPr>
              <a:t>Github:</a:t>
            </a:r>
            <a:r>
              <a:rPr lang="en-US" dirty="0">
                <a:solidFill>
                  <a:srgbClr val="0D0D0D"/>
                </a:solidFill>
                <a:latin typeface="CIDFont+F1"/>
                <a:hlinkClick r:id="rId3"/>
              </a:rPr>
              <a:t>https://</a:t>
            </a:r>
            <a:r>
              <a:rPr lang="en-US" dirty="0" smtClean="0">
                <a:solidFill>
                  <a:srgbClr val="0D0D0D"/>
                </a:solidFill>
                <a:latin typeface="CIDFont+F1"/>
                <a:hlinkClick r:id="rId3"/>
              </a:rPr>
              <a:t>www.github.com/Gopalakrishnan-Kumar</a:t>
            </a:r>
            <a:r>
              <a:rPr lang="en-US" dirty="0">
                <a:solidFill>
                  <a:srgbClr val="0D0D0D"/>
                </a:solidFill>
                <a:latin typeface="CIDFont+F1"/>
                <a:hlinkClick r:id="rId3"/>
              </a:rPr>
              <a:t>/</a:t>
            </a:r>
            <a:endParaRPr lang="en-US" dirty="0" smtClean="0">
              <a:solidFill>
                <a:srgbClr val="0D0D0D"/>
              </a:solidFill>
              <a:latin typeface="CIDFont+F1"/>
            </a:endParaRPr>
          </a:p>
          <a:p>
            <a:endParaRPr lang="en-US" dirty="0"/>
          </a:p>
        </p:txBody>
      </p:sp>
      <p:sp>
        <p:nvSpPr>
          <p:cNvPr id="6" name="TextBox 5"/>
          <p:cNvSpPr txBox="1"/>
          <p:nvPr/>
        </p:nvSpPr>
        <p:spPr>
          <a:xfrm>
            <a:off x="1760303" y="6051550"/>
            <a:ext cx="6150280" cy="707886"/>
          </a:xfrm>
          <a:prstGeom prst="rect">
            <a:avLst/>
          </a:prstGeom>
          <a:noFill/>
        </p:spPr>
        <p:txBody>
          <a:bodyPr wrap="square" rtlCol="0">
            <a:spAutoFit/>
          </a:bodyPr>
          <a:lstStyle/>
          <a:p>
            <a:r>
              <a:rPr lang="en-US" sz="2000" dirty="0" err="1" smtClean="0"/>
              <a:t>Kaggle</a:t>
            </a:r>
            <a:r>
              <a:rPr lang="en-US" sz="2000" dirty="0" smtClean="0"/>
              <a:t> URL- </a:t>
            </a:r>
            <a:r>
              <a:rPr lang="en-US" sz="2000" dirty="0" smtClean="0">
                <a:hlinkClick r:id="rId4"/>
              </a:rPr>
              <a:t>https://www.kaggle.com/gopalkk2</a:t>
            </a:r>
            <a:endParaRPr lang="en-US" sz="2000" dirty="0" smtClean="0"/>
          </a:p>
          <a:p>
            <a:endParaRPr lang="en-US" sz="2000" dirty="0"/>
          </a:p>
        </p:txBody>
      </p:sp>
    </p:spTree>
    <p:extLst>
      <p:ext uri="{BB962C8B-B14F-4D97-AF65-F5344CB8AC3E}">
        <p14:creationId xmlns:p14="http://schemas.microsoft.com/office/powerpoint/2010/main" val="9068762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t>Visualizations &amp; Insights</a:t>
            </a:r>
          </a:p>
        </p:txBody>
      </p:sp>
      <p:sp>
        <p:nvSpPr>
          <p:cNvPr id="4" name="Rectangle 3"/>
          <p:cNvSpPr/>
          <p:nvPr/>
        </p:nvSpPr>
        <p:spPr>
          <a:xfrm>
            <a:off x="1182914" y="1595021"/>
            <a:ext cx="9826171" cy="5262979"/>
          </a:xfrm>
          <a:prstGeom prst="rect">
            <a:avLst/>
          </a:prstGeom>
        </p:spPr>
        <p:txBody>
          <a:bodyPr wrap="square">
            <a:spAutoFit/>
          </a:bodyPr>
          <a:lstStyle/>
          <a:p>
            <a:r>
              <a:rPr lang="en-US" sz="2400" b="1" dirty="0"/>
              <a:t>4.1 Bar Chart – Number of Possible Conditions per Symptom</a:t>
            </a:r>
          </a:p>
          <a:p>
            <a:pPr>
              <a:buFont typeface="Arial" panose="020B0604020202020204" pitchFamily="34" charset="0"/>
              <a:buChar char="•"/>
            </a:pPr>
            <a:r>
              <a:rPr lang="en-US" sz="2400" dirty="0"/>
              <a:t>A bar chart was created to show how many different conditions are linked to each symptom.</a:t>
            </a:r>
          </a:p>
          <a:p>
            <a:pPr>
              <a:buFont typeface="Arial" panose="020B0604020202020204" pitchFamily="34" charset="0"/>
              <a:buChar char="•"/>
            </a:pPr>
            <a:r>
              <a:rPr lang="en-US" sz="2400" b="1" dirty="0"/>
              <a:t>Insight:</a:t>
            </a:r>
            <a:endParaRPr lang="en-US" sz="2400" dirty="0"/>
          </a:p>
          <a:p>
            <a:pPr marL="742950" lvl="1" indent="-285750">
              <a:buFont typeface="Arial" panose="020B0604020202020204" pitchFamily="34" charset="0"/>
              <a:buChar char="•"/>
            </a:pPr>
            <a:r>
              <a:rPr lang="en-US" sz="2400" dirty="0"/>
              <a:t>Fever, cough, and chest pain are linked to the highest number of possible conditions.</a:t>
            </a:r>
          </a:p>
          <a:p>
            <a:pPr marL="742950" lvl="1" indent="-285750">
              <a:buFont typeface="Arial" panose="020B0604020202020204" pitchFamily="34" charset="0"/>
              <a:buChar char="•"/>
            </a:pPr>
            <a:r>
              <a:rPr lang="en-US" sz="2400" dirty="0"/>
              <a:t>Some symptoms are linked to only one or two conditions, making them easier to diagnose.</a:t>
            </a:r>
          </a:p>
          <a:p>
            <a:r>
              <a:rPr lang="en-US" sz="2400" b="1" dirty="0"/>
              <a:t>4.2 Stacked Bar Chart – Urgency Distribution</a:t>
            </a:r>
          </a:p>
          <a:p>
            <a:pPr>
              <a:buFont typeface="Arial" panose="020B0604020202020204" pitchFamily="34" charset="0"/>
              <a:buChar char="•"/>
            </a:pPr>
            <a:r>
              <a:rPr lang="en-US" sz="2400" dirty="0"/>
              <a:t>Displays urgency levels (low, medium, high) per symptom.</a:t>
            </a:r>
          </a:p>
          <a:p>
            <a:pPr>
              <a:buFont typeface="Arial" panose="020B0604020202020204" pitchFamily="34" charset="0"/>
              <a:buChar char="•"/>
            </a:pPr>
            <a:r>
              <a:rPr lang="en-US" sz="2400" b="1" dirty="0"/>
              <a:t>Insight:</a:t>
            </a:r>
            <a:endParaRPr lang="en-US" sz="2400" dirty="0"/>
          </a:p>
          <a:p>
            <a:pPr marL="742950" lvl="1" indent="-285750">
              <a:buFont typeface="Arial" panose="020B0604020202020204" pitchFamily="34" charset="0"/>
              <a:buChar char="•"/>
            </a:pPr>
            <a:r>
              <a:rPr lang="en-US" sz="2400" dirty="0"/>
              <a:t>Chest pain, shortness of breath, and severe headache have a high percentage of “high urgency” labels.</a:t>
            </a:r>
          </a:p>
          <a:p>
            <a:pPr marL="742950" lvl="1" indent="-285750">
              <a:buFont typeface="Arial" panose="020B0604020202020204" pitchFamily="34" charset="0"/>
              <a:buChar char="•"/>
            </a:pPr>
            <a:r>
              <a:rPr lang="en-US" sz="2400" dirty="0"/>
              <a:t>Most mild symptoms fall under low or medium urgency.</a:t>
            </a:r>
          </a:p>
        </p:txBody>
      </p:sp>
    </p:spTree>
    <p:extLst>
      <p:ext uri="{BB962C8B-B14F-4D97-AF65-F5344CB8AC3E}">
        <p14:creationId xmlns:p14="http://schemas.microsoft.com/office/powerpoint/2010/main" val="8539051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t>Visualizations &amp; Insights</a:t>
            </a:r>
          </a:p>
        </p:txBody>
      </p:sp>
      <p:sp>
        <p:nvSpPr>
          <p:cNvPr id="2" name="Rectangle 1"/>
          <p:cNvSpPr>
            <a:spLocks noChangeArrowheads="1"/>
          </p:cNvSpPr>
          <p:nvPr/>
        </p:nvSpPr>
        <p:spPr bwMode="auto">
          <a:xfrm>
            <a:off x="459553" y="1690688"/>
            <a:ext cx="1089424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t>4.3 Word Cloud – Common Medical Conditions</a:t>
            </a:r>
          </a:p>
          <a:p>
            <a:r>
              <a:rPr lang="en-US" sz="2400" dirty="0"/>
              <a:t>A word cloud was generated from all possible medical conditions.</a:t>
            </a:r>
          </a:p>
          <a:p>
            <a:r>
              <a:rPr lang="en-US" sz="2400" b="1" dirty="0"/>
              <a:t>Insight:</a:t>
            </a:r>
            <a:endParaRPr lang="en-US" sz="2400" dirty="0"/>
          </a:p>
          <a:p>
            <a:pPr lvl="1"/>
            <a:r>
              <a:rPr lang="en-US" sz="2400" dirty="0"/>
              <a:t>Conditions like “flu”, “migraine”, “bronchitis”, and “pneumonia” appear most frequently.</a:t>
            </a:r>
          </a:p>
          <a:p>
            <a:pPr lvl="1"/>
            <a:r>
              <a:rPr lang="en-US" sz="2400" dirty="0"/>
              <a:t>Shows the common illnesses people search for in symptom checkers.</a:t>
            </a:r>
          </a:p>
          <a:p>
            <a:endParaRPr lang="en-US" sz="2400" dirty="0"/>
          </a:p>
        </p:txBody>
      </p:sp>
    </p:spTree>
    <p:extLst>
      <p:ext uri="{BB962C8B-B14F-4D97-AF65-F5344CB8AC3E}">
        <p14:creationId xmlns:p14="http://schemas.microsoft.com/office/powerpoint/2010/main" val="13736461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t>Key Findings</a:t>
            </a:r>
          </a:p>
        </p:txBody>
      </p:sp>
      <p:sp>
        <p:nvSpPr>
          <p:cNvPr id="4" name="Rectangle 2"/>
          <p:cNvSpPr>
            <a:spLocks noChangeArrowheads="1"/>
          </p:cNvSpPr>
          <p:nvPr/>
        </p:nvSpPr>
        <p:spPr bwMode="auto">
          <a:xfrm>
            <a:off x="420915" y="1792239"/>
            <a:ext cx="1107226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High urgency symptoms such as chest pain and shortness of breath require</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smtClean="0">
                <a:ln>
                  <a:noFill/>
                </a:ln>
                <a:solidFill>
                  <a:schemeClr val="tx1"/>
                </a:solidFill>
                <a:effectLst/>
                <a:latin typeface="Arial" panose="020B0604020202020204" pitchFamily="34" charset="0"/>
              </a:rPr>
              <a:t>immediate attention.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Fever is one of the most common symptoms and has multiple potential causes,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smtClean="0">
                <a:ln>
                  <a:noFill/>
                </a:ln>
                <a:solidFill>
                  <a:schemeClr val="tx1"/>
                </a:solidFill>
                <a:effectLst/>
                <a:latin typeface="Arial" panose="020B0604020202020204" pitchFamily="34" charset="0"/>
              </a:rPr>
              <a:t>making diagnosis </a:t>
            </a:r>
            <a:r>
              <a:rPr kumimoji="0" lang="en-US" altLang="en-US" sz="2400" b="0" i="0" u="none" strike="noStrike" cap="none" normalizeH="0" baseline="0" dirty="0" smtClean="0">
                <a:ln>
                  <a:noFill/>
                </a:ln>
                <a:solidFill>
                  <a:schemeClr val="tx1"/>
                </a:solidFill>
                <a:effectLst/>
                <a:latin typeface="Arial" panose="020B0604020202020204" pitchFamily="34" charset="0"/>
              </a:rPr>
              <a:t>dependent </a:t>
            </a:r>
            <a:r>
              <a:rPr kumimoji="0" lang="en-US" altLang="en-US" sz="2400" b="0" i="0" u="none" strike="noStrike" cap="none" normalizeH="0" baseline="0" dirty="0" smtClean="0">
                <a:ln>
                  <a:noFill/>
                </a:ln>
                <a:solidFill>
                  <a:schemeClr val="tx1"/>
                </a:solidFill>
                <a:effectLst/>
                <a:latin typeface="Arial" panose="020B0604020202020204" pitchFamily="34" charset="0"/>
              </a:rPr>
              <a:t>on additional factors.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The dataset covers a mix of common and rare medical conditions,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smtClean="0">
                <a:ln>
                  <a:noFill/>
                </a:ln>
                <a:solidFill>
                  <a:schemeClr val="tx1"/>
                </a:solidFill>
                <a:effectLst/>
                <a:latin typeface="Arial" panose="020B0604020202020204" pitchFamily="34" charset="0"/>
              </a:rPr>
              <a:t>enabling broad applicability for </a:t>
            </a:r>
            <a:r>
              <a:rPr kumimoji="0" lang="en-US" altLang="en-US" sz="2400" b="0" i="0" u="none" strike="noStrike" cap="none" normalizeH="0" baseline="0" dirty="0" err="1" smtClean="0">
                <a:ln>
                  <a:noFill/>
                </a:ln>
                <a:solidFill>
                  <a:schemeClr val="tx1"/>
                </a:solidFill>
                <a:effectLst/>
                <a:latin typeface="Arial" panose="020B0604020202020204" pitchFamily="34" charset="0"/>
              </a:rPr>
              <a:t>chatbot</a:t>
            </a:r>
            <a:r>
              <a:rPr kumimoji="0" lang="en-US" altLang="en-US" sz="2400" b="0" i="0" u="none" strike="noStrike" cap="none" normalizeH="0" baseline="0" dirty="0" smtClean="0">
                <a:ln>
                  <a:noFill/>
                </a:ln>
                <a:solidFill>
                  <a:schemeClr val="tx1"/>
                </a:solidFill>
                <a:effectLst/>
                <a:latin typeface="Arial" panose="020B0604020202020204" pitchFamily="34" charset="0"/>
              </a:rPr>
              <a:t> responses.</a:t>
            </a:r>
          </a:p>
        </p:txBody>
      </p:sp>
    </p:spTree>
    <p:extLst>
      <p:ext uri="{BB962C8B-B14F-4D97-AF65-F5344CB8AC3E}">
        <p14:creationId xmlns:p14="http://schemas.microsoft.com/office/powerpoint/2010/main" val="18203450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t>Potential Improvements</a:t>
            </a:r>
          </a:p>
        </p:txBody>
      </p:sp>
      <p:sp>
        <p:nvSpPr>
          <p:cNvPr id="2" name="Rectangle 1"/>
          <p:cNvSpPr>
            <a:spLocks noChangeArrowheads="1"/>
          </p:cNvSpPr>
          <p:nvPr/>
        </p:nvSpPr>
        <p:spPr bwMode="auto">
          <a:xfrm>
            <a:off x="1233714" y="1769685"/>
            <a:ext cx="88589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rPr>
              <a:t>Integrate severity scoring based on </a:t>
            </a:r>
            <a:r>
              <a:rPr kumimoji="0" lang="en-US" altLang="en-US" sz="2400" b="1" i="0" u="none" strike="noStrike" cap="none" normalizeH="0" baseline="0" dirty="0" smtClean="0">
                <a:ln>
                  <a:noFill/>
                </a:ln>
                <a:solidFill>
                  <a:schemeClr val="tx1"/>
                </a:solidFill>
                <a:effectLst/>
              </a:rPr>
              <a:t>symptom combination patterns</a:t>
            </a:r>
            <a:r>
              <a:rPr kumimoji="0" lang="en-US" altLang="en-US" sz="2400" b="0" i="0" u="none" strike="noStrike" cap="none" normalizeH="0" baseline="0" dirty="0" smtClean="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rPr>
              <a:t>Add </a:t>
            </a:r>
            <a:r>
              <a:rPr kumimoji="0" lang="en-US" altLang="en-US" sz="2400" b="1" i="0" u="none" strike="noStrike" cap="none" normalizeH="0" baseline="0" dirty="0" smtClean="0">
                <a:ln>
                  <a:noFill/>
                </a:ln>
                <a:solidFill>
                  <a:schemeClr val="tx1"/>
                </a:solidFill>
                <a:effectLst/>
              </a:rPr>
              <a:t>AI-based condition prediction</a:t>
            </a:r>
            <a:r>
              <a:rPr kumimoji="0" lang="en-US" altLang="en-US" sz="2400" b="0" i="0" u="none" strike="noStrike" cap="none" normalizeH="0" baseline="0" dirty="0" smtClean="0">
                <a:ln>
                  <a:noFill/>
                </a:ln>
                <a:solidFill>
                  <a:schemeClr val="tx1"/>
                </a:solidFill>
                <a:effectLst/>
              </a:rPr>
              <a:t> using machine learning.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rPr>
              <a:t>Expand dataset with more </a:t>
            </a:r>
            <a:r>
              <a:rPr kumimoji="0" lang="en-US" altLang="en-US" sz="2400" b="1" i="0" u="none" strike="noStrike" cap="none" normalizeH="0" baseline="0" dirty="0" smtClean="0">
                <a:ln>
                  <a:noFill/>
                </a:ln>
                <a:solidFill>
                  <a:schemeClr val="tx1"/>
                </a:solidFill>
                <a:effectLst/>
              </a:rPr>
              <a:t>rare diseases</a:t>
            </a:r>
            <a:r>
              <a:rPr kumimoji="0" lang="en-US" altLang="en-US" sz="2400" b="0" i="0" u="none" strike="noStrike" cap="none" normalizeH="0" baseline="0" dirty="0" smtClean="0">
                <a:ln>
                  <a:noFill/>
                </a:ln>
                <a:solidFill>
                  <a:schemeClr val="tx1"/>
                </a:solidFill>
                <a:effectLst/>
              </a:rPr>
              <a:t> to improve coverage.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rPr>
              <a:t>Allow </a:t>
            </a:r>
            <a:r>
              <a:rPr kumimoji="0" lang="en-US" altLang="en-US" sz="2400" b="1" i="0" u="none" strike="noStrike" cap="none" normalizeH="0" baseline="0" dirty="0" smtClean="0">
                <a:ln>
                  <a:noFill/>
                </a:ln>
                <a:solidFill>
                  <a:schemeClr val="tx1"/>
                </a:solidFill>
                <a:effectLst/>
              </a:rPr>
              <a:t>multi-symptom input</a:t>
            </a:r>
            <a:r>
              <a:rPr kumimoji="0" lang="en-US" altLang="en-US" sz="2400" b="0" i="0" u="none" strike="noStrike" cap="none" normalizeH="0" baseline="0" dirty="0" smtClean="0">
                <a:ln>
                  <a:noFill/>
                </a:ln>
                <a:solidFill>
                  <a:schemeClr val="tx1"/>
                </a:solidFill>
                <a:effectLst/>
              </a:rPr>
              <a:t> rather than single symptom lookup.</a:t>
            </a:r>
          </a:p>
        </p:txBody>
      </p:sp>
    </p:spTree>
    <p:extLst>
      <p:ext uri="{BB962C8B-B14F-4D97-AF65-F5344CB8AC3E}">
        <p14:creationId xmlns:p14="http://schemas.microsoft.com/office/powerpoint/2010/main" val="14389013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t>Conclusion</a:t>
            </a:r>
          </a:p>
        </p:txBody>
      </p:sp>
      <p:sp>
        <p:nvSpPr>
          <p:cNvPr id="2" name="Rectangle 1"/>
          <p:cNvSpPr>
            <a:spLocks noChangeArrowheads="1"/>
          </p:cNvSpPr>
          <p:nvPr/>
        </p:nvSpPr>
        <p:spPr bwMode="auto">
          <a:xfrm>
            <a:off x="1233714" y="1769686"/>
            <a:ext cx="1082501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lang="en-US" sz="2400" dirty="0"/>
              <a:t>The Healthcare Symptom Checker Bot effectively maps symptoms to conditions and </a:t>
            </a:r>
            <a:endParaRPr lang="en-US" sz="2400" dirty="0" smtClean="0"/>
          </a:p>
          <a:p>
            <a:pPr lvl="0" eaLnBrk="0" fontAlgn="base" hangingPunct="0">
              <a:spcBef>
                <a:spcPct val="0"/>
              </a:spcBef>
              <a:spcAft>
                <a:spcPct val="0"/>
              </a:spcAft>
            </a:pPr>
            <a:r>
              <a:rPr lang="en-US" sz="2400" dirty="0" smtClean="0"/>
              <a:t>categorizes </a:t>
            </a:r>
            <a:r>
              <a:rPr lang="en-US" sz="2400" dirty="0"/>
              <a:t>them by urgency. The combination of stacked bar charts, bar charts, and </a:t>
            </a:r>
            <a:endParaRPr lang="en-US" sz="2400" dirty="0" smtClean="0"/>
          </a:p>
          <a:p>
            <a:pPr lvl="0" eaLnBrk="0" fontAlgn="base" hangingPunct="0">
              <a:spcBef>
                <a:spcPct val="0"/>
              </a:spcBef>
              <a:spcAft>
                <a:spcPct val="0"/>
              </a:spcAft>
            </a:pPr>
            <a:r>
              <a:rPr lang="en-US" sz="2400" dirty="0" smtClean="0"/>
              <a:t>word </a:t>
            </a:r>
            <a:r>
              <a:rPr lang="en-US" sz="2400" dirty="0"/>
              <a:t>clouds provides valuable insights for improving the bot’s diagnostic </a:t>
            </a:r>
            <a:r>
              <a:rPr lang="en-US" sz="2400" dirty="0" smtClean="0"/>
              <a:t>accuracy</a:t>
            </a:r>
          </a:p>
          <a:p>
            <a:pPr lvl="0" eaLnBrk="0" fontAlgn="base" hangingPunct="0">
              <a:spcBef>
                <a:spcPct val="0"/>
              </a:spcBef>
              <a:spcAft>
                <a:spcPct val="0"/>
              </a:spcAft>
            </a:pPr>
            <a:r>
              <a:rPr lang="en-US" sz="2400" dirty="0" smtClean="0"/>
              <a:t>and </a:t>
            </a:r>
            <a:r>
              <a:rPr lang="en-US" sz="2400" dirty="0"/>
              <a:t>prioritization.</a:t>
            </a:r>
            <a:endParaRPr kumimoji="0" lang="en-US" alt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0387907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smtClean="0"/>
              <a:t>Google Colab URL</a:t>
            </a:r>
            <a:endParaRPr lang="en-US" b="1" dirty="0"/>
          </a:p>
        </p:txBody>
      </p:sp>
      <p:sp>
        <p:nvSpPr>
          <p:cNvPr id="9" name="Rectangle 8"/>
          <p:cNvSpPr/>
          <p:nvPr/>
        </p:nvSpPr>
        <p:spPr>
          <a:xfrm>
            <a:off x="595086" y="1959208"/>
            <a:ext cx="12656457" cy="830997"/>
          </a:xfrm>
          <a:prstGeom prst="rect">
            <a:avLst/>
          </a:prstGeom>
        </p:spPr>
        <p:txBody>
          <a:bodyPr wrap="square">
            <a:spAutoFit/>
          </a:bodyPr>
          <a:lstStyle/>
          <a:p>
            <a:r>
              <a:rPr lang="en-US" sz="2400" b="1" dirty="0" smtClean="0">
                <a:hlinkClick r:id="rId2"/>
              </a:rPr>
              <a:t>https://colab.research.google.com/drive/1ZqtZ8AaGCJ2Em-</a:t>
            </a:r>
          </a:p>
          <a:p>
            <a:r>
              <a:rPr lang="en-US" sz="2400" b="1" dirty="0" smtClean="0">
                <a:hlinkClick r:id="rId2"/>
              </a:rPr>
              <a:t>MRwoj9hT66vChoePB?usp=sharing</a:t>
            </a:r>
            <a:endParaRPr lang="en-US" sz="2400" b="1" dirty="0" smtClean="0"/>
          </a:p>
        </p:txBody>
      </p:sp>
    </p:spTree>
    <p:extLst>
      <p:ext uri="{BB962C8B-B14F-4D97-AF65-F5344CB8AC3E}">
        <p14:creationId xmlns:p14="http://schemas.microsoft.com/office/powerpoint/2010/main" val="20229076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smtClean="0"/>
              <a:t>Project Overview</a:t>
            </a:r>
            <a:endParaRPr lang="en-US" b="1" dirty="0"/>
          </a:p>
        </p:txBody>
      </p:sp>
      <p:sp>
        <p:nvSpPr>
          <p:cNvPr id="2" name="Rectangle 1"/>
          <p:cNvSpPr/>
          <p:nvPr/>
        </p:nvSpPr>
        <p:spPr>
          <a:xfrm>
            <a:off x="1219200" y="1848507"/>
            <a:ext cx="10464800" cy="1569660"/>
          </a:xfrm>
          <a:prstGeom prst="rect">
            <a:avLst/>
          </a:prstGeom>
        </p:spPr>
        <p:txBody>
          <a:bodyPr wrap="square">
            <a:spAutoFit/>
          </a:bodyPr>
          <a:lstStyle/>
          <a:p>
            <a:r>
              <a:rPr lang="en-US" sz="2400" dirty="0" smtClean="0"/>
              <a:t>The Healthcare Symptom Checker Bot is designed to help users input symptoms and receive possible medical conditions along with urgency recommendations. The goal is to make healthcare guidance more accessible while clearly differentiating between mild, moderate, and severe conditions.</a:t>
            </a:r>
            <a:endParaRPr lang="en-US" sz="2400" dirty="0"/>
          </a:p>
        </p:txBody>
      </p:sp>
    </p:spTree>
    <p:extLst>
      <p:ext uri="{BB962C8B-B14F-4D97-AF65-F5344CB8AC3E}">
        <p14:creationId xmlns:p14="http://schemas.microsoft.com/office/powerpoint/2010/main" val="34457542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t>Dataset Description</a:t>
            </a:r>
          </a:p>
        </p:txBody>
      </p:sp>
      <p:sp>
        <p:nvSpPr>
          <p:cNvPr id="4" name="Rectangle 2"/>
          <p:cNvSpPr>
            <a:spLocks noChangeArrowheads="1"/>
          </p:cNvSpPr>
          <p:nvPr/>
        </p:nvSpPr>
        <p:spPr bwMode="auto">
          <a:xfrm>
            <a:off x="362857" y="1842647"/>
            <a:ext cx="1049992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rPr>
              <a:t>The dataset healthcare_symptoms_dataset.csv contains the following fields: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symptom</a:t>
            </a:r>
            <a:r>
              <a:rPr kumimoji="0" lang="en-US" altLang="en-US" sz="2400" b="0" i="0" u="none" strike="noStrike" cap="none" normalizeH="0" baseline="0" dirty="0" smtClean="0">
                <a:ln>
                  <a:noFill/>
                </a:ln>
                <a:solidFill>
                  <a:schemeClr val="tx1"/>
                </a:solidFill>
                <a:effectLst/>
              </a:rPr>
              <a:t> – Name of the symptom reported by a user (e.g., "fever", "chest pain").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smtClean="0">
                <a:ln>
                  <a:noFill/>
                </a:ln>
                <a:solidFill>
                  <a:schemeClr val="tx1"/>
                </a:solidFill>
                <a:effectLst/>
              </a:rPr>
              <a:t>possible_conditions</a:t>
            </a:r>
            <a:r>
              <a:rPr kumimoji="0" lang="en-US" altLang="en-US" sz="2400" b="0" i="0" u="none" strike="noStrike" cap="none" normalizeH="0" baseline="0" dirty="0" smtClean="0">
                <a:ln>
                  <a:noFill/>
                </a:ln>
                <a:solidFill>
                  <a:schemeClr val="tx1"/>
                </a:solidFill>
                <a:effectLst/>
              </a:rPr>
              <a:t> – List of potential health conditions related to the symptom,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smtClean="0">
                <a:ln>
                  <a:noFill/>
                </a:ln>
                <a:solidFill>
                  <a:schemeClr val="tx1"/>
                </a:solidFill>
                <a:effectLst/>
              </a:rPr>
              <a:t>separated by semicolons.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urgency</a:t>
            </a:r>
            <a:r>
              <a:rPr kumimoji="0" lang="en-US" altLang="en-US" sz="2400" b="0" i="0" u="none" strike="noStrike" cap="none" normalizeH="0" baseline="0" dirty="0" smtClean="0">
                <a:ln>
                  <a:noFill/>
                </a:ln>
                <a:solidFill>
                  <a:schemeClr val="tx1"/>
                </a:solidFill>
                <a:effectLst/>
              </a:rPr>
              <a:t> – Urgency level of the symptom (e.g., "low", "medium", "high").</a:t>
            </a:r>
          </a:p>
        </p:txBody>
      </p:sp>
      <p:graphicFrame>
        <p:nvGraphicFramePr>
          <p:cNvPr id="5" name="Table 4"/>
          <p:cNvGraphicFramePr>
            <a:graphicFrameLocks noGrp="1"/>
          </p:cNvGraphicFramePr>
          <p:nvPr>
            <p:extLst>
              <p:ext uri="{D42A27DB-BD31-4B8C-83A1-F6EECF244321}">
                <p14:modId xmlns:p14="http://schemas.microsoft.com/office/powerpoint/2010/main" val="2590550161"/>
              </p:ext>
            </p:extLst>
          </p:nvPr>
        </p:nvGraphicFramePr>
        <p:xfrm>
          <a:off x="838200" y="3933598"/>
          <a:ext cx="10515600" cy="2926080"/>
        </p:xfrm>
        <a:graphic>
          <a:graphicData uri="http://schemas.openxmlformats.org/drawingml/2006/table">
            <a:tbl>
              <a:tblPr/>
              <a:tblGrid>
                <a:gridCol w="3505200">
                  <a:extLst>
                    <a:ext uri="{9D8B030D-6E8A-4147-A177-3AD203B41FA5}">
                      <a16:colId xmlns:a16="http://schemas.microsoft.com/office/drawing/2014/main" val="2527902551"/>
                    </a:ext>
                  </a:extLst>
                </a:gridCol>
                <a:gridCol w="3505200">
                  <a:extLst>
                    <a:ext uri="{9D8B030D-6E8A-4147-A177-3AD203B41FA5}">
                      <a16:colId xmlns:a16="http://schemas.microsoft.com/office/drawing/2014/main" val="1813960641"/>
                    </a:ext>
                  </a:extLst>
                </a:gridCol>
                <a:gridCol w="3505200">
                  <a:extLst>
                    <a:ext uri="{9D8B030D-6E8A-4147-A177-3AD203B41FA5}">
                      <a16:colId xmlns:a16="http://schemas.microsoft.com/office/drawing/2014/main" val="2967479613"/>
                    </a:ext>
                  </a:extLst>
                </a:gridCol>
              </a:tblGrid>
              <a:tr h="0">
                <a:tc>
                  <a:txBody>
                    <a:bodyPr/>
                    <a:lstStyle/>
                    <a:p>
                      <a:r>
                        <a:rPr lang="en-US" sz="2400" b="1"/>
                        <a:t>symptom</a:t>
                      </a:r>
                    </a:p>
                  </a:txBody>
                  <a:tcPr anchor="ctr">
                    <a:lnL>
                      <a:noFill/>
                    </a:lnL>
                    <a:lnR>
                      <a:noFill/>
                    </a:lnR>
                    <a:lnT>
                      <a:noFill/>
                    </a:lnT>
                    <a:lnB>
                      <a:noFill/>
                    </a:lnB>
                  </a:tcPr>
                </a:tc>
                <a:tc>
                  <a:txBody>
                    <a:bodyPr/>
                    <a:lstStyle/>
                    <a:p>
                      <a:r>
                        <a:rPr lang="en-US" sz="2400" b="1" dirty="0" err="1"/>
                        <a:t>possible_conditions</a:t>
                      </a:r>
                      <a:endParaRPr lang="en-US" sz="2400" b="1" dirty="0"/>
                    </a:p>
                  </a:txBody>
                  <a:tcPr anchor="ctr">
                    <a:lnL>
                      <a:noFill/>
                    </a:lnL>
                    <a:lnR>
                      <a:noFill/>
                    </a:lnR>
                    <a:lnT>
                      <a:noFill/>
                    </a:lnT>
                    <a:lnB>
                      <a:noFill/>
                    </a:lnB>
                  </a:tcPr>
                </a:tc>
                <a:tc>
                  <a:txBody>
                    <a:bodyPr/>
                    <a:lstStyle/>
                    <a:p>
                      <a:r>
                        <a:rPr lang="en-US" sz="2400" b="1"/>
                        <a:t>urgency</a:t>
                      </a:r>
                    </a:p>
                  </a:txBody>
                  <a:tcPr anchor="ctr">
                    <a:lnL>
                      <a:noFill/>
                    </a:lnL>
                    <a:lnR>
                      <a:noFill/>
                    </a:lnR>
                    <a:lnT>
                      <a:noFill/>
                    </a:lnT>
                    <a:lnB>
                      <a:noFill/>
                    </a:lnB>
                  </a:tcPr>
                </a:tc>
                <a:extLst>
                  <a:ext uri="{0D108BD9-81ED-4DB2-BD59-A6C34878D82A}">
                    <a16:rowId xmlns:a16="http://schemas.microsoft.com/office/drawing/2014/main" val="3922858992"/>
                  </a:ext>
                </a:extLst>
              </a:tr>
              <a:tr h="0">
                <a:tc>
                  <a:txBody>
                    <a:bodyPr/>
                    <a:lstStyle/>
                    <a:p>
                      <a:r>
                        <a:rPr lang="en-US" sz="2400" b="1"/>
                        <a:t>fever</a:t>
                      </a:r>
                    </a:p>
                  </a:txBody>
                  <a:tcPr anchor="ctr">
                    <a:lnL>
                      <a:noFill/>
                    </a:lnL>
                    <a:lnR>
                      <a:noFill/>
                    </a:lnR>
                    <a:lnT>
                      <a:noFill/>
                    </a:lnT>
                    <a:lnB>
                      <a:noFill/>
                    </a:lnB>
                  </a:tcPr>
                </a:tc>
                <a:tc>
                  <a:txBody>
                    <a:bodyPr/>
                    <a:lstStyle/>
                    <a:p>
                      <a:r>
                        <a:rPr lang="en-US" sz="2400" b="1"/>
                        <a:t>flu; malaria; dengue; COVID-19</a:t>
                      </a:r>
                    </a:p>
                  </a:txBody>
                  <a:tcPr anchor="ctr">
                    <a:lnL>
                      <a:noFill/>
                    </a:lnL>
                    <a:lnR>
                      <a:noFill/>
                    </a:lnR>
                    <a:lnT>
                      <a:noFill/>
                    </a:lnT>
                    <a:lnB>
                      <a:noFill/>
                    </a:lnB>
                  </a:tcPr>
                </a:tc>
                <a:tc>
                  <a:txBody>
                    <a:bodyPr/>
                    <a:lstStyle/>
                    <a:p>
                      <a:r>
                        <a:rPr lang="en-US" sz="2400" b="1"/>
                        <a:t>high</a:t>
                      </a:r>
                    </a:p>
                  </a:txBody>
                  <a:tcPr anchor="ctr">
                    <a:lnL>
                      <a:noFill/>
                    </a:lnL>
                    <a:lnR>
                      <a:noFill/>
                    </a:lnR>
                    <a:lnT>
                      <a:noFill/>
                    </a:lnT>
                    <a:lnB>
                      <a:noFill/>
                    </a:lnB>
                  </a:tcPr>
                </a:tc>
                <a:extLst>
                  <a:ext uri="{0D108BD9-81ED-4DB2-BD59-A6C34878D82A}">
                    <a16:rowId xmlns:a16="http://schemas.microsoft.com/office/drawing/2014/main" val="3199716175"/>
                  </a:ext>
                </a:extLst>
              </a:tr>
              <a:tr h="0">
                <a:tc>
                  <a:txBody>
                    <a:bodyPr/>
                    <a:lstStyle/>
                    <a:p>
                      <a:r>
                        <a:rPr lang="en-US" sz="2400" b="1"/>
                        <a:t>headache</a:t>
                      </a:r>
                    </a:p>
                  </a:txBody>
                  <a:tcPr anchor="ctr">
                    <a:lnL>
                      <a:noFill/>
                    </a:lnL>
                    <a:lnR>
                      <a:noFill/>
                    </a:lnR>
                    <a:lnT>
                      <a:noFill/>
                    </a:lnT>
                    <a:lnB>
                      <a:noFill/>
                    </a:lnB>
                  </a:tcPr>
                </a:tc>
                <a:tc>
                  <a:txBody>
                    <a:bodyPr/>
                    <a:lstStyle/>
                    <a:p>
                      <a:r>
                        <a:rPr lang="fr-FR" sz="2400" b="1"/>
                        <a:t>tension headache; migraine; sinus infection</a:t>
                      </a:r>
                    </a:p>
                  </a:txBody>
                  <a:tcPr anchor="ctr">
                    <a:lnL>
                      <a:noFill/>
                    </a:lnL>
                    <a:lnR>
                      <a:noFill/>
                    </a:lnR>
                    <a:lnT>
                      <a:noFill/>
                    </a:lnT>
                    <a:lnB>
                      <a:noFill/>
                    </a:lnB>
                  </a:tcPr>
                </a:tc>
                <a:tc>
                  <a:txBody>
                    <a:bodyPr/>
                    <a:lstStyle/>
                    <a:p>
                      <a:r>
                        <a:rPr lang="en-US" sz="2400" b="1" dirty="0"/>
                        <a:t>medium</a:t>
                      </a:r>
                    </a:p>
                  </a:txBody>
                  <a:tcPr anchor="ctr">
                    <a:lnL>
                      <a:noFill/>
                    </a:lnL>
                    <a:lnR>
                      <a:noFill/>
                    </a:lnR>
                    <a:lnT>
                      <a:noFill/>
                    </a:lnT>
                    <a:lnB>
                      <a:noFill/>
                    </a:lnB>
                  </a:tcPr>
                </a:tc>
                <a:extLst>
                  <a:ext uri="{0D108BD9-81ED-4DB2-BD59-A6C34878D82A}">
                    <a16:rowId xmlns:a16="http://schemas.microsoft.com/office/drawing/2014/main" val="1952742312"/>
                  </a:ext>
                </a:extLst>
              </a:tr>
              <a:tr h="0">
                <a:tc>
                  <a:txBody>
                    <a:bodyPr/>
                    <a:lstStyle/>
                    <a:p>
                      <a:r>
                        <a:rPr lang="en-US" sz="2400" b="1" dirty="0"/>
                        <a:t>cough</a:t>
                      </a:r>
                    </a:p>
                  </a:txBody>
                  <a:tcPr anchor="ctr">
                    <a:lnL>
                      <a:noFill/>
                    </a:lnL>
                    <a:lnR>
                      <a:noFill/>
                    </a:lnR>
                    <a:lnT>
                      <a:noFill/>
                    </a:lnT>
                    <a:lnB>
                      <a:noFill/>
                    </a:lnB>
                  </a:tcPr>
                </a:tc>
                <a:tc>
                  <a:txBody>
                    <a:bodyPr/>
                    <a:lstStyle/>
                    <a:p>
                      <a:r>
                        <a:rPr lang="en-US" sz="2400" b="1" dirty="0"/>
                        <a:t>common cold; bronchitis; pneumonia</a:t>
                      </a:r>
                    </a:p>
                  </a:txBody>
                  <a:tcPr anchor="ctr">
                    <a:lnL>
                      <a:noFill/>
                    </a:lnL>
                    <a:lnR>
                      <a:noFill/>
                    </a:lnR>
                    <a:lnT>
                      <a:noFill/>
                    </a:lnT>
                    <a:lnB>
                      <a:noFill/>
                    </a:lnB>
                  </a:tcPr>
                </a:tc>
                <a:tc>
                  <a:txBody>
                    <a:bodyPr/>
                    <a:lstStyle/>
                    <a:p>
                      <a:r>
                        <a:rPr lang="en-US" sz="2400" b="1" dirty="0"/>
                        <a:t>medium</a:t>
                      </a:r>
                    </a:p>
                  </a:txBody>
                  <a:tcPr anchor="ctr">
                    <a:lnL>
                      <a:noFill/>
                    </a:lnL>
                    <a:lnR>
                      <a:noFill/>
                    </a:lnR>
                    <a:lnT>
                      <a:noFill/>
                    </a:lnT>
                    <a:lnB>
                      <a:noFill/>
                    </a:lnB>
                  </a:tcPr>
                </a:tc>
                <a:extLst>
                  <a:ext uri="{0D108BD9-81ED-4DB2-BD59-A6C34878D82A}">
                    <a16:rowId xmlns:a16="http://schemas.microsoft.com/office/drawing/2014/main" val="1091230689"/>
                  </a:ext>
                </a:extLst>
              </a:tr>
            </a:tbl>
          </a:graphicData>
        </a:graphic>
      </p:graphicFrame>
    </p:spTree>
    <p:extLst>
      <p:ext uri="{BB962C8B-B14F-4D97-AF65-F5344CB8AC3E}">
        <p14:creationId xmlns:p14="http://schemas.microsoft.com/office/powerpoint/2010/main" val="27854988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t>Data Processing</a:t>
            </a:r>
          </a:p>
        </p:txBody>
      </p:sp>
      <p:sp>
        <p:nvSpPr>
          <p:cNvPr id="2" name="Rectangle 1"/>
          <p:cNvSpPr>
            <a:spLocks noChangeArrowheads="1"/>
          </p:cNvSpPr>
          <p:nvPr/>
        </p:nvSpPr>
        <p:spPr bwMode="auto">
          <a:xfrm>
            <a:off x="459553" y="1690688"/>
            <a:ext cx="1127289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Loading Data</a:t>
            </a:r>
            <a:r>
              <a:rPr kumimoji="0" lang="en-US" altLang="en-US" sz="2400" b="0" i="0" u="none" strike="noStrike" cap="none" normalizeH="0" baseline="0" dirty="0" smtClean="0">
                <a:ln>
                  <a:noFill/>
                </a:ln>
                <a:solidFill>
                  <a:schemeClr val="tx1"/>
                </a:solidFill>
                <a:effectLst/>
                <a:latin typeface="Arial" panose="020B0604020202020204" pitchFamily="34" charset="0"/>
              </a:rPr>
              <a:t> – The CSV file is read into a pandas DataFrame for 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Condition Count</a:t>
            </a:r>
            <a:r>
              <a:rPr kumimoji="0" lang="en-US" altLang="en-US" sz="2400" b="0" i="0" u="none" strike="noStrike" cap="none" normalizeH="0" baseline="0" dirty="0" smtClean="0">
                <a:ln>
                  <a:noFill/>
                </a:ln>
                <a:solidFill>
                  <a:schemeClr val="tx1"/>
                </a:solidFill>
                <a:effectLst/>
                <a:latin typeface="Arial" panose="020B0604020202020204" pitchFamily="34" charset="0"/>
              </a:rPr>
              <a:t> – We calculate how many possible conditions are linked to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smtClean="0">
                <a:ln>
                  <a:noFill/>
                </a:ln>
                <a:solidFill>
                  <a:schemeClr val="tx1"/>
                </a:solidFill>
                <a:effectLst/>
                <a:latin typeface="Arial" panose="020B0604020202020204" pitchFamily="34" charset="0"/>
              </a:rPr>
              <a:t>each symptom.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Urgency Mapping</a:t>
            </a:r>
            <a:r>
              <a:rPr kumimoji="0" lang="en-US" altLang="en-US" sz="2400" b="0" i="0" u="none" strike="noStrike" cap="none" normalizeH="0" baseline="0" dirty="0" smtClean="0">
                <a:ln>
                  <a:noFill/>
                </a:ln>
                <a:solidFill>
                  <a:schemeClr val="tx1"/>
                </a:solidFill>
                <a:effectLst/>
                <a:latin typeface="Arial" panose="020B0604020202020204" pitchFamily="34" charset="0"/>
              </a:rPr>
              <a:t> – We group symptoms by urgency level for visualization.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Text Processing</a:t>
            </a:r>
            <a:r>
              <a:rPr kumimoji="0" lang="en-US" altLang="en-US" sz="2400" b="0" i="0" u="none" strike="noStrike" cap="none" normalizeH="0" baseline="0" dirty="0" smtClean="0">
                <a:ln>
                  <a:noFill/>
                </a:ln>
                <a:solidFill>
                  <a:schemeClr val="tx1"/>
                </a:solidFill>
                <a:effectLst/>
                <a:latin typeface="Arial" panose="020B0604020202020204" pitchFamily="34" charset="0"/>
              </a:rPr>
              <a:t> – All possible conditions are merged into one text block for the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smtClean="0">
                <a:ln>
                  <a:noFill/>
                </a:ln>
                <a:solidFill>
                  <a:schemeClr val="tx1"/>
                </a:solidFill>
                <a:effectLst/>
                <a:latin typeface="Arial" panose="020B0604020202020204" pitchFamily="34" charset="0"/>
              </a:rPr>
              <a:t>Word Cloud.</a:t>
            </a:r>
          </a:p>
        </p:txBody>
      </p:sp>
    </p:spTree>
    <p:extLst>
      <p:ext uri="{BB962C8B-B14F-4D97-AF65-F5344CB8AC3E}">
        <p14:creationId xmlns:p14="http://schemas.microsoft.com/office/powerpoint/2010/main" val="11546444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smtClean="0"/>
              <a:t>Data Visualization</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6178" y="1943240"/>
            <a:ext cx="6199644" cy="4306833"/>
          </a:xfrm>
          <a:prstGeom prst="rect">
            <a:avLst/>
          </a:prstGeom>
        </p:spPr>
      </p:pic>
    </p:spTree>
    <p:extLst>
      <p:ext uri="{BB962C8B-B14F-4D97-AF65-F5344CB8AC3E}">
        <p14:creationId xmlns:p14="http://schemas.microsoft.com/office/powerpoint/2010/main" val="6628232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838200" y="278039"/>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smtClean="0"/>
              <a:t>Data Visualization</a:t>
            </a:r>
            <a:endParaRPr lang="en-US"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4283" y="1463029"/>
            <a:ext cx="9043434" cy="5394971"/>
          </a:xfrm>
          <a:prstGeom prst="rect">
            <a:avLst/>
          </a:prstGeom>
        </p:spPr>
      </p:pic>
    </p:spTree>
    <p:extLst>
      <p:ext uri="{BB962C8B-B14F-4D97-AF65-F5344CB8AC3E}">
        <p14:creationId xmlns:p14="http://schemas.microsoft.com/office/powerpoint/2010/main" val="4667521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838200" y="278039"/>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smtClean="0"/>
              <a:t>Data Visualization</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427" y="1463029"/>
            <a:ext cx="9025146" cy="5394971"/>
          </a:xfrm>
          <a:prstGeom prst="rect">
            <a:avLst/>
          </a:prstGeom>
        </p:spPr>
      </p:pic>
    </p:spTree>
    <p:extLst>
      <p:ext uri="{BB962C8B-B14F-4D97-AF65-F5344CB8AC3E}">
        <p14:creationId xmlns:p14="http://schemas.microsoft.com/office/powerpoint/2010/main" val="19426743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838200" y="278039"/>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smtClean="0"/>
              <a:t>Data Visualization</a:t>
            </a:r>
            <a:endParaRPr lang="en-US"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9941" y="1603602"/>
            <a:ext cx="7223774" cy="3913640"/>
          </a:xfrm>
          <a:prstGeom prst="rect">
            <a:avLst/>
          </a:prstGeom>
        </p:spPr>
      </p:pic>
    </p:spTree>
    <p:extLst>
      <p:ext uri="{BB962C8B-B14F-4D97-AF65-F5344CB8AC3E}">
        <p14:creationId xmlns:p14="http://schemas.microsoft.com/office/powerpoint/2010/main" val="3800368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555</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CIDFont+F1</vt:lpstr>
      <vt:lpstr>Office Theme</vt:lpstr>
      <vt:lpstr>Healthcare Symptom  Checker Bot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Symptom  Checker Bot</dc:title>
  <dc:creator>KUMAR</dc:creator>
  <cp:lastModifiedBy>KUMAR</cp:lastModifiedBy>
  <cp:revision>21</cp:revision>
  <dcterms:created xsi:type="dcterms:W3CDTF">2025-08-12T12:58:39Z</dcterms:created>
  <dcterms:modified xsi:type="dcterms:W3CDTF">2025-08-13T03:27:32Z</dcterms:modified>
</cp:coreProperties>
</file>