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81" r:id="rId4"/>
    <p:sldId id="259" r:id="rId5"/>
    <p:sldId id="258" r:id="rId6"/>
    <p:sldId id="278" r:id="rId7"/>
    <p:sldId id="276" r:id="rId8"/>
    <p:sldId id="280" r:id="rId9"/>
    <p:sldId id="260" r:id="rId10"/>
    <p:sldId id="262" r:id="rId11"/>
    <p:sldId id="264" r:id="rId12"/>
    <p:sldId id="270"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59" autoAdjust="0"/>
    <p:restoredTop sz="94660"/>
  </p:normalViewPr>
  <p:slideViewPr>
    <p:cSldViewPr snapToGrid="0">
      <p:cViewPr varScale="1">
        <p:scale>
          <a:sx n="66" d="100"/>
          <a:sy n="66" d="100"/>
        </p:scale>
        <p:origin x="9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F9F290-2155-401C-A7CE-3473CE4B8316}"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0C9ED-8DAA-4204-9283-FE8FF4751EC9}" type="slidenum">
              <a:rPr lang="en-US" smtClean="0"/>
              <a:t>‹#›</a:t>
            </a:fld>
            <a:endParaRPr lang="en-US"/>
          </a:p>
        </p:txBody>
      </p:sp>
    </p:spTree>
    <p:extLst>
      <p:ext uri="{BB962C8B-B14F-4D97-AF65-F5344CB8AC3E}">
        <p14:creationId xmlns:p14="http://schemas.microsoft.com/office/powerpoint/2010/main" val="1816280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9A8D669-EB3D-4731-9685-4096F335000D}"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355585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8D669-EB3D-4731-9685-4096F335000D}"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403759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8D669-EB3D-4731-9685-4096F335000D}"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373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9A8D669-EB3D-4731-9685-4096F335000D}"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3425427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9A8D669-EB3D-4731-9685-4096F335000D}" type="datetimeFigureOut">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3795173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9A8D669-EB3D-4731-9685-4096F335000D}"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3934670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9A8D669-EB3D-4731-9685-4096F335000D}" type="datetimeFigureOut">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3003629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9A8D669-EB3D-4731-9685-4096F335000D}" type="datetimeFigureOut">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245855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A8D669-EB3D-4731-9685-4096F335000D}" type="datetimeFigureOut">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1855185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A8D669-EB3D-4731-9685-4096F335000D}"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1782539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9A8D669-EB3D-4731-9685-4096F335000D}" type="datetimeFigureOut">
              <a:rPr lang="en-US" smtClean="0"/>
              <a:t>7/6/2025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365F0F-ED00-4E47-8E19-CA3003A3CE99}" type="slidenum">
              <a:rPr lang="en-US" smtClean="0"/>
              <a:t>‹#›</a:t>
            </a:fld>
            <a:endParaRPr lang="en-US"/>
          </a:p>
        </p:txBody>
      </p:sp>
    </p:spTree>
    <p:extLst>
      <p:ext uri="{BB962C8B-B14F-4D97-AF65-F5344CB8AC3E}">
        <p14:creationId xmlns:p14="http://schemas.microsoft.com/office/powerpoint/2010/main" val="3953452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A8D669-EB3D-4731-9685-4096F335000D}" type="datetimeFigureOut">
              <a:rPr lang="en-US" smtClean="0"/>
              <a:t>7/6/2025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365F0F-ED00-4E47-8E19-CA3003A3CE99}" type="slidenum">
              <a:rPr lang="en-US" smtClean="0"/>
              <a:t>‹#›</a:t>
            </a:fld>
            <a:endParaRPr lang="en-US"/>
          </a:p>
        </p:txBody>
      </p:sp>
    </p:spTree>
    <p:extLst>
      <p:ext uri="{BB962C8B-B14F-4D97-AF65-F5344CB8AC3E}">
        <p14:creationId xmlns:p14="http://schemas.microsoft.com/office/powerpoint/2010/main" val="853624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SCDt4hmFqVQluNAkjUW8LuQpIDcfo_kN?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Credit Card Fraud Detection with Anomaly Detection</a:t>
            </a:r>
            <a:endParaRPr lang="en-US" b="1" dirty="0"/>
          </a:p>
        </p:txBody>
      </p:sp>
      <p:sp>
        <p:nvSpPr>
          <p:cNvPr id="4" name="Subtitle 2"/>
          <p:cNvSpPr txBox="1">
            <a:spLocks noGrp="1"/>
          </p:cNvSpPr>
          <p:nvPr>
            <p:ph type="subTitle" idx="1"/>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By </a:t>
            </a:r>
            <a:r>
              <a:rPr lang="en-US" dirty="0" err="1" smtClean="0"/>
              <a:t>Gopalakrishnan</a:t>
            </a:r>
            <a:r>
              <a:rPr lang="en-US" dirty="0" smtClean="0"/>
              <a:t> Kumar, </a:t>
            </a:r>
            <a:r>
              <a:rPr lang="en-US" dirty="0" err="1" smtClean="0"/>
              <a:t>MTech</a:t>
            </a:r>
            <a:r>
              <a:rPr lang="en-US" dirty="0" smtClean="0"/>
              <a:t> IIT-Bombay,</a:t>
            </a:r>
          </a:p>
          <a:p>
            <a:r>
              <a:rPr lang="en-US" dirty="0" smtClean="0"/>
              <a:t>Math AI Trainer, Outlier AI , Freelance Data Science Consultant </a:t>
            </a:r>
          </a:p>
          <a:p>
            <a:endParaRPr lang="en-US" dirty="0"/>
          </a:p>
        </p:txBody>
      </p:sp>
      <p:sp>
        <p:nvSpPr>
          <p:cNvPr id="5" name="Rectangle 4"/>
          <p:cNvSpPr/>
          <p:nvPr/>
        </p:nvSpPr>
        <p:spPr>
          <a:xfrm>
            <a:off x="1845501" y="4749710"/>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845501" y="6270910"/>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1935114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Methodologies Used</a:t>
            </a:r>
          </a:p>
        </p:txBody>
      </p:sp>
      <p:sp>
        <p:nvSpPr>
          <p:cNvPr id="3" name="Content Placeholder 2"/>
          <p:cNvSpPr>
            <a:spLocks noGrp="1"/>
          </p:cNvSpPr>
          <p:nvPr>
            <p:ph idx="1"/>
          </p:nvPr>
        </p:nvSpPr>
        <p:spPr/>
        <p:txBody>
          <a:bodyPr/>
          <a:lstStyle/>
          <a:p>
            <a:pPr marL="0" indent="0">
              <a:buNone/>
            </a:pPr>
            <a:r>
              <a:rPr lang="en-US" b="1" dirty="0"/>
              <a:t>2</a:t>
            </a:r>
            <a:r>
              <a:rPr lang="en-US" b="1" dirty="0" smtClean="0"/>
              <a:t>. One-Class SVM</a:t>
            </a:r>
          </a:p>
          <a:p>
            <a:pPr marL="0" indent="0">
              <a:buNone/>
            </a:pPr>
            <a:r>
              <a:rPr lang="en-US" b="1" dirty="0"/>
              <a:t>Result Summary</a:t>
            </a:r>
            <a:r>
              <a:rPr lang="en-US" b="1" dirty="0" smtClean="0"/>
              <a:t>:</a:t>
            </a:r>
          </a:p>
          <a:p>
            <a:endParaRPr lang="en-US" b="1" dirty="0" smtClean="0"/>
          </a:p>
          <a:p>
            <a:endParaRPr lang="en-US" dirty="0"/>
          </a:p>
        </p:txBody>
      </p:sp>
      <p:sp>
        <p:nvSpPr>
          <p:cNvPr id="4" name="Rectangle 1"/>
          <p:cNvSpPr>
            <a:spLocks noChangeArrowheads="1"/>
          </p:cNvSpPr>
          <p:nvPr/>
        </p:nvSpPr>
        <p:spPr bwMode="auto">
          <a:xfrm>
            <a:off x="838200" y="2984864"/>
            <a:ext cx="100423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Learns a decision function around normal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Works better when normal data dominates (not ideal for balanced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Kernel</a:t>
            </a:r>
            <a:r>
              <a:rPr kumimoji="0" lang="en-US" altLang="en-US" sz="2400" b="0" i="0" u="none" strike="noStrike" cap="none" normalizeH="0" baseline="0" dirty="0" smtClean="0">
                <a:ln>
                  <a:noFill/>
                </a:ln>
                <a:solidFill>
                  <a:schemeClr val="tx1"/>
                </a:solidFill>
                <a:effectLst/>
                <a:latin typeface="Arial" panose="020B0604020202020204" pitchFamily="34" charset="0"/>
              </a:rPr>
              <a:t>: RBF, </a:t>
            </a:r>
            <a:r>
              <a:rPr kumimoji="0" lang="en-US" altLang="en-US" sz="2400" b="1" i="0" u="none" strike="noStrike" cap="none" normalizeH="0" baseline="0" dirty="0" smtClean="0">
                <a:ln>
                  <a:noFill/>
                </a:ln>
                <a:solidFill>
                  <a:schemeClr val="tx1"/>
                </a:solidFill>
                <a:effectLst/>
                <a:latin typeface="Arial" panose="020B0604020202020204" pitchFamily="34" charset="0"/>
              </a:rPr>
              <a:t>Nu</a:t>
            </a:r>
            <a:r>
              <a:rPr kumimoji="0" lang="en-US" altLang="en-US" sz="2400" b="0" i="0" u="none" strike="noStrike" cap="none" normalizeH="0" baseline="0" dirty="0" smtClean="0">
                <a:ln>
                  <a:noFill/>
                </a:ln>
                <a:solidFill>
                  <a:schemeClr val="tx1"/>
                </a:solidFill>
                <a:effectLst/>
                <a:latin typeface="Arial" panose="020B0604020202020204" pitchFamily="34" charset="0"/>
              </a:rPr>
              <a:t>: 0.5</a:t>
            </a:r>
          </a:p>
        </p:txBody>
      </p:sp>
      <p:graphicFrame>
        <p:nvGraphicFramePr>
          <p:cNvPr id="5" name="Content Placeholder 3"/>
          <p:cNvGraphicFramePr>
            <a:graphicFrameLocks/>
          </p:cNvGraphicFramePr>
          <p:nvPr>
            <p:extLst>
              <p:ext uri="{D42A27DB-BD31-4B8C-83A1-F6EECF244321}">
                <p14:modId xmlns:p14="http://schemas.microsoft.com/office/powerpoint/2010/main" val="2689661399"/>
              </p:ext>
            </p:extLst>
          </p:nvPr>
        </p:nvGraphicFramePr>
        <p:xfrm>
          <a:off x="838200" y="4185193"/>
          <a:ext cx="10515600" cy="2194560"/>
        </p:xfrm>
        <a:graphic>
          <a:graphicData uri="http://schemas.openxmlformats.org/drawingml/2006/table">
            <a:tbl>
              <a:tblPr/>
              <a:tblGrid>
                <a:gridCol w="5257800">
                  <a:extLst>
                    <a:ext uri="{9D8B030D-6E8A-4147-A177-3AD203B41FA5}">
                      <a16:colId xmlns:a16="http://schemas.microsoft.com/office/drawing/2014/main" val="835916706"/>
                    </a:ext>
                  </a:extLst>
                </a:gridCol>
                <a:gridCol w="5257800">
                  <a:extLst>
                    <a:ext uri="{9D8B030D-6E8A-4147-A177-3AD203B41FA5}">
                      <a16:colId xmlns:a16="http://schemas.microsoft.com/office/drawing/2014/main" val="724113731"/>
                    </a:ext>
                  </a:extLst>
                </a:gridCol>
              </a:tblGrid>
              <a:tr h="0">
                <a:tc>
                  <a:txBody>
                    <a:bodyPr/>
                    <a:lstStyle/>
                    <a:p>
                      <a:r>
                        <a:rPr lang="en-US" sz="2400" b="1" dirty="0"/>
                        <a:t>Metric</a:t>
                      </a:r>
                    </a:p>
                  </a:txBody>
                  <a:tcPr anchor="ctr">
                    <a:lnL>
                      <a:noFill/>
                    </a:lnL>
                    <a:lnR>
                      <a:noFill/>
                    </a:lnR>
                    <a:lnT>
                      <a:noFill/>
                    </a:lnT>
                    <a:lnB>
                      <a:noFill/>
                    </a:lnB>
                  </a:tcPr>
                </a:tc>
                <a:tc>
                  <a:txBody>
                    <a:bodyPr/>
                    <a:lstStyle/>
                    <a:p>
                      <a:r>
                        <a:rPr lang="en-US" sz="2400" b="1"/>
                        <a:t>Value</a:t>
                      </a:r>
                    </a:p>
                  </a:txBody>
                  <a:tcPr anchor="ctr">
                    <a:lnL>
                      <a:noFill/>
                    </a:lnL>
                    <a:lnR>
                      <a:noFill/>
                    </a:lnR>
                    <a:lnT>
                      <a:noFill/>
                    </a:lnT>
                    <a:lnB>
                      <a:noFill/>
                    </a:lnB>
                  </a:tcPr>
                </a:tc>
                <a:extLst>
                  <a:ext uri="{0D108BD9-81ED-4DB2-BD59-A6C34878D82A}">
                    <a16:rowId xmlns:a16="http://schemas.microsoft.com/office/drawing/2014/main" val="121709916"/>
                  </a:ext>
                </a:extLst>
              </a:tr>
              <a:tr h="0">
                <a:tc>
                  <a:txBody>
                    <a:bodyPr/>
                    <a:lstStyle/>
                    <a:p>
                      <a:r>
                        <a:rPr lang="en-US" sz="2400" b="1"/>
                        <a:t>Precision</a:t>
                      </a:r>
                    </a:p>
                  </a:txBody>
                  <a:tcPr anchor="ctr">
                    <a:lnL>
                      <a:noFill/>
                    </a:lnL>
                    <a:lnR>
                      <a:noFill/>
                    </a:lnR>
                    <a:lnT>
                      <a:noFill/>
                    </a:lnT>
                    <a:lnB>
                      <a:noFill/>
                    </a:lnB>
                  </a:tcPr>
                </a:tc>
                <a:tc>
                  <a:txBody>
                    <a:bodyPr/>
                    <a:lstStyle/>
                    <a:p>
                      <a:r>
                        <a:rPr lang="en-US" sz="2400" b="1"/>
                        <a:t>~45–55%</a:t>
                      </a:r>
                    </a:p>
                  </a:txBody>
                  <a:tcPr anchor="ctr">
                    <a:lnL>
                      <a:noFill/>
                    </a:lnL>
                    <a:lnR>
                      <a:noFill/>
                    </a:lnR>
                    <a:lnT>
                      <a:noFill/>
                    </a:lnT>
                    <a:lnB>
                      <a:noFill/>
                    </a:lnB>
                  </a:tcPr>
                </a:tc>
                <a:extLst>
                  <a:ext uri="{0D108BD9-81ED-4DB2-BD59-A6C34878D82A}">
                    <a16:rowId xmlns:a16="http://schemas.microsoft.com/office/drawing/2014/main" val="2123943641"/>
                  </a:ext>
                </a:extLst>
              </a:tr>
              <a:tr h="0">
                <a:tc>
                  <a:txBody>
                    <a:bodyPr/>
                    <a:lstStyle/>
                    <a:p>
                      <a:r>
                        <a:rPr lang="en-US" sz="2400" b="1" dirty="0"/>
                        <a:t>Recall</a:t>
                      </a:r>
                    </a:p>
                  </a:txBody>
                  <a:tcPr anchor="ctr">
                    <a:lnL>
                      <a:noFill/>
                    </a:lnL>
                    <a:lnR>
                      <a:noFill/>
                    </a:lnR>
                    <a:lnT>
                      <a:noFill/>
                    </a:lnT>
                    <a:lnB>
                      <a:noFill/>
                    </a:lnB>
                  </a:tcPr>
                </a:tc>
                <a:tc>
                  <a:txBody>
                    <a:bodyPr/>
                    <a:lstStyle/>
                    <a:p>
                      <a:r>
                        <a:rPr lang="en-US" sz="2400" b="1"/>
                        <a:t>~40–60%</a:t>
                      </a:r>
                    </a:p>
                  </a:txBody>
                  <a:tcPr anchor="ctr">
                    <a:lnL>
                      <a:noFill/>
                    </a:lnL>
                    <a:lnR>
                      <a:noFill/>
                    </a:lnR>
                    <a:lnT>
                      <a:noFill/>
                    </a:lnT>
                    <a:lnB>
                      <a:noFill/>
                    </a:lnB>
                  </a:tcPr>
                </a:tc>
                <a:extLst>
                  <a:ext uri="{0D108BD9-81ED-4DB2-BD59-A6C34878D82A}">
                    <a16:rowId xmlns:a16="http://schemas.microsoft.com/office/drawing/2014/main" val="3600380458"/>
                  </a:ext>
                </a:extLst>
              </a:tr>
              <a:tr h="0">
                <a:tc>
                  <a:txBody>
                    <a:bodyPr/>
                    <a:lstStyle/>
                    <a:p>
                      <a:r>
                        <a:rPr lang="en-US" sz="2400" b="1" dirty="0"/>
                        <a:t>ROC AUC</a:t>
                      </a:r>
                    </a:p>
                  </a:txBody>
                  <a:tcPr anchor="ctr">
                    <a:lnL>
                      <a:noFill/>
                    </a:lnL>
                    <a:lnR>
                      <a:noFill/>
                    </a:lnR>
                    <a:lnT>
                      <a:noFill/>
                    </a:lnT>
                    <a:lnB>
                      <a:noFill/>
                    </a:lnB>
                  </a:tcPr>
                </a:tc>
                <a:tc>
                  <a:txBody>
                    <a:bodyPr/>
                    <a:lstStyle/>
                    <a:p>
                      <a:r>
                        <a:rPr lang="en-US" sz="2400" b="1" dirty="0"/>
                        <a:t>Lower than Isolation Forest on this dataset</a:t>
                      </a:r>
                    </a:p>
                  </a:txBody>
                  <a:tcPr anchor="ctr">
                    <a:lnL>
                      <a:noFill/>
                    </a:lnL>
                    <a:lnR>
                      <a:noFill/>
                    </a:lnR>
                    <a:lnT>
                      <a:noFill/>
                    </a:lnT>
                    <a:lnB>
                      <a:noFill/>
                    </a:lnB>
                  </a:tcPr>
                </a:tc>
                <a:extLst>
                  <a:ext uri="{0D108BD9-81ED-4DB2-BD59-A6C34878D82A}">
                    <a16:rowId xmlns:a16="http://schemas.microsoft.com/office/drawing/2014/main" val="3939052874"/>
                  </a:ext>
                </a:extLst>
              </a:tr>
            </a:tbl>
          </a:graphicData>
        </a:graphic>
      </p:graphicFrame>
    </p:spTree>
    <p:extLst>
      <p:ext uri="{BB962C8B-B14F-4D97-AF65-F5344CB8AC3E}">
        <p14:creationId xmlns:p14="http://schemas.microsoft.com/office/powerpoint/2010/main" val="36162729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Methodologies Used</a:t>
            </a:r>
            <a:endParaRPr lang="en-US" dirty="0"/>
          </a:p>
        </p:txBody>
      </p:sp>
      <p:sp>
        <p:nvSpPr>
          <p:cNvPr id="3" name="Content Placeholder 2"/>
          <p:cNvSpPr>
            <a:spLocks noGrp="1"/>
          </p:cNvSpPr>
          <p:nvPr>
            <p:ph idx="1"/>
          </p:nvPr>
        </p:nvSpPr>
        <p:spPr/>
        <p:txBody>
          <a:bodyPr/>
          <a:lstStyle/>
          <a:p>
            <a:r>
              <a:rPr lang="en-US" b="1" dirty="0" smtClean="0"/>
              <a:t>3. </a:t>
            </a:r>
            <a:r>
              <a:rPr lang="en-US" b="1" dirty="0"/>
              <a:t>Local Outlier Factor (LOF)</a:t>
            </a:r>
          </a:p>
        </p:txBody>
      </p:sp>
      <p:sp>
        <p:nvSpPr>
          <p:cNvPr id="4" name="Rectangle 1"/>
          <p:cNvSpPr>
            <a:spLocks noChangeArrowheads="1"/>
          </p:cNvSpPr>
          <p:nvPr/>
        </p:nvSpPr>
        <p:spPr bwMode="auto">
          <a:xfrm>
            <a:off x="997857" y="2443817"/>
            <a:ext cx="55130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smtClean="0">
                <a:ln>
                  <a:noFill/>
                </a:ln>
                <a:solidFill>
                  <a:schemeClr val="tx1"/>
                </a:solidFill>
                <a:effectLst/>
                <a:latin typeface="Arial" panose="020B0604020202020204" pitchFamily="34" charset="0"/>
              </a:rPr>
              <a:t>Measures local density to flag outliers.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smtClean="0">
                <a:ln>
                  <a:noFill/>
                </a:ln>
                <a:solidFill>
                  <a:schemeClr val="tx1"/>
                </a:solidFill>
                <a:effectLst/>
                <a:latin typeface="Arial" panose="020B0604020202020204" pitchFamily="34" charset="0"/>
              </a:rPr>
              <a:t>Neighbors</a:t>
            </a:r>
            <a:r>
              <a:rPr kumimoji="0" lang="en-US" altLang="en-US" sz="2400" b="0" i="0" u="none" strike="noStrike" cap="none" normalizeH="0" baseline="0" smtClean="0">
                <a:ln>
                  <a:noFill/>
                </a:ln>
                <a:solidFill>
                  <a:schemeClr val="tx1"/>
                </a:solidFill>
                <a:effectLst/>
                <a:latin typeface="Arial" panose="020B0604020202020204" pitchFamily="34" charset="0"/>
              </a:rPr>
              <a:t>: 20, </a:t>
            </a:r>
            <a:r>
              <a:rPr kumimoji="0" lang="en-US" altLang="en-US" sz="2400" b="1" i="0" u="none" strike="noStrike" cap="none" normalizeH="0" baseline="0" smtClean="0">
                <a:ln>
                  <a:noFill/>
                </a:ln>
                <a:solidFill>
                  <a:schemeClr val="tx1"/>
                </a:solidFill>
                <a:effectLst/>
                <a:latin typeface="Arial" panose="020B0604020202020204" pitchFamily="34" charset="0"/>
              </a:rPr>
              <a:t>Contamination</a:t>
            </a:r>
            <a:r>
              <a:rPr kumimoji="0" lang="en-US" altLang="en-US" sz="2400" b="0" i="0" u="none" strike="noStrike" cap="none" normalizeH="0" baseline="0" smtClean="0">
                <a:ln>
                  <a:noFill/>
                </a:ln>
                <a:solidFill>
                  <a:schemeClr val="tx1"/>
                </a:solidFill>
                <a:effectLst/>
                <a:latin typeface="Arial" panose="020B0604020202020204" pitchFamily="34" charset="0"/>
              </a:rPr>
              <a:t>: 0.5</a:t>
            </a:r>
          </a:p>
        </p:txBody>
      </p:sp>
      <p:graphicFrame>
        <p:nvGraphicFramePr>
          <p:cNvPr id="5" name="Table 4"/>
          <p:cNvGraphicFramePr>
            <a:graphicFrameLocks noGrp="1"/>
          </p:cNvGraphicFramePr>
          <p:nvPr>
            <p:extLst>
              <p:ext uri="{D42A27DB-BD31-4B8C-83A1-F6EECF244321}">
                <p14:modId xmlns:p14="http://schemas.microsoft.com/office/powerpoint/2010/main" val="3281532676"/>
              </p:ext>
            </p:extLst>
          </p:nvPr>
        </p:nvGraphicFramePr>
        <p:xfrm>
          <a:off x="838200" y="3409751"/>
          <a:ext cx="10515600" cy="1828800"/>
        </p:xfrm>
        <a:graphic>
          <a:graphicData uri="http://schemas.openxmlformats.org/drawingml/2006/table">
            <a:tbl>
              <a:tblPr/>
              <a:tblGrid>
                <a:gridCol w="5257800">
                  <a:extLst>
                    <a:ext uri="{9D8B030D-6E8A-4147-A177-3AD203B41FA5}">
                      <a16:colId xmlns:a16="http://schemas.microsoft.com/office/drawing/2014/main" val="1289015358"/>
                    </a:ext>
                  </a:extLst>
                </a:gridCol>
                <a:gridCol w="5257800">
                  <a:extLst>
                    <a:ext uri="{9D8B030D-6E8A-4147-A177-3AD203B41FA5}">
                      <a16:colId xmlns:a16="http://schemas.microsoft.com/office/drawing/2014/main" val="457587053"/>
                    </a:ext>
                  </a:extLst>
                </a:gridCol>
              </a:tblGrid>
              <a:tr h="0">
                <a:tc>
                  <a:txBody>
                    <a:bodyPr/>
                    <a:lstStyle/>
                    <a:p>
                      <a:r>
                        <a:rPr lang="en-US" sz="2400" b="1">
                          <a:latin typeface="+mn-lt"/>
                        </a:rPr>
                        <a:t>Metric</a:t>
                      </a:r>
                    </a:p>
                  </a:txBody>
                  <a:tcPr anchor="ctr">
                    <a:lnL>
                      <a:noFill/>
                    </a:lnL>
                    <a:lnR>
                      <a:noFill/>
                    </a:lnR>
                    <a:lnT>
                      <a:noFill/>
                    </a:lnT>
                    <a:lnB>
                      <a:noFill/>
                    </a:lnB>
                  </a:tcPr>
                </a:tc>
                <a:tc>
                  <a:txBody>
                    <a:bodyPr/>
                    <a:lstStyle/>
                    <a:p>
                      <a:r>
                        <a:rPr lang="en-US" sz="2400" b="1">
                          <a:latin typeface="+mn-lt"/>
                        </a:rPr>
                        <a:t>Value</a:t>
                      </a:r>
                    </a:p>
                  </a:txBody>
                  <a:tcPr anchor="ctr">
                    <a:lnL>
                      <a:noFill/>
                    </a:lnL>
                    <a:lnR>
                      <a:noFill/>
                    </a:lnR>
                    <a:lnT>
                      <a:noFill/>
                    </a:lnT>
                    <a:lnB>
                      <a:noFill/>
                    </a:lnB>
                  </a:tcPr>
                </a:tc>
                <a:extLst>
                  <a:ext uri="{0D108BD9-81ED-4DB2-BD59-A6C34878D82A}">
                    <a16:rowId xmlns:a16="http://schemas.microsoft.com/office/drawing/2014/main" val="3539106595"/>
                  </a:ext>
                </a:extLst>
              </a:tr>
              <a:tr h="0">
                <a:tc>
                  <a:txBody>
                    <a:bodyPr/>
                    <a:lstStyle/>
                    <a:p>
                      <a:r>
                        <a:rPr lang="en-US" sz="2400" b="1" dirty="0">
                          <a:latin typeface="+mn-lt"/>
                        </a:rPr>
                        <a:t>Precision</a:t>
                      </a:r>
                    </a:p>
                  </a:txBody>
                  <a:tcPr anchor="ctr">
                    <a:lnL>
                      <a:noFill/>
                    </a:lnL>
                    <a:lnR>
                      <a:noFill/>
                    </a:lnR>
                    <a:lnT>
                      <a:noFill/>
                    </a:lnT>
                    <a:lnB>
                      <a:noFill/>
                    </a:lnB>
                  </a:tcPr>
                </a:tc>
                <a:tc>
                  <a:txBody>
                    <a:bodyPr/>
                    <a:lstStyle/>
                    <a:p>
                      <a:r>
                        <a:rPr lang="en-US" sz="2400" b="1">
                          <a:latin typeface="+mn-lt"/>
                        </a:rPr>
                        <a:t>~50%</a:t>
                      </a:r>
                    </a:p>
                  </a:txBody>
                  <a:tcPr anchor="ctr">
                    <a:lnL>
                      <a:noFill/>
                    </a:lnL>
                    <a:lnR>
                      <a:noFill/>
                    </a:lnR>
                    <a:lnT>
                      <a:noFill/>
                    </a:lnT>
                    <a:lnB>
                      <a:noFill/>
                    </a:lnB>
                  </a:tcPr>
                </a:tc>
                <a:extLst>
                  <a:ext uri="{0D108BD9-81ED-4DB2-BD59-A6C34878D82A}">
                    <a16:rowId xmlns:a16="http://schemas.microsoft.com/office/drawing/2014/main" val="3689167794"/>
                  </a:ext>
                </a:extLst>
              </a:tr>
              <a:tr h="0">
                <a:tc>
                  <a:txBody>
                    <a:bodyPr/>
                    <a:lstStyle/>
                    <a:p>
                      <a:r>
                        <a:rPr lang="en-US" sz="2400" b="1">
                          <a:latin typeface="+mn-lt"/>
                        </a:rPr>
                        <a:t>Recall</a:t>
                      </a:r>
                    </a:p>
                  </a:txBody>
                  <a:tcPr anchor="ctr">
                    <a:lnL>
                      <a:noFill/>
                    </a:lnL>
                    <a:lnR>
                      <a:noFill/>
                    </a:lnR>
                    <a:lnT>
                      <a:noFill/>
                    </a:lnT>
                    <a:lnB>
                      <a:noFill/>
                    </a:lnB>
                  </a:tcPr>
                </a:tc>
                <a:tc>
                  <a:txBody>
                    <a:bodyPr/>
                    <a:lstStyle/>
                    <a:p>
                      <a:r>
                        <a:rPr lang="en-US" sz="2400" b="1">
                          <a:latin typeface="+mn-lt"/>
                        </a:rPr>
                        <a:t>~50%</a:t>
                      </a:r>
                    </a:p>
                  </a:txBody>
                  <a:tcPr anchor="ctr">
                    <a:lnL>
                      <a:noFill/>
                    </a:lnL>
                    <a:lnR>
                      <a:noFill/>
                    </a:lnR>
                    <a:lnT>
                      <a:noFill/>
                    </a:lnT>
                    <a:lnB>
                      <a:noFill/>
                    </a:lnB>
                  </a:tcPr>
                </a:tc>
                <a:extLst>
                  <a:ext uri="{0D108BD9-81ED-4DB2-BD59-A6C34878D82A}">
                    <a16:rowId xmlns:a16="http://schemas.microsoft.com/office/drawing/2014/main" val="2342887826"/>
                  </a:ext>
                </a:extLst>
              </a:tr>
              <a:tr h="0">
                <a:tc>
                  <a:txBody>
                    <a:bodyPr/>
                    <a:lstStyle/>
                    <a:p>
                      <a:r>
                        <a:rPr lang="en-US" sz="2400" b="1" dirty="0">
                          <a:latin typeface="+mn-lt"/>
                        </a:rPr>
                        <a:t>ROC AUC</a:t>
                      </a:r>
                    </a:p>
                  </a:txBody>
                  <a:tcPr anchor="ctr">
                    <a:lnL>
                      <a:noFill/>
                    </a:lnL>
                    <a:lnR>
                      <a:noFill/>
                    </a:lnR>
                    <a:lnT>
                      <a:noFill/>
                    </a:lnT>
                    <a:lnB>
                      <a:noFill/>
                    </a:lnB>
                  </a:tcPr>
                </a:tc>
                <a:tc>
                  <a:txBody>
                    <a:bodyPr/>
                    <a:lstStyle/>
                    <a:p>
                      <a:r>
                        <a:rPr lang="en-US" sz="2400" b="1" dirty="0">
                          <a:latin typeface="+mn-lt"/>
                        </a:rPr>
                        <a:t>Similar to Isolation Forest</a:t>
                      </a:r>
                    </a:p>
                  </a:txBody>
                  <a:tcPr anchor="ctr">
                    <a:lnL>
                      <a:noFill/>
                    </a:lnL>
                    <a:lnR>
                      <a:noFill/>
                    </a:lnR>
                    <a:lnT>
                      <a:noFill/>
                    </a:lnT>
                    <a:lnB>
                      <a:noFill/>
                    </a:lnB>
                  </a:tcPr>
                </a:tc>
                <a:extLst>
                  <a:ext uri="{0D108BD9-81ED-4DB2-BD59-A6C34878D82A}">
                    <a16:rowId xmlns:a16="http://schemas.microsoft.com/office/drawing/2014/main" val="1463092579"/>
                  </a:ext>
                </a:extLst>
              </a:tr>
            </a:tbl>
          </a:graphicData>
        </a:graphic>
      </p:graphicFrame>
    </p:spTree>
    <p:extLst>
      <p:ext uri="{BB962C8B-B14F-4D97-AF65-F5344CB8AC3E}">
        <p14:creationId xmlns:p14="http://schemas.microsoft.com/office/powerpoint/2010/main" val="40141643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39026" y="1825625"/>
            <a:ext cx="6713947" cy="4351338"/>
          </a:xfrm>
        </p:spPr>
      </p:pic>
    </p:spTree>
    <p:extLst>
      <p:ext uri="{BB962C8B-B14F-4D97-AF65-F5344CB8AC3E}">
        <p14:creationId xmlns:p14="http://schemas.microsoft.com/office/powerpoint/2010/main" val="18518144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Evaluation with Known Labels</a:t>
            </a:r>
          </a:p>
        </p:txBody>
      </p:sp>
      <p:sp>
        <p:nvSpPr>
          <p:cNvPr id="3" name="Content Placeholder 2"/>
          <p:cNvSpPr>
            <a:spLocks noGrp="1"/>
          </p:cNvSpPr>
          <p:nvPr>
            <p:ph idx="1"/>
          </p:nvPr>
        </p:nvSpPr>
        <p:spPr/>
        <p:txBody>
          <a:bodyPr/>
          <a:lstStyle/>
          <a:p>
            <a:r>
              <a:rPr lang="en-US" dirty="0" smtClean="0"/>
              <a:t>The number of normal samples – 500 , fraud samples - 500</a:t>
            </a:r>
          </a:p>
          <a:p>
            <a:r>
              <a:rPr lang="en-US" dirty="0" smtClean="0"/>
              <a:t>Since </a:t>
            </a:r>
            <a:r>
              <a:rPr lang="en-US" dirty="0"/>
              <a:t>this is a balanced dataset with labels, we compared anomaly flags with true fraud cases. All three models performed similarly but did </a:t>
            </a:r>
            <a:r>
              <a:rPr lang="en-US" b="1" dirty="0"/>
              <a:t>not exceed</a:t>
            </a:r>
            <a:r>
              <a:rPr lang="en-US" dirty="0"/>
              <a:t> supervised classifiers like Random Forest or Logistic Regression</a:t>
            </a:r>
            <a:r>
              <a:rPr lang="en-US" dirty="0" smtClean="0"/>
              <a:t>.</a:t>
            </a:r>
          </a:p>
          <a:p>
            <a:pPr marL="0" indent="0">
              <a:buNone/>
            </a:pPr>
            <a:endParaRPr lang="en-US" dirty="0"/>
          </a:p>
        </p:txBody>
      </p:sp>
    </p:spTree>
    <p:extLst>
      <p:ext uri="{BB962C8B-B14F-4D97-AF65-F5344CB8AC3E}">
        <p14:creationId xmlns:p14="http://schemas.microsoft.com/office/powerpoint/2010/main" val="3056137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5" name="Rectangle 4"/>
          <p:cNvSpPr/>
          <p:nvPr/>
        </p:nvSpPr>
        <p:spPr>
          <a:xfrm>
            <a:off x="1407885" y="1690688"/>
            <a:ext cx="9405257" cy="2308324"/>
          </a:xfrm>
          <a:prstGeom prst="rect">
            <a:avLst/>
          </a:prstGeom>
        </p:spPr>
        <p:txBody>
          <a:bodyPr wrap="square">
            <a:spAutoFit/>
          </a:bodyPr>
          <a:lstStyle/>
          <a:p>
            <a:pPr lvl="0" eaLnBrk="0" fontAlgn="base" hangingPunct="0">
              <a:spcBef>
                <a:spcPct val="0"/>
              </a:spcBef>
              <a:spcAft>
                <a:spcPct val="0"/>
              </a:spcAft>
              <a:buFontTx/>
              <a:buChar char="•"/>
            </a:pPr>
            <a:r>
              <a:rPr lang="en-US" altLang="en-US" sz="2400" b="1" dirty="0"/>
              <a:t>Unsupervised models can flag anomalies</a:t>
            </a:r>
            <a:r>
              <a:rPr lang="en-US" altLang="en-US" sz="2400" dirty="0"/>
              <a:t> even without labels.</a:t>
            </a:r>
          </a:p>
          <a:p>
            <a:pPr lvl="0" eaLnBrk="0" fontAlgn="base" hangingPunct="0">
              <a:spcBef>
                <a:spcPct val="0"/>
              </a:spcBef>
              <a:spcAft>
                <a:spcPct val="0"/>
              </a:spcAft>
              <a:buFontTx/>
              <a:buChar char="•"/>
            </a:pPr>
            <a:r>
              <a:rPr lang="en-US" altLang="en-US" sz="2400" b="1" dirty="0"/>
              <a:t>Isolation Forest</a:t>
            </a:r>
            <a:r>
              <a:rPr lang="en-US" altLang="en-US" sz="2400" dirty="0"/>
              <a:t> was slightly more stable across metrics.</a:t>
            </a:r>
          </a:p>
          <a:p>
            <a:pPr lvl="0" eaLnBrk="0" fontAlgn="base" hangingPunct="0">
              <a:spcBef>
                <a:spcPct val="0"/>
              </a:spcBef>
              <a:spcAft>
                <a:spcPct val="0"/>
              </a:spcAft>
              <a:buFontTx/>
              <a:buChar char="•"/>
            </a:pPr>
            <a:r>
              <a:rPr lang="en-US" altLang="en-US" sz="2400" b="1" dirty="0"/>
              <a:t>Use case</a:t>
            </a:r>
            <a:r>
              <a:rPr lang="en-US" altLang="en-US" sz="2400" dirty="0"/>
              <a:t>: When you </a:t>
            </a:r>
            <a:r>
              <a:rPr lang="en-US" altLang="en-US" sz="2400" b="1" dirty="0"/>
              <a:t>don’t have labeled data</a:t>
            </a:r>
            <a:r>
              <a:rPr lang="en-US" altLang="en-US" sz="2400" dirty="0"/>
              <a:t>, anomaly detection is valuable for pre-filtering or alerts.</a:t>
            </a:r>
          </a:p>
          <a:p>
            <a:pPr lvl="0" eaLnBrk="0" fontAlgn="base" hangingPunct="0">
              <a:spcBef>
                <a:spcPct val="0"/>
              </a:spcBef>
              <a:spcAft>
                <a:spcPct val="0"/>
              </a:spcAft>
              <a:buFontTx/>
              <a:buChar char="•"/>
            </a:pPr>
            <a:r>
              <a:rPr lang="en-US" altLang="en-US" sz="2400" dirty="0"/>
              <a:t>For best performance, </a:t>
            </a:r>
            <a:r>
              <a:rPr lang="en-US" altLang="en-US" sz="2400" b="1" dirty="0"/>
              <a:t>combine anomaly detection with supervised learning</a:t>
            </a:r>
            <a:r>
              <a:rPr lang="en-US" altLang="en-US" sz="2400" dirty="0"/>
              <a:t> in production.</a:t>
            </a:r>
          </a:p>
        </p:txBody>
      </p:sp>
    </p:spTree>
    <p:extLst>
      <p:ext uri="{BB962C8B-B14F-4D97-AF65-F5344CB8AC3E}">
        <p14:creationId xmlns:p14="http://schemas.microsoft.com/office/powerpoint/2010/main" val="2630571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Recommendations</a:t>
            </a:r>
          </a:p>
        </p:txBody>
      </p:sp>
      <p:sp>
        <p:nvSpPr>
          <p:cNvPr id="5" name="Rectangle 4"/>
          <p:cNvSpPr/>
          <p:nvPr/>
        </p:nvSpPr>
        <p:spPr>
          <a:xfrm>
            <a:off x="1451427" y="1500164"/>
            <a:ext cx="8258629" cy="1938992"/>
          </a:xfrm>
          <a:prstGeom prst="rect">
            <a:avLst/>
          </a:prstGeom>
        </p:spPr>
        <p:txBody>
          <a:bodyPr wrap="square">
            <a:spAutoFit/>
          </a:bodyPr>
          <a:lstStyle/>
          <a:p>
            <a:pPr lvl="0" eaLnBrk="0" fontAlgn="base" hangingPunct="0">
              <a:spcBef>
                <a:spcPct val="0"/>
              </a:spcBef>
              <a:spcAft>
                <a:spcPct val="0"/>
              </a:spcAft>
              <a:buFontTx/>
              <a:buChar char="•"/>
            </a:pPr>
            <a:r>
              <a:rPr lang="en-US" altLang="en-US" sz="2400" dirty="0">
                <a:latin typeface="Arial" panose="020B0604020202020204" pitchFamily="34" charset="0"/>
              </a:rPr>
              <a:t>Tune </a:t>
            </a:r>
            <a:r>
              <a:rPr lang="en-US" altLang="en-US" sz="2400" dirty="0">
                <a:latin typeface="Arial Unicode MS"/>
              </a:rPr>
              <a:t>contamination</a:t>
            </a:r>
            <a:r>
              <a:rPr lang="en-US" altLang="en-US" sz="2400" dirty="0"/>
              <a:t> parameter based on expected fraud ratio.</a:t>
            </a:r>
            <a:endParaRPr lang="en-US" altLang="en-US" sz="2400" dirty="0">
              <a:latin typeface="Arial" panose="020B0604020202020204" pitchFamily="34" charset="0"/>
            </a:endParaRPr>
          </a:p>
          <a:p>
            <a:pPr lvl="0" eaLnBrk="0" fontAlgn="base" hangingPunct="0">
              <a:spcBef>
                <a:spcPct val="0"/>
              </a:spcBef>
              <a:spcAft>
                <a:spcPct val="0"/>
              </a:spcAft>
              <a:buFontTx/>
              <a:buChar char="•"/>
            </a:pPr>
            <a:r>
              <a:rPr lang="en-US" altLang="en-US" sz="2400" dirty="0">
                <a:latin typeface="Arial" panose="020B0604020202020204" pitchFamily="34" charset="0"/>
              </a:rPr>
              <a:t>Use anomaly scores as features in a hybrid supervised model.</a:t>
            </a:r>
          </a:p>
          <a:p>
            <a:pPr lvl="0" eaLnBrk="0" fontAlgn="base" hangingPunct="0">
              <a:spcBef>
                <a:spcPct val="0"/>
              </a:spcBef>
              <a:spcAft>
                <a:spcPct val="0"/>
              </a:spcAft>
              <a:buFontTx/>
              <a:buChar char="•"/>
            </a:pPr>
            <a:r>
              <a:rPr lang="en-US" altLang="en-US" sz="2400" dirty="0">
                <a:latin typeface="Arial" panose="020B0604020202020204" pitchFamily="34" charset="0"/>
              </a:rPr>
              <a:t>Evaluate anomaly detection with domain knowledge or post-review pipelines.</a:t>
            </a:r>
          </a:p>
        </p:txBody>
      </p:sp>
    </p:spTree>
    <p:extLst>
      <p:ext uri="{BB962C8B-B14F-4D97-AF65-F5344CB8AC3E}">
        <p14:creationId xmlns:p14="http://schemas.microsoft.com/office/powerpoint/2010/main" val="21620088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 </a:t>
            </a:r>
            <a:endParaRPr lang="en-US" b="1" dirty="0"/>
          </a:p>
        </p:txBody>
      </p:sp>
      <p:sp>
        <p:nvSpPr>
          <p:cNvPr id="3" name="Content Placeholder 2"/>
          <p:cNvSpPr>
            <a:spLocks noGrp="1"/>
          </p:cNvSpPr>
          <p:nvPr>
            <p:ph idx="1"/>
          </p:nvPr>
        </p:nvSpPr>
        <p:spPr/>
        <p:txBody>
          <a:bodyPr/>
          <a:lstStyle/>
          <a:p>
            <a:r>
              <a:rPr lang="en-US" dirty="0" smtClean="0">
                <a:hlinkClick r:id="rId2"/>
              </a:rPr>
              <a:t>https://colab.research.google.com/drive/1SCDt4hmFqVQluNAkjUW8LuQpIDcfo_kN?usp=sharing</a:t>
            </a:r>
            <a:endParaRPr lang="en-US" dirty="0" smtClean="0"/>
          </a:p>
          <a:p>
            <a:pPr marL="0" indent="0">
              <a:buNone/>
            </a:pPr>
            <a:endParaRPr lang="en-US" dirty="0"/>
          </a:p>
        </p:txBody>
      </p:sp>
    </p:spTree>
    <p:extLst>
      <p:ext uri="{BB962C8B-B14F-4D97-AF65-F5344CB8AC3E}">
        <p14:creationId xmlns:p14="http://schemas.microsoft.com/office/powerpoint/2010/main" val="3488656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smtClean="0"/>
              <a:t>Credit </a:t>
            </a:r>
            <a:r>
              <a:rPr lang="en-US" dirty="0"/>
              <a:t>card fraud is a significant concern for financial institutions and consumers alike. Anomaly detection techniques can be used to identify unusual patterns in transaction data, indicating potential fraud. This report explores the use of machine learning algorithms and anomaly detection techniques for credit card fraud detection.</a:t>
            </a:r>
          </a:p>
        </p:txBody>
      </p:sp>
    </p:spTree>
    <p:extLst>
      <p:ext uri="{BB962C8B-B14F-4D97-AF65-F5344CB8AC3E}">
        <p14:creationId xmlns:p14="http://schemas.microsoft.com/office/powerpoint/2010/main" val="11051807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Overview</a:t>
            </a:r>
          </a:p>
        </p:txBody>
      </p:sp>
      <p:sp>
        <p:nvSpPr>
          <p:cNvPr id="5" name="Rectangle 4"/>
          <p:cNvSpPr/>
          <p:nvPr/>
        </p:nvSpPr>
        <p:spPr>
          <a:xfrm>
            <a:off x="1204686" y="1427594"/>
            <a:ext cx="9985828" cy="1569660"/>
          </a:xfrm>
          <a:prstGeom prst="rect">
            <a:avLst/>
          </a:prstGeom>
        </p:spPr>
        <p:txBody>
          <a:bodyPr wrap="square">
            <a:spAutoFit/>
          </a:bodyPr>
          <a:lstStyle/>
          <a:p>
            <a:pPr lvl="0" eaLnBrk="0" fontAlgn="base" hangingPunct="0">
              <a:spcBef>
                <a:spcPct val="0"/>
              </a:spcBef>
              <a:spcAft>
                <a:spcPct val="0"/>
              </a:spcAft>
              <a:buFontTx/>
              <a:buChar char="•"/>
            </a:pPr>
            <a:r>
              <a:rPr lang="en-US" altLang="en-US" sz="2400" b="1" dirty="0">
                <a:latin typeface="Arial" panose="020B0604020202020204" pitchFamily="34" charset="0"/>
              </a:rPr>
              <a:t>Features</a:t>
            </a:r>
            <a:r>
              <a:rPr lang="en-US" altLang="en-US" sz="2400" dirty="0">
                <a:latin typeface="Arial" panose="020B0604020202020204" pitchFamily="34" charset="0"/>
              </a:rPr>
              <a:t>: 28 anonymized numerical features (e.g., V1–V28), plus </a:t>
            </a:r>
            <a:r>
              <a:rPr lang="en-US" altLang="en-US" sz="2400" dirty="0">
                <a:latin typeface="Arial Unicode MS"/>
              </a:rPr>
              <a:t>Amount</a:t>
            </a:r>
            <a:endParaRPr lang="en-US" altLang="en-US" sz="2400" dirty="0"/>
          </a:p>
          <a:p>
            <a:pPr lvl="0" eaLnBrk="0" fontAlgn="base" hangingPunct="0">
              <a:spcBef>
                <a:spcPct val="0"/>
              </a:spcBef>
              <a:spcAft>
                <a:spcPct val="0"/>
              </a:spcAft>
              <a:buFontTx/>
              <a:buChar char="•"/>
            </a:pPr>
            <a:r>
              <a:rPr lang="en-US" altLang="en-US" sz="2400" b="1" dirty="0">
                <a:latin typeface="Arial" panose="020B0604020202020204" pitchFamily="34" charset="0"/>
              </a:rPr>
              <a:t>Target (used only for evaluation)</a:t>
            </a:r>
            <a:r>
              <a:rPr lang="en-US" altLang="en-US" sz="2400" dirty="0">
                <a:latin typeface="Arial" panose="020B0604020202020204" pitchFamily="34" charset="0"/>
              </a:rPr>
              <a:t>: </a:t>
            </a:r>
            <a:r>
              <a:rPr lang="en-US" altLang="en-US" sz="2400" dirty="0">
                <a:latin typeface="Arial Unicode MS"/>
              </a:rPr>
              <a:t>Class</a:t>
            </a:r>
            <a:r>
              <a:rPr lang="en-US" altLang="en-US" sz="2400" dirty="0"/>
              <a:t> (0 = normal, 1 = fraud)</a:t>
            </a:r>
            <a:endParaRPr lang="en-US" altLang="en-US" sz="2400" dirty="0">
              <a:latin typeface="Arial" panose="020B0604020202020204" pitchFamily="34" charset="0"/>
            </a:endParaRPr>
          </a:p>
          <a:p>
            <a:pPr lvl="0" eaLnBrk="0" fontAlgn="base" hangingPunct="0">
              <a:spcBef>
                <a:spcPct val="0"/>
              </a:spcBef>
              <a:spcAft>
                <a:spcPct val="0"/>
              </a:spcAft>
              <a:buFontTx/>
              <a:buChar char="•"/>
            </a:pPr>
            <a:r>
              <a:rPr lang="en-US" altLang="en-US" sz="2400" b="1" dirty="0">
                <a:latin typeface="Arial" panose="020B0604020202020204" pitchFamily="34" charset="0"/>
              </a:rPr>
              <a:t>Dataset Type</a:t>
            </a:r>
            <a:r>
              <a:rPr lang="en-US" altLang="en-US" sz="2400" dirty="0">
                <a:latin typeface="Arial" panose="020B0604020202020204" pitchFamily="34" charset="0"/>
              </a:rPr>
              <a:t>: Balanced (equal number of fraud and normal samples)</a:t>
            </a:r>
          </a:p>
        </p:txBody>
      </p:sp>
    </p:spTree>
    <p:extLst>
      <p:ext uri="{BB962C8B-B14F-4D97-AF65-F5344CB8AC3E}">
        <p14:creationId xmlns:p14="http://schemas.microsoft.com/office/powerpoint/2010/main" val="18883513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a:t>
            </a:r>
            <a:endParaRPr lang="en-US" b="1" dirty="0"/>
          </a:p>
        </p:txBody>
      </p:sp>
      <p:sp>
        <p:nvSpPr>
          <p:cNvPr id="3" name="Content Placeholder 2"/>
          <p:cNvSpPr>
            <a:spLocks noGrp="1"/>
          </p:cNvSpPr>
          <p:nvPr>
            <p:ph idx="1"/>
          </p:nvPr>
        </p:nvSpPr>
        <p:spPr/>
        <p:txBody>
          <a:bodyPr>
            <a:normAutofit lnSpcReduction="10000"/>
          </a:bodyPr>
          <a:lstStyle/>
          <a:p>
            <a:r>
              <a:rPr lang="en-US" dirty="0"/>
              <a:t>Data </a:t>
            </a:r>
            <a:r>
              <a:rPr lang="en-US" dirty="0" smtClean="0"/>
              <a:t>Preprocessing </a:t>
            </a:r>
            <a:r>
              <a:rPr lang="en-US" dirty="0"/>
              <a:t>- - We preprocessed the data by removing missing values, normalizing the data, and transforming categorical variables</a:t>
            </a:r>
            <a:r>
              <a:rPr lang="en-US" dirty="0" smtClean="0"/>
              <a:t>.</a:t>
            </a:r>
          </a:p>
          <a:p>
            <a:r>
              <a:rPr lang="en-US" dirty="0" smtClean="0"/>
              <a:t>The models used are </a:t>
            </a:r>
            <a:r>
              <a:rPr lang="en-US" b="1" dirty="0" smtClean="0"/>
              <a:t>Random Forest</a:t>
            </a:r>
            <a:r>
              <a:rPr lang="en-US" dirty="0" smtClean="0"/>
              <a:t>, </a:t>
            </a:r>
            <a:r>
              <a:rPr lang="en-US" b="1" dirty="0" smtClean="0"/>
              <a:t>Linear Regression</a:t>
            </a:r>
            <a:r>
              <a:rPr lang="en-US" dirty="0" smtClean="0"/>
              <a:t>, </a:t>
            </a:r>
            <a:r>
              <a:rPr lang="en-US" b="1" dirty="0" smtClean="0"/>
              <a:t>Feature Importance</a:t>
            </a:r>
            <a:r>
              <a:rPr lang="en-US" dirty="0" smtClean="0"/>
              <a:t>.</a:t>
            </a:r>
          </a:p>
          <a:p>
            <a:r>
              <a:rPr lang="en-US" dirty="0"/>
              <a:t>Feature Engineering- We extracted relevant features from the </a:t>
            </a:r>
            <a:r>
              <a:rPr lang="en-US" dirty="0" smtClean="0"/>
              <a:t>data</a:t>
            </a:r>
            <a:r>
              <a:rPr lang="en-US" dirty="0"/>
              <a:t>, including transaction frequency, amount, and location-based features.</a:t>
            </a:r>
            <a:endParaRPr lang="en-US" dirty="0" smtClean="0"/>
          </a:p>
          <a:p>
            <a:r>
              <a:rPr lang="en-US" dirty="0" smtClean="0"/>
              <a:t>To detect fraudulent transactions using unsupervised anomaly detection techniques such as </a:t>
            </a:r>
            <a:r>
              <a:rPr lang="en-US" b="1" dirty="0" smtClean="0"/>
              <a:t>Isolation Forest</a:t>
            </a:r>
            <a:r>
              <a:rPr lang="en-US" dirty="0" smtClean="0"/>
              <a:t>, </a:t>
            </a:r>
            <a:r>
              <a:rPr lang="en-US" b="1" dirty="0" smtClean="0"/>
              <a:t>One-Class SVM</a:t>
            </a:r>
            <a:r>
              <a:rPr lang="en-US" dirty="0" smtClean="0"/>
              <a:t>, and </a:t>
            </a:r>
            <a:r>
              <a:rPr lang="en-US" b="1" dirty="0" smtClean="0"/>
              <a:t>Local Outlier Factor (LOF)</a:t>
            </a:r>
            <a:r>
              <a:rPr lang="en-US" dirty="0" smtClean="0"/>
              <a:t> on a balanced credit card transaction dataset without relying on the class labels.</a:t>
            </a:r>
          </a:p>
          <a:p>
            <a:endParaRPr lang="en-US" dirty="0"/>
          </a:p>
        </p:txBody>
      </p:sp>
    </p:spTree>
    <p:extLst>
      <p:ext uri="{BB962C8B-B14F-4D97-AF65-F5344CB8AC3E}">
        <p14:creationId xmlns:p14="http://schemas.microsoft.com/office/powerpoint/2010/main" val="38631549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989" y="1825625"/>
            <a:ext cx="7294022" cy="4351338"/>
          </a:xfrm>
        </p:spPr>
      </p:pic>
      <p:sp>
        <p:nvSpPr>
          <p:cNvPr id="3" name="TextBox 2"/>
          <p:cNvSpPr txBox="1"/>
          <p:nvPr/>
        </p:nvSpPr>
        <p:spPr>
          <a:xfrm>
            <a:off x="2569029" y="6311900"/>
            <a:ext cx="8011885" cy="461665"/>
          </a:xfrm>
          <a:prstGeom prst="rect">
            <a:avLst/>
          </a:prstGeom>
          <a:noFill/>
        </p:spPr>
        <p:txBody>
          <a:bodyPr wrap="square" rtlCol="0">
            <a:spAutoFit/>
          </a:bodyPr>
          <a:lstStyle/>
          <a:p>
            <a:r>
              <a:rPr lang="en-US" sz="2400" b="1" dirty="0" smtClean="0"/>
              <a:t>AUC :: Logistic Regression – 0.49 ,  Random Forest – 0.48</a:t>
            </a:r>
            <a:endParaRPr lang="en-US" sz="2400" b="1" dirty="0"/>
          </a:p>
        </p:txBody>
      </p:sp>
    </p:spTree>
    <p:extLst>
      <p:ext uri="{BB962C8B-B14F-4D97-AF65-F5344CB8AC3E}">
        <p14:creationId xmlns:p14="http://schemas.microsoft.com/office/powerpoint/2010/main" val="5079694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8514" y="2218210"/>
            <a:ext cx="5394971" cy="3566167"/>
          </a:xfrm>
        </p:spPr>
      </p:pic>
      <p:sp>
        <p:nvSpPr>
          <p:cNvPr id="5" name="TextBox 4"/>
          <p:cNvSpPr txBox="1"/>
          <p:nvPr/>
        </p:nvSpPr>
        <p:spPr>
          <a:xfrm>
            <a:off x="4209142" y="5896401"/>
            <a:ext cx="6052458" cy="830997"/>
          </a:xfrm>
          <a:prstGeom prst="rect">
            <a:avLst/>
          </a:prstGeom>
          <a:noFill/>
        </p:spPr>
        <p:txBody>
          <a:bodyPr wrap="square" rtlCol="0">
            <a:spAutoFit/>
          </a:bodyPr>
          <a:lstStyle/>
          <a:p>
            <a:r>
              <a:rPr lang="en-US" sz="2400" b="1" dirty="0"/>
              <a:t> </a:t>
            </a:r>
            <a:r>
              <a:rPr lang="en-US" sz="2400" b="1" dirty="0" smtClean="0"/>
              <a:t>   </a:t>
            </a:r>
          </a:p>
          <a:p>
            <a:r>
              <a:rPr lang="en-US" sz="2400" b="1" dirty="0" smtClean="0"/>
              <a:t>Normal – 500 , </a:t>
            </a:r>
            <a:r>
              <a:rPr lang="en-US" sz="2400" b="1" dirty="0"/>
              <a:t>Fraud  </a:t>
            </a:r>
            <a:r>
              <a:rPr lang="en-US" sz="2400" b="1" dirty="0" smtClean="0"/>
              <a:t> </a:t>
            </a:r>
            <a:r>
              <a:rPr lang="en-US" sz="2400" b="1" dirty="0"/>
              <a:t>500 </a:t>
            </a:r>
          </a:p>
        </p:txBody>
      </p:sp>
    </p:spTree>
    <p:extLst>
      <p:ext uri="{BB962C8B-B14F-4D97-AF65-F5344CB8AC3E}">
        <p14:creationId xmlns:p14="http://schemas.microsoft.com/office/powerpoint/2010/main" val="18887396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8989" y="1825625"/>
            <a:ext cx="7294022" cy="4351338"/>
          </a:xfrm>
        </p:spPr>
      </p:pic>
    </p:spTree>
    <p:extLst>
      <p:ext uri="{BB962C8B-B14F-4D97-AF65-F5344CB8AC3E}">
        <p14:creationId xmlns:p14="http://schemas.microsoft.com/office/powerpoint/2010/main" val="11941998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Methodologies Used</a:t>
            </a:r>
          </a:p>
        </p:txBody>
      </p:sp>
      <p:sp>
        <p:nvSpPr>
          <p:cNvPr id="3" name="Content Placeholder 2"/>
          <p:cNvSpPr>
            <a:spLocks noGrp="1"/>
          </p:cNvSpPr>
          <p:nvPr>
            <p:ph idx="1"/>
          </p:nvPr>
        </p:nvSpPr>
        <p:spPr/>
        <p:txBody>
          <a:bodyPr/>
          <a:lstStyle/>
          <a:p>
            <a:r>
              <a:rPr lang="en-US" b="1" dirty="0"/>
              <a:t>1. Isolation Forest</a:t>
            </a:r>
          </a:p>
          <a:p>
            <a:r>
              <a:rPr lang="en-US" dirty="0"/>
              <a:t>Randomly isolates data points to find outliers.</a:t>
            </a:r>
          </a:p>
          <a:p>
            <a:r>
              <a:rPr lang="en-US" dirty="0"/>
              <a:t>Well-suited for high-dimensional datasets.</a:t>
            </a:r>
          </a:p>
          <a:p>
            <a:r>
              <a:rPr lang="en-US" b="1" dirty="0"/>
              <a:t>Contamination rate</a:t>
            </a:r>
            <a:r>
              <a:rPr lang="en-US" dirty="0"/>
              <a:t>: set to 0.5 (assuming 50% anomalies for demonstration).</a:t>
            </a:r>
          </a:p>
          <a:p>
            <a:endParaRPr lang="en-US" dirty="0"/>
          </a:p>
        </p:txBody>
      </p:sp>
      <p:graphicFrame>
        <p:nvGraphicFramePr>
          <p:cNvPr id="4" name="Content Placeholder 3"/>
          <p:cNvGraphicFramePr>
            <a:graphicFrameLocks/>
          </p:cNvGraphicFramePr>
          <p:nvPr>
            <p:extLst>
              <p:ext uri="{D42A27DB-BD31-4B8C-83A1-F6EECF244321}">
                <p14:modId xmlns:p14="http://schemas.microsoft.com/office/powerpoint/2010/main" val="1163200406"/>
              </p:ext>
            </p:extLst>
          </p:nvPr>
        </p:nvGraphicFramePr>
        <p:xfrm>
          <a:off x="1084943" y="4721204"/>
          <a:ext cx="10515600" cy="1828800"/>
        </p:xfrm>
        <a:graphic>
          <a:graphicData uri="http://schemas.openxmlformats.org/drawingml/2006/table">
            <a:tbl>
              <a:tblPr/>
              <a:tblGrid>
                <a:gridCol w="5257800">
                  <a:extLst>
                    <a:ext uri="{9D8B030D-6E8A-4147-A177-3AD203B41FA5}">
                      <a16:colId xmlns:a16="http://schemas.microsoft.com/office/drawing/2014/main" val="2995834095"/>
                    </a:ext>
                  </a:extLst>
                </a:gridCol>
                <a:gridCol w="5257800">
                  <a:extLst>
                    <a:ext uri="{9D8B030D-6E8A-4147-A177-3AD203B41FA5}">
                      <a16:colId xmlns:a16="http://schemas.microsoft.com/office/drawing/2014/main" val="1100897906"/>
                    </a:ext>
                  </a:extLst>
                </a:gridCol>
              </a:tblGrid>
              <a:tr h="0">
                <a:tc>
                  <a:txBody>
                    <a:bodyPr/>
                    <a:lstStyle/>
                    <a:p>
                      <a:r>
                        <a:rPr lang="en-US" sz="2400" b="1" dirty="0" smtClean="0"/>
                        <a:t>Metric</a:t>
                      </a:r>
                      <a:endParaRPr lang="en-US" sz="2400" b="1" dirty="0"/>
                    </a:p>
                  </a:txBody>
                  <a:tcPr anchor="ctr">
                    <a:lnL>
                      <a:noFill/>
                    </a:lnL>
                    <a:lnR>
                      <a:noFill/>
                    </a:lnR>
                    <a:lnT>
                      <a:noFill/>
                    </a:lnT>
                    <a:lnB>
                      <a:noFill/>
                    </a:lnB>
                  </a:tcPr>
                </a:tc>
                <a:tc>
                  <a:txBody>
                    <a:bodyPr/>
                    <a:lstStyle/>
                    <a:p>
                      <a:r>
                        <a:rPr lang="en-US" sz="2400" b="1"/>
                        <a:t>Value</a:t>
                      </a:r>
                    </a:p>
                  </a:txBody>
                  <a:tcPr anchor="ctr">
                    <a:lnL>
                      <a:noFill/>
                    </a:lnL>
                    <a:lnR>
                      <a:noFill/>
                    </a:lnR>
                    <a:lnT>
                      <a:noFill/>
                    </a:lnT>
                    <a:lnB>
                      <a:noFill/>
                    </a:lnB>
                  </a:tcPr>
                </a:tc>
                <a:extLst>
                  <a:ext uri="{0D108BD9-81ED-4DB2-BD59-A6C34878D82A}">
                    <a16:rowId xmlns:a16="http://schemas.microsoft.com/office/drawing/2014/main" val="1009681009"/>
                  </a:ext>
                </a:extLst>
              </a:tr>
              <a:tr h="0">
                <a:tc>
                  <a:txBody>
                    <a:bodyPr/>
                    <a:lstStyle/>
                    <a:p>
                      <a:r>
                        <a:rPr lang="en-US" sz="2400" b="1" smtClean="0"/>
                        <a:t>Precision</a:t>
                      </a:r>
                      <a:endParaRPr lang="en-US" sz="2400" b="1"/>
                    </a:p>
                  </a:txBody>
                  <a:tcPr anchor="ctr">
                    <a:lnL>
                      <a:noFill/>
                    </a:lnL>
                    <a:lnR>
                      <a:noFill/>
                    </a:lnR>
                    <a:lnT>
                      <a:noFill/>
                    </a:lnT>
                    <a:lnB>
                      <a:noFill/>
                    </a:lnB>
                  </a:tcPr>
                </a:tc>
                <a:tc>
                  <a:txBody>
                    <a:bodyPr/>
                    <a:lstStyle/>
                    <a:p>
                      <a:r>
                        <a:rPr lang="en-US" sz="2400" b="1"/>
                        <a:t>~50%</a:t>
                      </a:r>
                    </a:p>
                  </a:txBody>
                  <a:tcPr anchor="ctr">
                    <a:lnL>
                      <a:noFill/>
                    </a:lnL>
                    <a:lnR>
                      <a:noFill/>
                    </a:lnR>
                    <a:lnT>
                      <a:noFill/>
                    </a:lnT>
                    <a:lnB>
                      <a:noFill/>
                    </a:lnB>
                  </a:tcPr>
                </a:tc>
                <a:extLst>
                  <a:ext uri="{0D108BD9-81ED-4DB2-BD59-A6C34878D82A}">
                    <a16:rowId xmlns:a16="http://schemas.microsoft.com/office/drawing/2014/main" val="3265533012"/>
                  </a:ext>
                </a:extLst>
              </a:tr>
              <a:tr h="0">
                <a:tc>
                  <a:txBody>
                    <a:bodyPr/>
                    <a:lstStyle/>
                    <a:p>
                      <a:r>
                        <a:rPr lang="en-US" sz="2400" b="1" dirty="0" smtClean="0"/>
                        <a:t>Recall</a:t>
                      </a:r>
                      <a:endParaRPr lang="en-US" sz="2400" b="1" dirty="0"/>
                    </a:p>
                  </a:txBody>
                  <a:tcPr anchor="ctr">
                    <a:lnL>
                      <a:noFill/>
                    </a:lnL>
                    <a:lnR>
                      <a:noFill/>
                    </a:lnR>
                    <a:lnT>
                      <a:noFill/>
                    </a:lnT>
                    <a:lnB>
                      <a:noFill/>
                    </a:lnB>
                  </a:tcPr>
                </a:tc>
                <a:tc>
                  <a:txBody>
                    <a:bodyPr/>
                    <a:lstStyle/>
                    <a:p>
                      <a:r>
                        <a:rPr lang="en-US" sz="2400" b="1"/>
                        <a:t>~50%</a:t>
                      </a:r>
                    </a:p>
                  </a:txBody>
                  <a:tcPr anchor="ctr">
                    <a:lnL>
                      <a:noFill/>
                    </a:lnL>
                    <a:lnR>
                      <a:noFill/>
                    </a:lnR>
                    <a:lnT>
                      <a:noFill/>
                    </a:lnT>
                    <a:lnB>
                      <a:noFill/>
                    </a:lnB>
                  </a:tcPr>
                </a:tc>
                <a:extLst>
                  <a:ext uri="{0D108BD9-81ED-4DB2-BD59-A6C34878D82A}">
                    <a16:rowId xmlns:a16="http://schemas.microsoft.com/office/drawing/2014/main" val="25042966"/>
                  </a:ext>
                </a:extLst>
              </a:tr>
              <a:tr h="0">
                <a:tc>
                  <a:txBody>
                    <a:bodyPr/>
                    <a:lstStyle/>
                    <a:p>
                      <a:r>
                        <a:rPr lang="en-US" sz="2400" b="1" dirty="0" smtClean="0"/>
                        <a:t>ROC AUC (w/ labels)</a:t>
                      </a:r>
                      <a:endParaRPr lang="en-US" sz="2400" b="1" dirty="0"/>
                    </a:p>
                  </a:txBody>
                  <a:tcPr anchor="ctr">
                    <a:lnL>
                      <a:noFill/>
                    </a:lnL>
                    <a:lnR>
                      <a:noFill/>
                    </a:lnR>
                    <a:lnT>
                      <a:noFill/>
                    </a:lnT>
                    <a:lnB>
                      <a:noFill/>
                    </a:lnB>
                  </a:tcPr>
                </a:tc>
                <a:tc>
                  <a:txBody>
                    <a:bodyPr/>
                    <a:lstStyle/>
                    <a:p>
                      <a:r>
                        <a:rPr lang="en-US" sz="2400" b="1" dirty="0"/>
                        <a:t>~0.50–0.65</a:t>
                      </a:r>
                    </a:p>
                  </a:txBody>
                  <a:tcPr anchor="ctr">
                    <a:lnL>
                      <a:noFill/>
                    </a:lnL>
                    <a:lnR>
                      <a:noFill/>
                    </a:lnR>
                    <a:lnT>
                      <a:noFill/>
                    </a:lnT>
                    <a:lnB>
                      <a:noFill/>
                    </a:lnB>
                  </a:tcPr>
                </a:tc>
                <a:extLst>
                  <a:ext uri="{0D108BD9-81ED-4DB2-BD59-A6C34878D82A}">
                    <a16:rowId xmlns:a16="http://schemas.microsoft.com/office/drawing/2014/main" val="1743758372"/>
                  </a:ext>
                </a:extLst>
              </a:tr>
            </a:tbl>
          </a:graphicData>
        </a:graphic>
      </p:graphicFrame>
      <p:sp>
        <p:nvSpPr>
          <p:cNvPr id="5" name="Rectangle 4"/>
          <p:cNvSpPr/>
          <p:nvPr/>
        </p:nvSpPr>
        <p:spPr>
          <a:xfrm>
            <a:off x="1084942" y="4167908"/>
            <a:ext cx="2543629" cy="461665"/>
          </a:xfrm>
          <a:prstGeom prst="rect">
            <a:avLst/>
          </a:prstGeom>
        </p:spPr>
        <p:txBody>
          <a:bodyPr wrap="square">
            <a:spAutoFit/>
          </a:bodyPr>
          <a:lstStyle/>
          <a:p>
            <a:r>
              <a:rPr lang="en-US" sz="2400" b="1" dirty="0"/>
              <a:t>Result Summary:</a:t>
            </a:r>
          </a:p>
        </p:txBody>
      </p:sp>
    </p:spTree>
    <p:extLst>
      <p:ext uri="{BB962C8B-B14F-4D97-AF65-F5344CB8AC3E}">
        <p14:creationId xmlns:p14="http://schemas.microsoft.com/office/powerpoint/2010/main" val="33967734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551</Words>
  <Application>Microsoft Office PowerPoint</Application>
  <PresentationFormat>Widescreen</PresentationFormat>
  <Paragraphs>79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Unicode MS</vt:lpstr>
      <vt:lpstr>Calibri</vt:lpstr>
      <vt:lpstr>Calibri Light</vt:lpstr>
      <vt:lpstr>CIDFont+F1</vt:lpstr>
      <vt:lpstr>Office Theme</vt:lpstr>
      <vt:lpstr>Credit Card Fraud Detection with Anomaly Detection</vt:lpstr>
      <vt:lpstr>Google Colab URL </vt:lpstr>
      <vt:lpstr>Introduction</vt:lpstr>
      <vt:lpstr>Dataset Overview</vt:lpstr>
      <vt:lpstr>Objective</vt:lpstr>
      <vt:lpstr>Data Visualization </vt:lpstr>
      <vt:lpstr>Data Visualization </vt:lpstr>
      <vt:lpstr>Data Visualization </vt:lpstr>
      <vt:lpstr>Methodologies Used</vt:lpstr>
      <vt:lpstr>Methodologies Used</vt:lpstr>
      <vt:lpstr>Methodologies Used</vt:lpstr>
      <vt:lpstr>Data Visualization </vt:lpstr>
      <vt:lpstr>Evaluation with Known Labels</vt:lpstr>
      <vt:lpstr>Conclusion</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 Fraud Detection with Anomaly Detection</dc:title>
  <dc:creator>KUMAR</dc:creator>
  <cp:lastModifiedBy>KUMAR</cp:lastModifiedBy>
  <cp:revision>35</cp:revision>
  <dcterms:created xsi:type="dcterms:W3CDTF">2025-07-06T04:04:36Z</dcterms:created>
  <dcterms:modified xsi:type="dcterms:W3CDTF">2025-07-06T13:06:50Z</dcterms:modified>
</cp:coreProperties>
</file>