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1F567-56DC-4ADB-9A73-15C08EF1A562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329C-AA77-4A47-9DD7-AA3EF068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7329C-AA77-4A47-9DD7-AA3EF068F2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4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4B2C-6FCC-475E-97FC-03C3707F92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2BAD-1EF8-434A-B28E-A5E180E3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1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4B2C-6FCC-475E-97FC-03C3707F92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2BAD-1EF8-434A-B28E-A5E180E3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4B2C-6FCC-475E-97FC-03C3707F92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2BAD-1EF8-434A-B28E-A5E180E3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2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4B2C-6FCC-475E-97FC-03C3707F92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2BAD-1EF8-434A-B28E-A5E180E3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4B2C-6FCC-475E-97FC-03C3707F92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2BAD-1EF8-434A-B28E-A5E180E3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4B2C-6FCC-475E-97FC-03C3707F92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2BAD-1EF8-434A-B28E-A5E180E3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4B2C-6FCC-475E-97FC-03C3707F92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2BAD-1EF8-434A-B28E-A5E180E3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1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4B2C-6FCC-475E-97FC-03C3707F92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2BAD-1EF8-434A-B28E-A5E180E3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4B2C-6FCC-475E-97FC-03C3707F92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2BAD-1EF8-434A-B28E-A5E180E3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0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4B2C-6FCC-475E-97FC-03C3707F92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2BAD-1EF8-434A-B28E-A5E180E3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1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4B2C-6FCC-475E-97FC-03C3707F92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2BAD-1EF8-434A-B28E-A5E180E3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9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4B2C-6FCC-475E-97FC-03C3707F92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2BAD-1EF8-434A-B28E-A5E180E36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7b6IT1mD9sHl_31AmJc9NiDp37NEoMrF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Demand Forecasting for E-commerce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0303" y="605155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Rectangle 2"/>
          <p:cNvSpPr/>
          <p:nvPr/>
        </p:nvSpPr>
        <p:spPr>
          <a:xfrm>
            <a:off x="955963" y="1690688"/>
            <a:ext cx="102800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3.3 </a:t>
            </a:r>
            <a:r>
              <a:rPr lang="en-US" sz="2400" b="1" dirty="0" smtClean="0"/>
              <a:t>Stacked Bar Chart </a:t>
            </a:r>
            <a:r>
              <a:rPr lang="en-US" sz="2400" b="1" dirty="0"/>
              <a:t>(Month vs Year)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smtClean="0"/>
              <a:t>stacked </a:t>
            </a:r>
            <a:r>
              <a:rPr lang="en-US" sz="2400" dirty="0"/>
              <a:t>bar chart was plotted where each </a:t>
            </a:r>
            <a:r>
              <a:rPr lang="en-US" sz="2400" b="1" dirty="0"/>
              <a:t>month is represented by a bar</a:t>
            </a:r>
            <a:r>
              <a:rPr lang="en-US" sz="2400" dirty="0"/>
              <a:t> stacked with contributions from different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visualization highlights how </a:t>
            </a:r>
            <a:r>
              <a:rPr lang="en-US" sz="2400" b="1" dirty="0"/>
              <a:t>each year’s demand adds up</a:t>
            </a:r>
            <a:r>
              <a:rPr lang="en-US" sz="2400" dirty="0"/>
              <a:t> for the same month across multiple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Nov–Dec consistently have </a:t>
            </a:r>
            <a:r>
              <a:rPr lang="en-US" sz="2400" b="1" dirty="0"/>
              <a:t>higher stacked bars</a:t>
            </a:r>
            <a:r>
              <a:rPr lang="en-US" sz="2400" dirty="0"/>
              <a:t>, showing multi-year growth during holidays.</a:t>
            </a:r>
          </a:p>
          <a:p>
            <a:r>
              <a:rPr lang="en-US" sz="2400" dirty="0"/>
              <a:t>📌 </a:t>
            </a:r>
            <a:r>
              <a:rPr lang="en-US" sz="2400" i="1" dirty="0"/>
              <a:t>Insight:</a:t>
            </a:r>
            <a:r>
              <a:rPr lang="en-US" sz="2400" dirty="0"/>
              <a:t> Not only is demand seasonal, but it is </a:t>
            </a:r>
            <a:r>
              <a:rPr lang="en-US" sz="2400" b="1" dirty="0"/>
              <a:t>getting stronger each year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7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" y="1327194"/>
            <a:ext cx="10882746" cy="54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5344" y="1690688"/>
            <a:ext cx="90608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3.4 Combined Stacked Bar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this chart, </a:t>
            </a:r>
            <a:r>
              <a:rPr lang="en-US" sz="2400" b="1" dirty="0"/>
              <a:t>months are grouped</a:t>
            </a:r>
            <a:r>
              <a:rPr lang="en-US" sz="2400" dirty="0"/>
              <a:t> on the X-axis, while within each month, demand is </a:t>
            </a:r>
            <a:r>
              <a:rPr lang="en-US" sz="2400" b="1" dirty="0"/>
              <a:t>stacked by year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gives a clearer picture of how </a:t>
            </a:r>
            <a:r>
              <a:rPr lang="en-US" sz="2400" b="1" dirty="0"/>
              <a:t>yearly contributions compare month by month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 example, demand in </a:t>
            </a:r>
            <a:r>
              <a:rPr lang="en-US" sz="2400" b="1" dirty="0"/>
              <a:t>July</a:t>
            </a:r>
            <a:r>
              <a:rPr lang="en-US" sz="2400" dirty="0"/>
              <a:t> is relatively stable, while demand in </a:t>
            </a:r>
            <a:r>
              <a:rPr lang="en-US" sz="2400" b="1" dirty="0"/>
              <a:t>December</a:t>
            </a:r>
            <a:r>
              <a:rPr lang="en-US" sz="2400" dirty="0"/>
              <a:t> shows steep growth year-on-year.</a:t>
            </a:r>
          </a:p>
          <a:p>
            <a:r>
              <a:rPr lang="en-US" sz="2400" dirty="0"/>
              <a:t>📌 </a:t>
            </a:r>
            <a:r>
              <a:rPr lang="en-US" sz="2400" i="1" dirty="0"/>
              <a:t>Insight:</a:t>
            </a:r>
            <a:r>
              <a:rPr lang="en-US" sz="2400" dirty="0"/>
              <a:t> Demand growth is not uniform across months. The </a:t>
            </a:r>
            <a:r>
              <a:rPr lang="en-US" sz="2400" b="1" dirty="0"/>
              <a:t>holiday season accelerates more sharply compared to regular months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0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Implications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8873" y="1219889"/>
            <a:ext cx="1104103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Planning: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must prepare additional stock for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Nov–Dec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sometimes 2–3x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average monthly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Staff Allocation: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Workforce requirements should be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up during festive months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handle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order volumes.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 Strategy: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marketing in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Q4 (Oct–Dec)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maximize sales during peak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Supplier Management: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supplier contracts should account for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variations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avoid delays.</a:t>
            </a:r>
          </a:p>
        </p:txBody>
      </p:sp>
    </p:spTree>
    <p:extLst>
      <p:ext uri="{BB962C8B-B14F-4D97-AF65-F5344CB8AC3E}">
        <p14:creationId xmlns:p14="http://schemas.microsoft.com/office/powerpoint/2010/main" val="28480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Next Steps – Forecasting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60763" y="1512746"/>
            <a:ext cx="106957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Based on the exploratory analysis, we can move forward with: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ARIMA/SARIMA Modeling</a:t>
            </a:r>
            <a:r>
              <a:rPr lang="en-US" sz="2400" dirty="0"/>
              <a:t> – To capture trend + seasonality.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Machine Learning Models (</a:t>
            </a:r>
            <a:r>
              <a:rPr lang="en-US" sz="2400" b="1" dirty="0" err="1"/>
              <a:t>XGBoost</a:t>
            </a:r>
            <a:r>
              <a:rPr lang="en-US" sz="2400" b="1" dirty="0"/>
              <a:t>, LSTM)</a:t>
            </a:r>
            <a:r>
              <a:rPr lang="en-US" sz="2400" dirty="0"/>
              <a:t> – To enhance accuracy.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Scenario Analysis</a:t>
            </a:r>
            <a:r>
              <a:rPr lang="en-US" sz="2400" dirty="0"/>
              <a:t> – Predict demand under scenarios like promotions, economic shifts, or new competitors.</a:t>
            </a:r>
          </a:p>
        </p:txBody>
      </p:sp>
    </p:spTree>
    <p:extLst>
      <p:ext uri="{BB962C8B-B14F-4D97-AF65-F5344CB8AC3E}">
        <p14:creationId xmlns:p14="http://schemas.microsoft.com/office/powerpoint/2010/main" val="39774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56" y="1690688"/>
            <a:ext cx="96843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project highlights how </a:t>
            </a:r>
            <a:r>
              <a:rPr lang="en-US" sz="2400" b="1" dirty="0"/>
              <a:t>visualization and forecasting of demand</a:t>
            </a:r>
            <a:r>
              <a:rPr lang="en-US" sz="2400" dirty="0"/>
              <a:t> can provide actionable insights for e-commerce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Demand is </a:t>
            </a:r>
            <a:r>
              <a:rPr lang="en-US" sz="2400" b="1" dirty="0"/>
              <a:t>increasing year-over-year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Nov–Dec spikes</a:t>
            </a:r>
            <a:r>
              <a:rPr lang="en-US" sz="2400" dirty="0"/>
              <a:t> dominate overall sales, confirming the importance of </a:t>
            </a:r>
            <a:r>
              <a:rPr lang="en-US" sz="2400" b="1" dirty="0"/>
              <a:t>holiday shopping events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forecasting model will enable </a:t>
            </a:r>
            <a:r>
              <a:rPr lang="en-US" sz="2400" b="1" dirty="0"/>
              <a:t>better inventory control, reduced losses, and optimized operations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5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https://colab.research.google.com/drive/17b6IT1mD9sHl_31AmJc9NiDp37NEoMrF?usp=sharing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businesses rely heavily on accurate </a:t>
            </a:r>
            <a:r>
              <a:rPr lang="en-US" b="1" dirty="0"/>
              <a:t>demand forecasting</a:t>
            </a:r>
            <a:r>
              <a:rPr lang="en-US" dirty="0"/>
              <a:t> to manage inventory, optimize supply chain, and meet customer expectations. Sudden demand spikes during festive seasons or unpredicted drops in certain months can lead to overstocking, understocking, or revenue loss.</a:t>
            </a:r>
          </a:p>
          <a:p>
            <a:r>
              <a:rPr lang="en-US" dirty="0"/>
              <a:t>This project demonstrates </a:t>
            </a:r>
            <a:r>
              <a:rPr lang="en-US" b="1" dirty="0"/>
              <a:t>time series forecasting of monthly product demand</a:t>
            </a:r>
            <a:r>
              <a:rPr lang="en-US" dirty="0"/>
              <a:t> using a synthetic dataset. Various visualization techniques are applied to identify </a:t>
            </a:r>
            <a:r>
              <a:rPr lang="en-US" b="1" dirty="0"/>
              <a:t>trends, seasonality, and patterns</a:t>
            </a:r>
            <a:r>
              <a:rPr lang="en-US" dirty="0"/>
              <a:t> before moving into predictive modeling such as </a:t>
            </a:r>
            <a:r>
              <a:rPr lang="en-US" b="1" dirty="0"/>
              <a:t>ARIMA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Description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09303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Dataset name: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ecommerce_demand.csv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Duration: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Multiple years of monthly records (e.g., 2018–2023)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Columns: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Month → Monthly timestamp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Demand → Units demanded per month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dataset captures gradual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growth trend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strong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seasonal spikes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particularly in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November and December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due to holiday shopping.</a:t>
            </a:r>
          </a:p>
        </p:txBody>
      </p:sp>
    </p:spTree>
    <p:extLst>
      <p:ext uri="{BB962C8B-B14F-4D97-AF65-F5344CB8AC3E}">
        <p14:creationId xmlns:p14="http://schemas.microsoft.com/office/powerpoint/2010/main" val="19484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78" y="1496148"/>
            <a:ext cx="6199644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0655" y="1690688"/>
            <a:ext cx="103770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3.1 Histogram of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histogram was plotted to show the </a:t>
            </a:r>
            <a:r>
              <a:rPr lang="en-US" sz="2400" b="1" dirty="0"/>
              <a:t>distribution of demand values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distribution shows </a:t>
            </a:r>
            <a:r>
              <a:rPr lang="en-US" sz="2400" b="1" dirty="0"/>
              <a:t>skewness towards higher values</a:t>
            </a:r>
            <a:r>
              <a:rPr lang="en-US" sz="2400" dirty="0"/>
              <a:t>, indicating demand has been increasing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Seasonal peaks (Nov–Dec) appear as </a:t>
            </a:r>
            <a:r>
              <a:rPr lang="en-US" sz="2400" b="1" dirty="0"/>
              <a:t>outliers</a:t>
            </a:r>
            <a:r>
              <a:rPr lang="en-US" sz="2400" dirty="0"/>
              <a:t> on the higher end of the distribution.</a:t>
            </a:r>
          </a:p>
          <a:p>
            <a:r>
              <a:rPr lang="en-US" sz="2400" dirty="0"/>
              <a:t>📌 </a:t>
            </a:r>
            <a:r>
              <a:rPr lang="en-US" sz="2400" i="1" dirty="0"/>
              <a:t>Insight:</a:t>
            </a:r>
            <a:r>
              <a:rPr lang="en-US" sz="2400" dirty="0"/>
              <a:t> Demand is not normally distributed; instead, it follows an </a:t>
            </a:r>
            <a:r>
              <a:rPr lang="en-US" sz="2400" b="1" dirty="0"/>
              <a:t>increasing trend with seasonal jumps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4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1292064"/>
            <a:ext cx="10872238" cy="53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3454" y="1579851"/>
            <a:ext cx="1028647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3.2 Bar Chart of Monthly Demand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bar chart was created with Month on the X-axis and Demand on the Y-axis.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Clear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fluctuations month by month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were observed.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peaks in Nov and Dec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show the strong influence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holiday sales season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Gradual upward slope confirms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year-over-year demand growth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📌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Insight: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retail cycle heavily impacts demand,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with holiday periods contributing disproportionately.</a:t>
            </a:r>
          </a:p>
        </p:txBody>
      </p:sp>
    </p:spTree>
    <p:extLst>
      <p:ext uri="{BB962C8B-B14F-4D97-AF65-F5344CB8AC3E}">
        <p14:creationId xmlns:p14="http://schemas.microsoft.com/office/powerpoint/2010/main" val="2276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72" y="1366184"/>
            <a:ext cx="9157855" cy="53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2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615</Words>
  <Application>Microsoft Office PowerPoint</Application>
  <PresentationFormat>Widescreen</PresentationFormat>
  <Paragraphs>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CIDFont+F1</vt:lpstr>
      <vt:lpstr>Office Theme</vt:lpstr>
      <vt:lpstr>Demand Forecasting for E-commerce</vt:lpstr>
      <vt:lpstr>Google Colab URL</vt:lpstr>
      <vt:lpstr>Introduction</vt:lpstr>
      <vt:lpstr>Dataset Description</vt:lpstr>
      <vt:lpstr>Data Visualization</vt:lpstr>
      <vt:lpstr>Exploratory Data Analysis (EDA)</vt:lpstr>
      <vt:lpstr>Data Visualization</vt:lpstr>
      <vt:lpstr>Exploratory Data Analysis (EDA)</vt:lpstr>
      <vt:lpstr>Data Visualization</vt:lpstr>
      <vt:lpstr>Exploratory Data Analysis (EDA)</vt:lpstr>
      <vt:lpstr>Data Visualization</vt:lpstr>
      <vt:lpstr>Exploratory Data Analysis (EDA)</vt:lpstr>
      <vt:lpstr>Business Implications </vt:lpstr>
      <vt:lpstr>Next Steps – Forecasting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Forecasting for E-commerce</dc:title>
  <dc:creator>KUMAR</dc:creator>
  <cp:lastModifiedBy>KUMAR</cp:lastModifiedBy>
  <cp:revision>19</cp:revision>
  <dcterms:created xsi:type="dcterms:W3CDTF">2025-08-26T12:32:55Z</dcterms:created>
  <dcterms:modified xsi:type="dcterms:W3CDTF">2025-08-27T02:37:50Z</dcterms:modified>
</cp:coreProperties>
</file>