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4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D7027-B8B1-49B2-BB7A-79FA0D952C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89F7E-8C67-461B-B58D-9A77CF76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9F7E-8C67-461B-B58D-9A77CF76FC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6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689F7E-8C67-461B-B58D-9A77CF76FC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0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2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5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5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1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6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1A169-E53C-4259-B179-B07641E301D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FD15-EF09-4511-B83A-1B33124B2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6EASpETMmD53T3zpxTeYNHWPSCUV86H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TNF-α Signaling Pathway Simulation Using Systems Biology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By Gopalakrishnan Kumar, MTech IIT-Bombay,</a:t>
            </a:r>
          </a:p>
          <a:p>
            <a:r>
              <a:rPr lang="en-US" b="1" smtClean="0"/>
              <a:t>Freelance Data Science Consultant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7443" y="6062121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10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15" y="2204494"/>
            <a:ext cx="4937770" cy="3593599"/>
          </a:xfrm>
        </p:spPr>
      </p:pic>
    </p:spTree>
    <p:extLst>
      <p:ext uri="{BB962C8B-B14F-4D97-AF65-F5344CB8AC3E}">
        <p14:creationId xmlns:p14="http://schemas.microsoft.com/office/powerpoint/2010/main" val="6985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Interpretation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306286" y="1690688"/>
            <a:ext cx="97826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The model successfully replicates key components of the TNF-α signaling network.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The dual activation of </a:t>
            </a:r>
            <a:r>
              <a:rPr lang="en-US" altLang="en-US" sz="2800" b="1" dirty="0"/>
              <a:t>Caspase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NF-</a:t>
            </a:r>
            <a:r>
              <a:rPr lang="en-US" altLang="en-US" sz="2800" b="1" dirty="0" err="1"/>
              <a:t>κB</a:t>
            </a:r>
            <a:r>
              <a:rPr lang="en-US" altLang="en-US" sz="2800" dirty="0"/>
              <a:t> supports the bifurcation of cellular decisions between survival and death.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Accurate modeling of such pathways enables drug target discovery and understanding of autoimmune diseases.</a:t>
            </a:r>
          </a:p>
        </p:txBody>
      </p:sp>
    </p:spTree>
    <p:extLst>
      <p:ext uri="{BB962C8B-B14F-4D97-AF65-F5344CB8AC3E}">
        <p14:creationId xmlns:p14="http://schemas.microsoft.com/office/powerpoint/2010/main" val="1417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Tools </a:t>
            </a:r>
            <a:r>
              <a:rPr lang="en-US" b="1" dirty="0" smtClean="0"/>
              <a:t>Used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553027" y="1690688"/>
            <a:ext cx="81715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Python</a:t>
            </a:r>
            <a:r>
              <a:rPr lang="en-US" altLang="en-US" sz="2400" dirty="0">
                <a:latin typeface="Arial" panose="020B0604020202020204" pitchFamily="34" charset="0"/>
              </a:rPr>
              <a:t> (for simulation and plotting)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Tellurium</a:t>
            </a:r>
            <a:r>
              <a:rPr lang="en-US" altLang="en-US" sz="2400" dirty="0"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Arial" panose="020B0604020202020204" pitchFamily="34" charset="0"/>
              </a:rPr>
              <a:t>Antimony</a:t>
            </a:r>
            <a:r>
              <a:rPr lang="en-US" altLang="en-US" sz="2400" dirty="0">
                <a:latin typeface="Arial" panose="020B0604020202020204" pitchFamily="34" charset="0"/>
              </a:rPr>
              <a:t> (for modeling)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err="1">
                <a:latin typeface="Arial" panose="020B0604020202020204" pitchFamily="34" charset="0"/>
              </a:rPr>
              <a:t>Matplotlib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b="1" dirty="0">
                <a:latin typeface="Arial" panose="020B0604020202020204" pitchFamily="34" charset="0"/>
              </a:rPr>
              <a:t>Pandas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b="1" dirty="0">
                <a:latin typeface="Arial" panose="020B0604020202020204" pitchFamily="34" charset="0"/>
              </a:rPr>
              <a:t>Scikit-learn</a:t>
            </a:r>
            <a:r>
              <a:rPr lang="en-US" altLang="en-US" sz="2400" dirty="0">
                <a:latin typeface="Arial" panose="020B0604020202020204" pitchFamily="34" charset="0"/>
              </a:rPr>
              <a:t> (for visualization and evaluation)</a:t>
            </a:r>
          </a:p>
        </p:txBody>
      </p:sp>
    </p:spTree>
    <p:extLst>
      <p:ext uri="{BB962C8B-B14F-4D97-AF65-F5344CB8AC3E}">
        <p14:creationId xmlns:p14="http://schemas.microsoft.com/office/powerpoint/2010/main" val="32299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200" y="1904110"/>
            <a:ext cx="111070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The simulation showed expected behavior: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A transient rise in </a:t>
            </a:r>
            <a:r>
              <a:rPr lang="en-US" altLang="en-US" sz="2800" b="1" dirty="0"/>
              <a:t>NF-</a:t>
            </a:r>
            <a:r>
              <a:rPr lang="en-US" altLang="en-US" sz="2800" b="1" dirty="0" err="1"/>
              <a:t>κB</a:t>
            </a:r>
            <a:r>
              <a:rPr lang="en-US" altLang="en-US" sz="2800" dirty="0"/>
              <a:t>, indicating an inflammatory response.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A gradual increase in </a:t>
            </a:r>
            <a:r>
              <a:rPr lang="en-US" altLang="en-US" sz="2800" b="1" dirty="0"/>
              <a:t>Caspase</a:t>
            </a:r>
            <a:r>
              <a:rPr lang="en-US" altLang="en-US" sz="2800" dirty="0"/>
              <a:t>, signaling apoptotic activity.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The </a:t>
            </a:r>
            <a:r>
              <a:rPr lang="en-US" altLang="en-US" sz="2800" b="1" dirty="0"/>
              <a:t>R² values</a:t>
            </a:r>
            <a:r>
              <a:rPr lang="en-US" altLang="en-US" sz="2800" dirty="0"/>
              <a:t> for both markers were high, indicating a good fit.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Visual comparison confirmed that the simulated trajectories mimicked the experimental data well.</a:t>
            </a:r>
          </a:p>
        </p:txBody>
      </p:sp>
    </p:spTree>
    <p:extLst>
      <p:ext uri="{BB962C8B-B14F-4D97-AF65-F5344CB8AC3E}">
        <p14:creationId xmlns:p14="http://schemas.microsoft.com/office/powerpoint/2010/main" val="17626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demonstrates how systems biology and computational tools can be used to simulate complex signaling pathways. The successful modeling of TNF-α signaling provides a foundation for further studies in therapeutic interventions for inflammatory diseases and cancers.</a:t>
            </a:r>
          </a:p>
        </p:txBody>
      </p:sp>
    </p:spTree>
    <p:extLst>
      <p:ext uri="{BB962C8B-B14F-4D97-AF65-F5344CB8AC3E}">
        <p14:creationId xmlns:p14="http://schemas.microsoft.com/office/powerpoint/2010/main" val="25138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https://colab.research.google.com/drive/1i6EASpETMmD53T3zpxTeYNHWPSCUV86H?usp=sharing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simulate the </a:t>
            </a:r>
            <a:r>
              <a:rPr lang="en-US" b="1" dirty="0"/>
              <a:t>TNF-α (Tumor Necrosis Factor-alpha)</a:t>
            </a:r>
            <a:r>
              <a:rPr lang="en-US" dirty="0"/>
              <a:t> signaling pathway and compare the results with experimental data to analyze the dynamics of inflammatory and apoptotic responses in cells using a systems biology approach.</a:t>
            </a:r>
          </a:p>
        </p:txBody>
      </p:sp>
    </p:spTree>
    <p:extLst>
      <p:ext uri="{BB962C8B-B14F-4D97-AF65-F5344CB8AC3E}">
        <p14:creationId xmlns:p14="http://schemas.microsoft.com/office/powerpoint/2010/main" val="28679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TNF-α is a cytokine involved in systemic inflammation and is one of the cytokines that make up the acute phase reaction. It binds to its receptor TNFR, initiating a signaling cascade that results in activation of </a:t>
            </a:r>
            <a:r>
              <a:rPr lang="en-US" b="1" dirty="0"/>
              <a:t>NF-</a:t>
            </a:r>
            <a:r>
              <a:rPr lang="en-US" b="1" dirty="0" err="1"/>
              <a:t>κB</a:t>
            </a:r>
            <a:r>
              <a:rPr lang="en-US" dirty="0"/>
              <a:t> (a transcription factor) and </a:t>
            </a:r>
            <a:r>
              <a:rPr lang="en-US" b="1" dirty="0"/>
              <a:t>Caspase</a:t>
            </a:r>
            <a:r>
              <a:rPr lang="en-US" dirty="0"/>
              <a:t> (involved in apoptosis). This dual role makes it a key regulator in immune responses and cell fate.</a:t>
            </a:r>
          </a:p>
        </p:txBody>
      </p:sp>
    </p:spTree>
    <p:extLst>
      <p:ext uri="{BB962C8B-B14F-4D97-AF65-F5344CB8AC3E}">
        <p14:creationId xmlns:p14="http://schemas.microsoft.com/office/powerpoint/2010/main" val="25067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677"/>
            <a:ext cx="10515600" cy="4351338"/>
          </a:xfrm>
        </p:spPr>
        <p:txBody>
          <a:bodyPr/>
          <a:lstStyle/>
          <a:p>
            <a:r>
              <a:rPr lang="en-US" b="1" dirty="0"/>
              <a:t>Model Construction (Tellurium + Antimony)</a:t>
            </a:r>
          </a:p>
          <a:p>
            <a:r>
              <a:rPr lang="en-US" dirty="0"/>
              <a:t>A systems biology model of TNF-</a:t>
            </a:r>
            <a:r>
              <a:rPr lang="el-GR" dirty="0"/>
              <a:t>α </a:t>
            </a:r>
            <a:r>
              <a:rPr lang="en-US" dirty="0"/>
              <a:t>signaling was built using the </a:t>
            </a:r>
            <a:r>
              <a:rPr lang="en-US" b="1" dirty="0"/>
              <a:t>Antimony</a:t>
            </a:r>
            <a:r>
              <a:rPr lang="en-US" dirty="0"/>
              <a:t> modeling language.</a:t>
            </a:r>
          </a:p>
          <a:p>
            <a:r>
              <a:rPr lang="en-US" dirty="0"/>
              <a:t>The model included:</a:t>
            </a:r>
          </a:p>
          <a:p>
            <a:pPr lvl="1"/>
            <a:r>
              <a:rPr lang="en-US" dirty="0"/>
              <a:t>TNF, TNFR, </a:t>
            </a:r>
            <a:r>
              <a:rPr lang="en-US" dirty="0" smtClean="0"/>
              <a:t>TNF-TNFR, </a:t>
            </a:r>
            <a:r>
              <a:rPr lang="en-US" dirty="0"/>
              <a:t>Complex</a:t>
            </a:r>
          </a:p>
          <a:p>
            <a:pPr lvl="1"/>
            <a:r>
              <a:rPr lang="en-US" dirty="0"/>
              <a:t>Activation of </a:t>
            </a:r>
            <a:r>
              <a:rPr lang="en-US" b="1" dirty="0"/>
              <a:t>Caspase</a:t>
            </a:r>
            <a:r>
              <a:rPr lang="en-US" dirty="0"/>
              <a:t> (apoptosis)</a:t>
            </a:r>
          </a:p>
          <a:p>
            <a:pPr lvl="1"/>
            <a:r>
              <a:rPr lang="en-US" dirty="0"/>
              <a:t>Activation of </a:t>
            </a:r>
            <a:r>
              <a:rPr lang="en-US" b="1" dirty="0"/>
              <a:t>NF-</a:t>
            </a:r>
            <a:r>
              <a:rPr lang="el-GR" b="1" dirty="0"/>
              <a:t>κ</a:t>
            </a:r>
            <a:r>
              <a:rPr lang="en-US" b="1" dirty="0"/>
              <a:t>B</a:t>
            </a:r>
            <a:r>
              <a:rPr lang="en-US" dirty="0"/>
              <a:t> (inflammation)</a:t>
            </a:r>
          </a:p>
          <a:p>
            <a:pPr lvl="1"/>
            <a:r>
              <a:rPr lang="en-US" dirty="0"/>
              <a:t>Inhibitor </a:t>
            </a:r>
            <a:r>
              <a:rPr lang="en-US" b="1" dirty="0"/>
              <a:t>IKB</a:t>
            </a:r>
            <a:r>
              <a:rPr lang="en-US" dirty="0"/>
              <a:t> for NF-</a:t>
            </a:r>
            <a:r>
              <a:rPr lang="el-GR" dirty="0"/>
              <a:t>κ</a:t>
            </a:r>
            <a:r>
              <a:rPr lang="en-US" dirty="0"/>
              <a:t>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4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115" y="2204494"/>
            <a:ext cx="4937770" cy="3593599"/>
          </a:xfrm>
        </p:spPr>
      </p:pic>
    </p:spTree>
    <p:extLst>
      <p:ext uri="{BB962C8B-B14F-4D97-AF65-F5344CB8AC3E}">
        <p14:creationId xmlns:p14="http://schemas.microsoft.com/office/powerpoint/2010/main" val="27650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738" indent="3175"/>
            <a:r>
              <a:rPr lang="en-US" b="1" dirty="0"/>
              <a:t>Simulation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188489"/>
            <a:ext cx="695914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model was simulated over 60 minutes.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Key molecular concentrations were recorded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lang="en-US" altLang="en-US" sz="2800" dirty="0" smtClean="0"/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over time: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Caspase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NF-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κB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9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Comparison</a:t>
            </a:r>
          </a:p>
          <a:p>
            <a:r>
              <a:rPr lang="en-US" dirty="0"/>
              <a:t>Simulated data were compared to synthetic experimental data (CSV file) using:</a:t>
            </a:r>
          </a:p>
          <a:p>
            <a:pPr lvl="1"/>
            <a:r>
              <a:rPr lang="en-US" sz="2800" dirty="0"/>
              <a:t>Mean Squared Error (MSE)</a:t>
            </a:r>
          </a:p>
          <a:p>
            <a:pPr lvl="1"/>
            <a:r>
              <a:rPr lang="en-US" sz="2800" dirty="0"/>
              <a:t>R² Score (Coefficient of Determination)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3627" y="4180933"/>
            <a:ext cx="106554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763">
              <a:buFont typeface="Arial" panose="020B0604020202020204" pitchFamily="34" charset="0"/>
              <a:buChar char="•"/>
            </a:pPr>
            <a:r>
              <a:rPr lang="en-US" sz="2800" b="1" dirty="0"/>
              <a:t>Data Visualization</a:t>
            </a:r>
          </a:p>
          <a:p>
            <a:r>
              <a:rPr lang="en-US" sz="2800" dirty="0"/>
              <a:t>Line plots were generated for both simulated and experimental data.</a:t>
            </a:r>
          </a:p>
          <a:p>
            <a:r>
              <a:rPr lang="en-US" sz="2800" dirty="0"/>
              <a:t>Visualization helped assess how closely the model matched observed biological responses.</a:t>
            </a:r>
          </a:p>
        </p:txBody>
      </p:sp>
    </p:spTree>
    <p:extLst>
      <p:ext uri="{BB962C8B-B14F-4D97-AF65-F5344CB8AC3E}">
        <p14:creationId xmlns:p14="http://schemas.microsoft.com/office/powerpoint/2010/main" val="102895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008985"/>
              </p:ext>
            </p:extLst>
          </p:nvPr>
        </p:nvGraphicFramePr>
        <p:xfrm>
          <a:off x="1012371" y="2218940"/>
          <a:ext cx="10515600" cy="15544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4368269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46680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21339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latin typeface="+mn-lt"/>
                        </a:rPr>
                        <a:t>Marker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latin typeface="+mn-lt"/>
                        </a:rPr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latin typeface="+mn-lt"/>
                        </a:rPr>
                        <a:t>R²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9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>
                          <a:latin typeface="+mn-lt"/>
                        </a:rPr>
                        <a:t>Caspase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latin typeface="+mn-lt"/>
                        </a:rPr>
                        <a:t>~0.01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latin typeface="+mn-lt"/>
                        </a:rPr>
                        <a:t>~0.98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777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+mn-lt"/>
                        </a:rPr>
                        <a:t>NF-</a:t>
                      </a:r>
                      <a:r>
                        <a:rPr lang="el-GR" sz="2800" b="1" dirty="0">
                          <a:latin typeface="+mn-lt"/>
                        </a:rPr>
                        <a:t>κ</a:t>
                      </a:r>
                      <a:r>
                        <a:rPr lang="en-US" sz="2800" b="1" dirty="0">
                          <a:latin typeface="+mn-lt"/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+mn-lt"/>
                        </a:rPr>
                        <a:t>~0.03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+mn-lt"/>
                        </a:rPr>
                        <a:t>~0.96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38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1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476</Words>
  <Application>Microsoft Office PowerPoint</Application>
  <PresentationFormat>Widescreen</PresentationFormat>
  <Paragraphs>64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CIDFont+F1</vt:lpstr>
      <vt:lpstr>Office Theme</vt:lpstr>
      <vt:lpstr>TNF-α Signaling Pathway Simulation Using Systems Biology</vt:lpstr>
      <vt:lpstr>Google Colab URL</vt:lpstr>
      <vt:lpstr>Objective</vt:lpstr>
      <vt:lpstr>Background</vt:lpstr>
      <vt:lpstr>Methodology</vt:lpstr>
      <vt:lpstr>Data Visualization</vt:lpstr>
      <vt:lpstr>Methodology</vt:lpstr>
      <vt:lpstr>Methodology</vt:lpstr>
      <vt:lpstr>Key Metrics</vt:lpstr>
      <vt:lpstr>Data Visualization</vt:lpstr>
      <vt:lpstr>Interpretation </vt:lpstr>
      <vt:lpstr>Tools Used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TNF-α Signaling Pathway Simulation Using Systems Biology</dc:title>
  <dc:creator>KUMAR</dc:creator>
  <cp:lastModifiedBy>KUMAR</cp:lastModifiedBy>
  <cp:revision>24</cp:revision>
  <dcterms:created xsi:type="dcterms:W3CDTF">2025-07-23T03:48:23Z</dcterms:created>
  <dcterms:modified xsi:type="dcterms:W3CDTF">2025-07-23T14:52:35Z</dcterms:modified>
</cp:coreProperties>
</file>