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3" r:id="rId4"/>
    <p:sldId id="264" r:id="rId5"/>
    <p:sldId id="293" r:id="rId6"/>
    <p:sldId id="265" r:id="rId7"/>
    <p:sldId id="266" r:id="rId8"/>
    <p:sldId id="267" r:id="rId9"/>
    <p:sldId id="294" r:id="rId10"/>
    <p:sldId id="271" r:id="rId11"/>
    <p:sldId id="268" r:id="rId12"/>
    <p:sldId id="290" r:id="rId13"/>
    <p:sldId id="291" r:id="rId14"/>
    <p:sldId id="292" r:id="rId15"/>
    <p:sldId id="272" r:id="rId16"/>
    <p:sldId id="295" r:id="rId17"/>
    <p:sldId id="296" r:id="rId18"/>
    <p:sldId id="297" r:id="rId19"/>
    <p:sldId id="298" r:id="rId20"/>
    <p:sldId id="273" r:id="rId21"/>
    <p:sldId id="269" r:id="rId22"/>
    <p:sldId id="274" r:id="rId23"/>
    <p:sldId id="277" r:id="rId24"/>
    <p:sldId id="276" r:id="rId25"/>
    <p:sldId id="278" r:id="rId26"/>
    <p:sldId id="270" r:id="rId27"/>
    <p:sldId id="275"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94660"/>
  </p:normalViewPr>
  <p:slideViewPr>
    <p:cSldViewPr snapToGrid="0" snapToObjects="1">
      <p:cViewPr varScale="1">
        <p:scale>
          <a:sx n="69" d="100"/>
          <a:sy n="69" d="100"/>
        </p:scale>
        <p:origin x="131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4236" y="177688"/>
            <a:ext cx="7772400" cy="1470025"/>
          </a:xfrm>
        </p:spPr>
        <p:txBody>
          <a:bodyPr/>
          <a:lstStyle/>
          <a:p>
            <a:r>
              <a:rPr dirty="0"/>
              <a:t>CT Medical Images Dataset Analysis</a:t>
            </a:r>
          </a:p>
        </p:txBody>
      </p:sp>
      <p:sp>
        <p:nvSpPr>
          <p:cNvPr id="3" name="Subtitle 2"/>
          <p:cNvSpPr>
            <a:spLocks noGrp="1"/>
          </p:cNvSpPr>
          <p:nvPr>
            <p:ph type="subTitle" idx="1"/>
          </p:nvPr>
        </p:nvSpPr>
        <p:spPr>
          <a:xfrm>
            <a:off x="1219200" y="1613077"/>
            <a:ext cx="6400800" cy="1752600"/>
          </a:xfrm>
        </p:spPr>
        <p:txBody>
          <a:bodyPr/>
          <a:lstStyle/>
          <a:p>
            <a:r>
              <a:t>A Detailed Report on Pixel Intensity Analysis</a:t>
            </a:r>
          </a:p>
        </p:txBody>
      </p:sp>
      <p:sp>
        <p:nvSpPr>
          <p:cNvPr id="4" name="Rectangle 3"/>
          <p:cNvSpPr/>
          <p:nvPr/>
        </p:nvSpPr>
        <p:spPr>
          <a:xfrm>
            <a:off x="2507672" y="2864427"/>
            <a:ext cx="4572000" cy="3139321"/>
          </a:xfrm>
          <a:prstGeom prst="rect">
            <a:avLst/>
          </a:prstGeom>
        </p:spPr>
        <p:txBody>
          <a:bodyPr>
            <a:spAutoFit/>
          </a:bodyPr>
          <a:lstStyle/>
          <a:p>
            <a:r>
              <a:rPr lang="en-US" altLang="en-US" b="1" dirty="0">
                <a:latin typeface="Times New Roman" panose="02020603050405020304" pitchFamily="18" charset="0"/>
                <a:cs typeface="Times New Roman" panose="02020603050405020304" pitchFamily="18" charset="0"/>
              </a:rPr>
              <a:t>By</a:t>
            </a:r>
          </a:p>
          <a:p>
            <a:r>
              <a:rPr lang="en-US" altLang="en-US" b="1" dirty="0" err="1">
                <a:latin typeface="Times New Roman" panose="02020603050405020304" pitchFamily="18" charset="0"/>
                <a:cs typeface="Times New Roman" panose="02020603050405020304" pitchFamily="18" charset="0"/>
              </a:rPr>
              <a:t>Gopalakrishnan</a:t>
            </a:r>
            <a:r>
              <a:rPr lang="en-US" altLang="en-US" b="1" dirty="0">
                <a:latin typeface="Times New Roman" panose="02020603050405020304" pitchFamily="18" charset="0"/>
                <a:cs typeface="Times New Roman" panose="02020603050405020304" pitchFamily="18" charset="0"/>
              </a:rPr>
              <a:t> Kumar, IIT-B Alumnus,</a:t>
            </a:r>
          </a:p>
          <a:p>
            <a:r>
              <a:rPr lang="en-US" altLang="en-US" b="1" dirty="0">
                <a:latin typeface="Times New Roman" panose="02020603050405020304" pitchFamily="18" charset="0"/>
                <a:cs typeface="Times New Roman" panose="02020603050405020304" pitchFamily="18" charset="0"/>
              </a:rPr>
              <a:t>Freelance Data Science Consultant.</a:t>
            </a:r>
          </a:p>
          <a:p>
            <a:pPr lvl="0"/>
            <a:r>
              <a:rPr lang="en-US" dirty="0">
                <a:ea typeface="Calibri"/>
                <a:cs typeface="Calibri"/>
                <a:sym typeface="Calibri"/>
              </a:rPr>
              <a:t>LinkedIn URL – </a:t>
            </a:r>
            <a:r>
              <a:rPr lang="en-US" b="1" dirty="0">
                <a:ea typeface="Calibri"/>
                <a:cs typeface="Calibri"/>
                <a:sym typeface="Calibri"/>
              </a:rPr>
              <a:t>https://www.linkedin.com/in/gopalakrishnan-kumar-a73301110/</a:t>
            </a:r>
          </a:p>
          <a:p>
            <a:pPr lvl="0"/>
            <a:r>
              <a:rPr lang="en-US" dirty="0" err="1">
                <a:ea typeface="Calibri"/>
                <a:cs typeface="Calibri"/>
                <a:sym typeface="Calibri"/>
              </a:rPr>
              <a:t>Git</a:t>
            </a:r>
            <a:r>
              <a:rPr lang="en-US" dirty="0">
                <a:ea typeface="Calibri"/>
                <a:cs typeface="Calibri"/>
                <a:sym typeface="Calibri"/>
              </a:rPr>
              <a:t> Repository </a:t>
            </a:r>
            <a:r>
              <a:rPr lang="en-US" b="1" dirty="0">
                <a:ea typeface="Calibri"/>
                <a:cs typeface="Calibri"/>
                <a:sym typeface="Calibri"/>
              </a:rPr>
              <a:t> https://github.com/Gopalakrishnan-Kumar/Python-for-Data-Science</a:t>
            </a:r>
            <a:endParaRPr lang="en-US" dirty="0">
              <a:ea typeface="Calibri"/>
              <a:cs typeface="Calibri"/>
              <a:sym typeface="Calibri"/>
            </a:endParaRPr>
          </a:p>
          <a:p>
            <a:pPr lvl="0"/>
            <a:r>
              <a:rPr lang="en-US" dirty="0">
                <a:ea typeface="Calibri"/>
                <a:cs typeface="Calibri"/>
                <a:sym typeface="Calibri"/>
              </a:rPr>
              <a:t>Website/blog URL </a:t>
            </a:r>
            <a:r>
              <a:rPr lang="en-US" b="1" dirty="0">
                <a:ea typeface="Calibri"/>
                <a:cs typeface="Calibri"/>
                <a:sym typeface="Calibri"/>
              </a:rPr>
              <a:t>https://www.kaggle.com/gopalkk1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Methodology</a:t>
            </a:r>
            <a:br>
              <a:rPr lang="en-US" b="1" dirty="0"/>
            </a:br>
            <a:r>
              <a:rPr lang="en-US" b="1" dirty="0"/>
              <a:t>Data Preparation</a:t>
            </a:r>
            <a:br>
              <a:rPr lang="en-US" b="1" dirty="0"/>
            </a:br>
            <a:endParaRPr lang="en-IN" dirty="0"/>
          </a:p>
        </p:txBody>
      </p:sp>
      <p:sp>
        <p:nvSpPr>
          <p:cNvPr id="3" name="Content Placeholder 2"/>
          <p:cNvSpPr>
            <a:spLocks noGrp="1"/>
          </p:cNvSpPr>
          <p:nvPr>
            <p:ph idx="1"/>
          </p:nvPr>
        </p:nvSpPr>
        <p:spPr/>
        <p:txBody>
          <a:bodyPr>
            <a:normAutofit/>
          </a:bodyPr>
          <a:lstStyle/>
          <a:p>
            <a:r>
              <a:rPr lang="en-US" dirty="0" smtClean="0"/>
              <a:t>The </a:t>
            </a:r>
            <a:r>
              <a:rPr lang="en-US" dirty="0"/>
              <a:t>first step involves preprocessing the images to ensure consistency and enhance the relevant features. This includes normalization, noise reduction, and contrast enhancement. Data augmentation techniques, such as rotating and flipping the images, can also be used to increase the diversity of the training dataset.</a:t>
            </a:r>
          </a:p>
          <a:p>
            <a:endParaRPr lang="en-IN" dirty="0"/>
          </a:p>
        </p:txBody>
      </p:sp>
    </p:spTree>
    <p:extLst>
      <p:ext uri="{BB962C8B-B14F-4D97-AF65-F5344CB8AC3E}">
        <p14:creationId xmlns:p14="http://schemas.microsoft.com/office/powerpoint/2010/main" val="204865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Preprocessing Steps</a:t>
            </a:r>
            <a:br>
              <a:rPr lang="en-US" b="1" dirty="0"/>
            </a:br>
            <a:endParaRPr lang="en-IN" dirty="0"/>
          </a:p>
        </p:txBody>
      </p:sp>
      <p:sp>
        <p:nvSpPr>
          <p:cNvPr id="3" name="Content Placeholder 2"/>
          <p:cNvSpPr>
            <a:spLocks noGrp="1"/>
          </p:cNvSpPr>
          <p:nvPr>
            <p:ph idx="1"/>
          </p:nvPr>
        </p:nvSpPr>
        <p:spPr/>
        <p:txBody>
          <a:bodyPr>
            <a:normAutofit fontScale="92500"/>
          </a:bodyPr>
          <a:lstStyle/>
          <a:p>
            <a:r>
              <a:rPr lang="en-US" dirty="0" smtClean="0"/>
              <a:t>Before </a:t>
            </a:r>
            <a:r>
              <a:rPr lang="en-US" dirty="0"/>
              <a:t>using the images for machine learning, several preprocessing steps are often necessary:</a:t>
            </a:r>
          </a:p>
          <a:p>
            <a:r>
              <a:rPr lang="en-US" b="1" dirty="0"/>
              <a:t>Normalization:</a:t>
            </a:r>
            <a:r>
              <a:rPr lang="en-US" dirty="0"/>
              <a:t> Adjusting the pixel intensity values to a common scale.</a:t>
            </a:r>
          </a:p>
          <a:p>
            <a:r>
              <a:rPr lang="en-US" b="1" dirty="0"/>
              <a:t>Noise Reduction:</a:t>
            </a:r>
            <a:r>
              <a:rPr lang="en-US" dirty="0"/>
              <a:t> Applying filters to remove any noise that might obscure important details.</a:t>
            </a:r>
          </a:p>
          <a:p>
            <a:r>
              <a:rPr lang="en-US" b="1" dirty="0"/>
              <a:t>Contrast Enhancement:</a:t>
            </a:r>
            <a:r>
              <a:rPr lang="en-US" dirty="0"/>
              <a:t> Further improving the visibility of specific structures.</a:t>
            </a:r>
          </a:p>
          <a:p>
            <a:endParaRPr lang="en-IN" dirty="0"/>
          </a:p>
        </p:txBody>
      </p:sp>
    </p:spTree>
    <p:extLst>
      <p:ext uri="{BB962C8B-B14F-4D97-AF65-F5344CB8AC3E}">
        <p14:creationId xmlns:p14="http://schemas.microsoft.com/office/powerpoint/2010/main" val="732414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057"/>
            <a:ext cx="8229600" cy="1143000"/>
          </a:xfrm>
        </p:spPr>
        <p:txBody>
          <a:bodyPr/>
          <a:lstStyle/>
          <a:p>
            <a:r>
              <a:rPr lang="en-US" b="1" dirty="0" smtClean="0"/>
              <a:t>Normalization</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563" y="1161283"/>
            <a:ext cx="4626873" cy="4535433"/>
          </a:xfrm>
          <a:prstGeom prst="rect">
            <a:avLst/>
          </a:prstGeom>
        </p:spPr>
      </p:pic>
    </p:spTree>
    <p:extLst>
      <p:ext uri="{BB962C8B-B14F-4D97-AF65-F5344CB8AC3E}">
        <p14:creationId xmlns:p14="http://schemas.microsoft.com/office/powerpoint/2010/main" val="3613434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Noise Reduction</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563" y="1161283"/>
            <a:ext cx="4626873" cy="4535433"/>
          </a:xfrm>
          <a:prstGeom prst="rect">
            <a:avLst/>
          </a:prstGeom>
        </p:spPr>
      </p:pic>
    </p:spTree>
    <p:extLst>
      <p:ext uri="{BB962C8B-B14F-4D97-AF65-F5344CB8AC3E}">
        <p14:creationId xmlns:p14="http://schemas.microsoft.com/office/powerpoint/2010/main" val="23146350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Contrast Enhancement</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563" y="1161283"/>
            <a:ext cx="4626873" cy="4535433"/>
          </a:xfrm>
          <a:prstGeom prst="rect">
            <a:avLst/>
          </a:prstGeom>
        </p:spPr>
      </p:pic>
    </p:spTree>
    <p:extLst>
      <p:ext uri="{BB962C8B-B14F-4D97-AF65-F5344CB8AC3E}">
        <p14:creationId xmlns:p14="http://schemas.microsoft.com/office/powerpoint/2010/main" val="10675743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Model Training</a:t>
            </a:r>
            <a:br>
              <a:rPr lang="en-US" b="1" dirty="0"/>
            </a:br>
            <a:endParaRPr lang="en-IN" dirty="0"/>
          </a:p>
        </p:txBody>
      </p:sp>
      <p:sp>
        <p:nvSpPr>
          <p:cNvPr id="6" name="Rectangle 5"/>
          <p:cNvSpPr/>
          <p:nvPr/>
        </p:nvSpPr>
        <p:spPr>
          <a:xfrm>
            <a:off x="159327" y="1638126"/>
            <a:ext cx="8825345" cy="2862322"/>
          </a:xfrm>
          <a:prstGeom prst="rect">
            <a:avLst/>
          </a:prstGeom>
        </p:spPr>
        <p:txBody>
          <a:bodyPr wrap="square">
            <a:spAutoFit/>
          </a:bodyPr>
          <a:lstStyle/>
          <a:p>
            <a:pPr algn="just"/>
            <a:r>
              <a:rPr lang="en-US" dirty="0">
                <a:solidFill>
                  <a:srgbClr val="0D0D0D"/>
                </a:solidFill>
                <a:latin typeface="Söhne"/>
              </a:rPr>
              <a:t>The "sequential_4" model represents a convolutional neural network (CNN) designed for image classification tasks. With a total of 14,835,234 trainable parameters, this model follows a standard architecture for processing and classifying images. It begins with convolutional layers to extract features from input images, followed by max-pooling layers to reduce spatial dimensions. The model then flattens the feature maps into a one-dimensional array before passing them through dense layers for classification. The final output layer employs a </a:t>
            </a:r>
            <a:r>
              <a:rPr lang="en-US" dirty="0" err="1">
                <a:solidFill>
                  <a:srgbClr val="0D0D0D"/>
                </a:solidFill>
                <a:latin typeface="Söhne"/>
              </a:rPr>
              <a:t>softmax</a:t>
            </a:r>
            <a:r>
              <a:rPr lang="en-US" dirty="0">
                <a:solidFill>
                  <a:srgbClr val="0D0D0D"/>
                </a:solidFill>
                <a:latin typeface="Söhne"/>
              </a:rPr>
              <a:t> activation function, suitable for multi-class classification tasks. Overall, this CNN architecture is structured to learn and classify complex patterns in medical images, making it suitable for tasks such as identifying and diagnosing medical conditions based on CT scan images.</a:t>
            </a:r>
            <a:endParaRPr lang="en-IN" dirty="0"/>
          </a:p>
        </p:txBody>
      </p:sp>
    </p:spTree>
    <p:extLst>
      <p:ext uri="{BB962C8B-B14F-4D97-AF65-F5344CB8AC3E}">
        <p14:creationId xmlns:p14="http://schemas.microsoft.com/office/powerpoint/2010/main" val="436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073" y="503205"/>
            <a:ext cx="9171709" cy="4801314"/>
          </a:xfrm>
          <a:prstGeom prst="rect">
            <a:avLst/>
          </a:prstGeom>
        </p:spPr>
        <p:txBody>
          <a:bodyPr wrap="square">
            <a:spAutoFit/>
          </a:bodyPr>
          <a:lstStyle/>
          <a:p>
            <a:r>
              <a:rPr lang="en-IN" dirty="0"/>
              <a:t>Model: </a:t>
            </a:r>
            <a:r>
              <a:rPr lang="en-IN" dirty="0" smtClean="0"/>
              <a:t>“Sequential_4</a:t>
            </a:r>
            <a:r>
              <a:rPr lang="en-IN" dirty="0"/>
              <a:t>"</a:t>
            </a:r>
          </a:p>
          <a:p>
            <a:r>
              <a:rPr lang="en-IN" dirty="0" smtClean="0"/>
              <a:t>Layer </a:t>
            </a:r>
            <a:r>
              <a:rPr lang="en-IN" dirty="0"/>
              <a:t>(type)                 </a:t>
            </a:r>
            <a:r>
              <a:rPr lang="en-IN" dirty="0" smtClean="0"/>
              <a:t>         Output </a:t>
            </a:r>
            <a:r>
              <a:rPr lang="en-IN" dirty="0"/>
              <a:t>Shape             </a:t>
            </a:r>
            <a:r>
              <a:rPr lang="en-IN" dirty="0" smtClean="0"/>
              <a:t>                                        </a:t>
            </a:r>
            <a:r>
              <a:rPr lang="en-IN" dirty="0" err="1" smtClean="0"/>
              <a:t>Param</a:t>
            </a:r>
            <a:r>
              <a:rPr lang="en-IN" dirty="0" smtClean="0"/>
              <a:t> </a:t>
            </a:r>
            <a:r>
              <a:rPr lang="en-IN" dirty="0"/>
              <a:t>#   </a:t>
            </a:r>
          </a:p>
          <a:p>
            <a:r>
              <a:rPr lang="en-IN" dirty="0"/>
              <a:t>=================================================================</a:t>
            </a:r>
          </a:p>
          <a:p>
            <a:r>
              <a:rPr lang="en-IN" dirty="0"/>
              <a:t>conv2d_9 (Conv2D)            (None, 254, 254, 32)     </a:t>
            </a:r>
            <a:r>
              <a:rPr lang="en-IN" dirty="0" smtClean="0"/>
              <a:t>                                     896       </a:t>
            </a:r>
            <a:endParaRPr lang="en-IN" dirty="0"/>
          </a:p>
          <a:p>
            <a:r>
              <a:rPr lang="en-IN" dirty="0" smtClean="0"/>
              <a:t>max_pooling2d_9               (</a:t>
            </a:r>
            <a:r>
              <a:rPr lang="en-IN" dirty="0"/>
              <a:t>MaxPooling2 (None, 127, 127, 32)      </a:t>
            </a:r>
            <a:r>
              <a:rPr lang="en-IN" dirty="0" smtClean="0"/>
              <a:t>           0         </a:t>
            </a:r>
            <a:endParaRPr lang="en-IN" dirty="0"/>
          </a:p>
          <a:p>
            <a:endParaRPr lang="en-IN" dirty="0"/>
          </a:p>
          <a:p>
            <a:r>
              <a:rPr lang="en-IN" dirty="0"/>
              <a:t>conv2d_10 (Conv2D)          </a:t>
            </a:r>
            <a:r>
              <a:rPr lang="en-IN" dirty="0" smtClean="0"/>
              <a:t>(</a:t>
            </a:r>
            <a:r>
              <a:rPr lang="en-IN" dirty="0"/>
              <a:t>None, 125, 125, 64)      </a:t>
            </a:r>
            <a:r>
              <a:rPr lang="en-IN" dirty="0" smtClean="0"/>
              <a:t>                                    18496     </a:t>
            </a:r>
            <a:endParaRPr lang="en-IN" dirty="0"/>
          </a:p>
          <a:p>
            <a:r>
              <a:rPr lang="en-IN" dirty="0" smtClean="0"/>
              <a:t>max_pooling2d_10             (</a:t>
            </a:r>
            <a:r>
              <a:rPr lang="en-IN" dirty="0" err="1"/>
              <a:t>MaxPooling</a:t>
            </a:r>
            <a:r>
              <a:rPr lang="en-IN" dirty="0"/>
              <a:t> (None, 62, 62, 64)        </a:t>
            </a:r>
            <a:r>
              <a:rPr lang="en-IN" dirty="0" smtClean="0"/>
              <a:t>               0         </a:t>
            </a:r>
            <a:endParaRPr lang="en-IN" dirty="0"/>
          </a:p>
          <a:p>
            <a:r>
              <a:rPr lang="en-IN" dirty="0" smtClean="0"/>
              <a:t>conv2d_11 </a:t>
            </a:r>
            <a:r>
              <a:rPr lang="en-IN" dirty="0"/>
              <a:t>(Conv2D)          </a:t>
            </a:r>
            <a:r>
              <a:rPr lang="en-IN" dirty="0" smtClean="0"/>
              <a:t>(</a:t>
            </a:r>
            <a:r>
              <a:rPr lang="en-IN" dirty="0"/>
              <a:t>None, 60, 60, 128)       </a:t>
            </a:r>
            <a:r>
              <a:rPr lang="en-IN" dirty="0" smtClean="0"/>
              <a:t>                                     73856     </a:t>
            </a:r>
            <a:endParaRPr lang="en-IN" dirty="0"/>
          </a:p>
          <a:p>
            <a:r>
              <a:rPr lang="en-IN" dirty="0" smtClean="0"/>
              <a:t>max_pooling2d_11             (</a:t>
            </a:r>
            <a:r>
              <a:rPr lang="en-IN" dirty="0" err="1" smtClean="0"/>
              <a:t>MaxPooling</a:t>
            </a:r>
            <a:r>
              <a:rPr lang="en-IN" dirty="0" smtClean="0"/>
              <a:t> </a:t>
            </a:r>
            <a:r>
              <a:rPr lang="en-IN" dirty="0"/>
              <a:t>(None, 30, 30, 128)      </a:t>
            </a:r>
            <a:r>
              <a:rPr lang="en-IN" dirty="0" smtClean="0"/>
              <a:t>               0         </a:t>
            </a:r>
            <a:endParaRPr lang="en-IN" dirty="0"/>
          </a:p>
          <a:p>
            <a:r>
              <a:rPr lang="en-IN" dirty="0" smtClean="0"/>
              <a:t>flatten_3 </a:t>
            </a:r>
            <a:r>
              <a:rPr lang="en-IN" dirty="0"/>
              <a:t>(Flatten)         </a:t>
            </a:r>
            <a:r>
              <a:rPr lang="en-IN" dirty="0" smtClean="0"/>
              <a:t>      (</a:t>
            </a:r>
            <a:r>
              <a:rPr lang="en-IN" dirty="0"/>
              <a:t>None, 115200)           </a:t>
            </a:r>
            <a:r>
              <a:rPr lang="en-IN" dirty="0" smtClean="0"/>
              <a:t>                                        0         </a:t>
            </a:r>
            <a:endParaRPr lang="en-IN" dirty="0"/>
          </a:p>
          <a:p>
            <a:r>
              <a:rPr lang="en-IN" dirty="0" smtClean="0"/>
              <a:t>dense_6 </a:t>
            </a:r>
            <a:r>
              <a:rPr lang="en-IN" dirty="0"/>
              <a:t>(Dense)             </a:t>
            </a:r>
            <a:r>
              <a:rPr lang="en-IN" dirty="0" smtClean="0"/>
              <a:t>     (</a:t>
            </a:r>
            <a:r>
              <a:rPr lang="en-IN" dirty="0"/>
              <a:t>None, 128)               </a:t>
            </a:r>
            <a:r>
              <a:rPr lang="en-IN" dirty="0" smtClean="0"/>
              <a:t>                                         14745728  </a:t>
            </a:r>
            <a:endParaRPr lang="en-IN" dirty="0"/>
          </a:p>
          <a:p>
            <a:r>
              <a:rPr lang="en-IN" dirty="0" smtClean="0"/>
              <a:t>dense_7 </a:t>
            </a:r>
            <a:r>
              <a:rPr lang="en-IN" dirty="0"/>
              <a:t>(Dense)            </a:t>
            </a:r>
            <a:r>
              <a:rPr lang="en-IN" dirty="0" smtClean="0"/>
              <a:t>      </a:t>
            </a:r>
            <a:r>
              <a:rPr lang="en-IN" dirty="0"/>
              <a:t>(None, 2)                 </a:t>
            </a:r>
            <a:r>
              <a:rPr lang="en-IN" dirty="0" smtClean="0"/>
              <a:t>                                            258       </a:t>
            </a:r>
            <a:endParaRPr lang="en-IN" dirty="0"/>
          </a:p>
          <a:p>
            <a:r>
              <a:rPr lang="en-IN" dirty="0"/>
              <a:t>=================================================================</a:t>
            </a:r>
          </a:p>
          <a:p>
            <a:r>
              <a:rPr lang="en-IN" dirty="0"/>
              <a:t>Total </a:t>
            </a:r>
            <a:r>
              <a:rPr lang="en-IN" dirty="0" err="1"/>
              <a:t>params</a:t>
            </a:r>
            <a:r>
              <a:rPr lang="en-IN" dirty="0"/>
              <a:t>: 14,835,234</a:t>
            </a:r>
          </a:p>
          <a:p>
            <a:r>
              <a:rPr lang="en-IN" dirty="0"/>
              <a:t>Trainable </a:t>
            </a:r>
            <a:r>
              <a:rPr lang="en-IN" dirty="0" err="1"/>
              <a:t>params</a:t>
            </a:r>
            <a:r>
              <a:rPr lang="en-IN" dirty="0"/>
              <a:t>: 14,835,234</a:t>
            </a:r>
          </a:p>
          <a:p>
            <a:r>
              <a:rPr lang="en-IN" dirty="0"/>
              <a:t>Non-trainable </a:t>
            </a:r>
            <a:r>
              <a:rPr lang="en-IN" dirty="0" err="1"/>
              <a:t>params</a:t>
            </a:r>
            <a:r>
              <a:rPr lang="en-IN" dirty="0"/>
              <a:t>: 0</a:t>
            </a:r>
          </a:p>
        </p:txBody>
      </p:sp>
    </p:spTree>
    <p:extLst>
      <p:ext uri="{BB962C8B-B14F-4D97-AF65-F5344CB8AC3E}">
        <p14:creationId xmlns:p14="http://schemas.microsoft.com/office/powerpoint/2010/main" val="1878222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20436" y="99583"/>
            <a:ext cx="4572000" cy="1754326"/>
          </a:xfrm>
          <a:prstGeom prst="rect">
            <a:avLst/>
          </a:prstGeom>
        </p:spPr>
        <p:txBody>
          <a:bodyPr>
            <a:spAutoFit/>
          </a:bodyPr>
          <a:lstStyle/>
          <a:p>
            <a:pPr>
              <a:buFont typeface="+mj-lt"/>
              <a:buAutoNum type="arabicPeriod"/>
            </a:pPr>
            <a:r>
              <a:rPr lang="en-US" b="1" dirty="0" smtClean="0">
                <a:solidFill>
                  <a:srgbClr val="0D0D0D"/>
                </a:solidFill>
                <a:latin typeface="Söhne"/>
              </a:rPr>
              <a:t> Input </a:t>
            </a:r>
            <a:r>
              <a:rPr lang="en-US" b="1" dirty="0">
                <a:solidFill>
                  <a:srgbClr val="0D0D0D"/>
                </a:solidFill>
                <a:latin typeface="Söhne"/>
              </a:rPr>
              <a:t>Layer (Conv2D):</a:t>
            </a:r>
            <a:endParaRPr lang="en-US" dirty="0">
              <a:solidFill>
                <a:srgbClr val="0D0D0D"/>
              </a:solidFill>
              <a:latin typeface="Söhne"/>
            </a:endParaRPr>
          </a:p>
          <a:p>
            <a:pPr marL="742950" lvl="1" indent="-285750">
              <a:buFont typeface="+mj-lt"/>
              <a:buAutoNum type="arabicPeriod"/>
            </a:pPr>
            <a:r>
              <a:rPr lang="en-US" dirty="0">
                <a:solidFill>
                  <a:srgbClr val="0D0D0D"/>
                </a:solidFill>
                <a:latin typeface="Söhne"/>
              </a:rPr>
              <a:t>Input Shape: (</a:t>
            </a:r>
            <a:r>
              <a:rPr lang="en-US" dirty="0" err="1">
                <a:solidFill>
                  <a:srgbClr val="0D0D0D"/>
                </a:solidFill>
                <a:latin typeface="Söhne"/>
              </a:rPr>
              <a:t>image_height</a:t>
            </a:r>
            <a:r>
              <a:rPr lang="en-US" dirty="0">
                <a:solidFill>
                  <a:srgbClr val="0D0D0D"/>
                </a:solidFill>
                <a:latin typeface="Söhne"/>
              </a:rPr>
              <a:t>, </a:t>
            </a:r>
            <a:r>
              <a:rPr lang="en-US" dirty="0" err="1">
                <a:solidFill>
                  <a:srgbClr val="0D0D0D"/>
                </a:solidFill>
                <a:latin typeface="Söhne"/>
              </a:rPr>
              <a:t>image_width</a:t>
            </a:r>
            <a:r>
              <a:rPr lang="en-US" dirty="0">
                <a:solidFill>
                  <a:srgbClr val="0D0D0D"/>
                </a:solidFill>
                <a:latin typeface="Söhne"/>
              </a:rPr>
              <a:t>, 3)</a:t>
            </a:r>
          </a:p>
          <a:p>
            <a:pPr marL="742950" lvl="1" indent="-285750">
              <a:buFont typeface="+mj-lt"/>
              <a:buAutoNum type="arabicPeriod"/>
            </a:pPr>
            <a:r>
              <a:rPr lang="en-US" dirty="0">
                <a:solidFill>
                  <a:srgbClr val="0D0D0D"/>
                </a:solidFill>
                <a:latin typeface="Söhne"/>
              </a:rPr>
              <a:t>Output Shape: (None, 254, 254, 32)</a:t>
            </a:r>
          </a:p>
          <a:p>
            <a:pPr marL="742950" lvl="1" indent="-285750">
              <a:buFont typeface="+mj-lt"/>
              <a:buAutoNum type="arabicPeriod"/>
            </a:pPr>
            <a:r>
              <a:rPr lang="en-US" dirty="0">
                <a:solidFill>
                  <a:srgbClr val="0D0D0D"/>
                </a:solidFill>
                <a:latin typeface="Söhne"/>
              </a:rPr>
              <a:t>Parameters: 896</a:t>
            </a:r>
          </a:p>
          <a:p>
            <a:pPr marL="742950" lvl="1" indent="-285750">
              <a:buFont typeface="+mj-lt"/>
              <a:buAutoNum type="arabicPeriod"/>
            </a:pPr>
            <a:r>
              <a:rPr lang="en-US" dirty="0">
                <a:solidFill>
                  <a:srgbClr val="0D0D0D"/>
                </a:solidFill>
                <a:latin typeface="Söhne"/>
              </a:rPr>
              <a:t>Activation Function: </a:t>
            </a:r>
            <a:r>
              <a:rPr lang="en-US" dirty="0" err="1">
                <a:solidFill>
                  <a:srgbClr val="0D0D0D"/>
                </a:solidFill>
                <a:latin typeface="Söhne"/>
              </a:rPr>
              <a:t>ReLU</a:t>
            </a:r>
            <a:endParaRPr lang="en-US" b="0" i="0" dirty="0">
              <a:solidFill>
                <a:srgbClr val="0D0D0D"/>
              </a:solidFill>
              <a:effectLst/>
              <a:latin typeface="Söhne"/>
            </a:endParaRPr>
          </a:p>
        </p:txBody>
      </p:sp>
      <p:sp>
        <p:nvSpPr>
          <p:cNvPr id="7" name="Rectangle 6"/>
          <p:cNvSpPr/>
          <p:nvPr/>
        </p:nvSpPr>
        <p:spPr>
          <a:xfrm>
            <a:off x="720436" y="2060322"/>
            <a:ext cx="4572000" cy="923330"/>
          </a:xfrm>
          <a:prstGeom prst="rect">
            <a:avLst/>
          </a:prstGeom>
        </p:spPr>
        <p:txBody>
          <a:bodyPr>
            <a:spAutoFit/>
          </a:bodyPr>
          <a:lstStyle/>
          <a:p>
            <a:r>
              <a:rPr lang="en-US" b="1" dirty="0" smtClean="0">
                <a:solidFill>
                  <a:srgbClr val="0D0D0D"/>
                </a:solidFill>
                <a:latin typeface="Söhne"/>
              </a:rPr>
              <a:t>2. MaxPooling2D </a:t>
            </a:r>
            <a:r>
              <a:rPr lang="en-US" b="1" dirty="0">
                <a:solidFill>
                  <a:srgbClr val="0D0D0D"/>
                </a:solidFill>
                <a:latin typeface="Söhne"/>
              </a:rPr>
              <a:t>Layer:</a:t>
            </a:r>
            <a:endParaRPr lang="en-US" dirty="0">
              <a:solidFill>
                <a:srgbClr val="0D0D0D"/>
              </a:solidFill>
              <a:latin typeface="Söhne"/>
            </a:endParaRPr>
          </a:p>
          <a:p>
            <a:pPr marL="742950" lvl="1" indent="-285750">
              <a:buFont typeface="+mj-lt"/>
              <a:buAutoNum type="arabicPeriod"/>
            </a:pPr>
            <a:r>
              <a:rPr lang="en-US" dirty="0">
                <a:solidFill>
                  <a:srgbClr val="0D0D0D"/>
                </a:solidFill>
                <a:latin typeface="Söhne"/>
              </a:rPr>
              <a:t>Pooling Size: (2, 2)</a:t>
            </a:r>
          </a:p>
          <a:p>
            <a:pPr marL="742950" lvl="1" indent="-285750">
              <a:buFont typeface="+mj-lt"/>
              <a:buAutoNum type="arabicPeriod"/>
            </a:pPr>
            <a:r>
              <a:rPr lang="en-US" dirty="0">
                <a:solidFill>
                  <a:srgbClr val="0D0D0D"/>
                </a:solidFill>
                <a:latin typeface="Söhne"/>
              </a:rPr>
              <a:t>Output Shape: (None, 127, 127, 32)</a:t>
            </a:r>
            <a:endParaRPr lang="en-US" b="0" i="0" dirty="0">
              <a:solidFill>
                <a:srgbClr val="0D0D0D"/>
              </a:solidFill>
              <a:effectLst/>
              <a:latin typeface="Söhne"/>
            </a:endParaRPr>
          </a:p>
        </p:txBody>
      </p:sp>
      <p:sp>
        <p:nvSpPr>
          <p:cNvPr id="8" name="Rectangle 7"/>
          <p:cNvSpPr/>
          <p:nvPr/>
        </p:nvSpPr>
        <p:spPr>
          <a:xfrm>
            <a:off x="720436" y="3165875"/>
            <a:ext cx="4572000" cy="1200329"/>
          </a:xfrm>
          <a:prstGeom prst="rect">
            <a:avLst/>
          </a:prstGeom>
        </p:spPr>
        <p:txBody>
          <a:bodyPr>
            <a:spAutoFit/>
          </a:bodyPr>
          <a:lstStyle/>
          <a:p>
            <a:r>
              <a:rPr lang="en-US" b="1" dirty="0" smtClean="0">
                <a:solidFill>
                  <a:srgbClr val="0D0D0D"/>
                </a:solidFill>
                <a:latin typeface="Söhne"/>
              </a:rPr>
              <a:t>3. Conv2D Layer:</a:t>
            </a:r>
            <a:endParaRPr lang="en-US" dirty="0" smtClean="0">
              <a:solidFill>
                <a:srgbClr val="0D0D0D"/>
              </a:solidFill>
              <a:latin typeface="Söhne"/>
            </a:endParaRPr>
          </a:p>
          <a:p>
            <a:pPr marL="742950" lvl="1" indent="-285750">
              <a:buFont typeface="+mj-lt"/>
              <a:buAutoNum type="arabicPeriod"/>
            </a:pPr>
            <a:r>
              <a:rPr lang="en-US" dirty="0" smtClean="0">
                <a:solidFill>
                  <a:srgbClr val="0D0D0D"/>
                </a:solidFill>
                <a:latin typeface="Söhne"/>
              </a:rPr>
              <a:t>Output </a:t>
            </a:r>
            <a:r>
              <a:rPr lang="en-US" dirty="0">
                <a:solidFill>
                  <a:srgbClr val="0D0D0D"/>
                </a:solidFill>
                <a:latin typeface="Söhne"/>
              </a:rPr>
              <a:t>Shape: (None, 125, 125, 64)</a:t>
            </a:r>
          </a:p>
          <a:p>
            <a:pPr marL="742950" lvl="1" indent="-285750">
              <a:buFont typeface="+mj-lt"/>
              <a:buAutoNum type="arabicPeriod"/>
            </a:pPr>
            <a:r>
              <a:rPr lang="en-US" dirty="0">
                <a:solidFill>
                  <a:srgbClr val="0D0D0D"/>
                </a:solidFill>
                <a:latin typeface="Söhne"/>
              </a:rPr>
              <a:t>Parameters: 18,496</a:t>
            </a:r>
          </a:p>
          <a:p>
            <a:pPr marL="742950" lvl="1" indent="-285750">
              <a:buFont typeface="+mj-lt"/>
              <a:buAutoNum type="arabicPeriod"/>
            </a:pPr>
            <a:r>
              <a:rPr lang="en-US" dirty="0">
                <a:solidFill>
                  <a:srgbClr val="0D0D0D"/>
                </a:solidFill>
                <a:latin typeface="Söhne"/>
              </a:rPr>
              <a:t>Activation Function: </a:t>
            </a:r>
            <a:r>
              <a:rPr lang="en-US" dirty="0" err="1">
                <a:solidFill>
                  <a:srgbClr val="0D0D0D"/>
                </a:solidFill>
                <a:latin typeface="Söhne"/>
              </a:rPr>
              <a:t>ReLU</a:t>
            </a:r>
            <a:endParaRPr lang="en-US" b="0" i="0" dirty="0">
              <a:solidFill>
                <a:srgbClr val="0D0D0D"/>
              </a:solidFill>
              <a:effectLst/>
              <a:latin typeface="Söhne"/>
            </a:endParaRPr>
          </a:p>
        </p:txBody>
      </p:sp>
      <p:sp>
        <p:nvSpPr>
          <p:cNvPr id="9" name="Rectangle 8"/>
          <p:cNvSpPr/>
          <p:nvPr/>
        </p:nvSpPr>
        <p:spPr>
          <a:xfrm>
            <a:off x="678872" y="4437939"/>
            <a:ext cx="4572000" cy="923330"/>
          </a:xfrm>
          <a:prstGeom prst="rect">
            <a:avLst/>
          </a:prstGeom>
        </p:spPr>
        <p:txBody>
          <a:bodyPr>
            <a:spAutoFit/>
          </a:bodyPr>
          <a:lstStyle/>
          <a:p>
            <a:r>
              <a:rPr lang="en-US" b="1" dirty="0" smtClean="0">
                <a:solidFill>
                  <a:srgbClr val="0D0D0D"/>
                </a:solidFill>
                <a:latin typeface="Söhne"/>
              </a:rPr>
              <a:t>4. MaxPooling2D </a:t>
            </a:r>
            <a:r>
              <a:rPr lang="en-US" b="1" dirty="0">
                <a:solidFill>
                  <a:srgbClr val="0D0D0D"/>
                </a:solidFill>
                <a:latin typeface="Söhne"/>
              </a:rPr>
              <a:t>Layer:</a:t>
            </a:r>
            <a:endParaRPr lang="en-US" dirty="0">
              <a:solidFill>
                <a:srgbClr val="0D0D0D"/>
              </a:solidFill>
              <a:latin typeface="Söhne"/>
            </a:endParaRPr>
          </a:p>
          <a:p>
            <a:pPr marL="742950" lvl="1" indent="-285750">
              <a:buFont typeface="+mj-lt"/>
              <a:buAutoNum type="arabicPeriod"/>
            </a:pPr>
            <a:r>
              <a:rPr lang="en-US" dirty="0">
                <a:solidFill>
                  <a:srgbClr val="0D0D0D"/>
                </a:solidFill>
                <a:latin typeface="Söhne"/>
              </a:rPr>
              <a:t>Pooling Size: (2, 2)</a:t>
            </a:r>
          </a:p>
          <a:p>
            <a:pPr marL="742950" lvl="1" indent="-285750">
              <a:buFont typeface="+mj-lt"/>
              <a:buAutoNum type="arabicPeriod"/>
            </a:pPr>
            <a:r>
              <a:rPr lang="en-US" dirty="0">
                <a:solidFill>
                  <a:srgbClr val="0D0D0D"/>
                </a:solidFill>
                <a:latin typeface="Söhne"/>
              </a:rPr>
              <a:t>Output Shape: (None, 62, 62, 64)</a:t>
            </a:r>
            <a:endParaRPr lang="en-US" b="0" i="0" dirty="0">
              <a:solidFill>
                <a:srgbClr val="0D0D0D"/>
              </a:solidFill>
              <a:effectLst/>
              <a:latin typeface="Söhne"/>
            </a:endParaRPr>
          </a:p>
        </p:txBody>
      </p:sp>
      <p:sp>
        <p:nvSpPr>
          <p:cNvPr id="10" name="Rectangle 9"/>
          <p:cNvSpPr/>
          <p:nvPr/>
        </p:nvSpPr>
        <p:spPr>
          <a:xfrm>
            <a:off x="678872" y="5391487"/>
            <a:ext cx="4572000" cy="1200329"/>
          </a:xfrm>
          <a:prstGeom prst="rect">
            <a:avLst/>
          </a:prstGeom>
        </p:spPr>
        <p:txBody>
          <a:bodyPr>
            <a:spAutoFit/>
          </a:bodyPr>
          <a:lstStyle/>
          <a:p>
            <a:r>
              <a:rPr lang="en-US" b="1" dirty="0" smtClean="0">
                <a:solidFill>
                  <a:srgbClr val="0D0D0D"/>
                </a:solidFill>
                <a:latin typeface="Söhne"/>
              </a:rPr>
              <a:t>5. Conv2D </a:t>
            </a:r>
            <a:r>
              <a:rPr lang="en-US" b="1" dirty="0">
                <a:solidFill>
                  <a:srgbClr val="0D0D0D"/>
                </a:solidFill>
                <a:latin typeface="Söhne"/>
              </a:rPr>
              <a:t>Layer:</a:t>
            </a:r>
            <a:endParaRPr lang="en-US" dirty="0">
              <a:solidFill>
                <a:srgbClr val="0D0D0D"/>
              </a:solidFill>
              <a:latin typeface="Söhne"/>
            </a:endParaRPr>
          </a:p>
          <a:p>
            <a:pPr marL="742950" lvl="1" indent="-285750">
              <a:buFont typeface="+mj-lt"/>
              <a:buAutoNum type="arabicPeriod"/>
            </a:pPr>
            <a:r>
              <a:rPr lang="en-US" dirty="0">
                <a:solidFill>
                  <a:srgbClr val="0D0D0D"/>
                </a:solidFill>
                <a:latin typeface="Söhne"/>
              </a:rPr>
              <a:t>Output Shape: (None, 60, 60, 128)</a:t>
            </a:r>
          </a:p>
          <a:p>
            <a:pPr marL="742950" lvl="1" indent="-285750">
              <a:buFont typeface="+mj-lt"/>
              <a:buAutoNum type="arabicPeriod"/>
            </a:pPr>
            <a:r>
              <a:rPr lang="en-US" dirty="0">
                <a:solidFill>
                  <a:srgbClr val="0D0D0D"/>
                </a:solidFill>
                <a:latin typeface="Söhne"/>
              </a:rPr>
              <a:t>Parameters: 73,856</a:t>
            </a:r>
          </a:p>
          <a:p>
            <a:pPr marL="742950" lvl="1" indent="-285750">
              <a:buFont typeface="+mj-lt"/>
              <a:buAutoNum type="arabicPeriod"/>
            </a:pPr>
            <a:r>
              <a:rPr lang="en-US" dirty="0">
                <a:solidFill>
                  <a:srgbClr val="0D0D0D"/>
                </a:solidFill>
                <a:latin typeface="Söhne"/>
              </a:rPr>
              <a:t>Activation Function: </a:t>
            </a:r>
            <a:r>
              <a:rPr lang="en-US" dirty="0" err="1">
                <a:solidFill>
                  <a:srgbClr val="0D0D0D"/>
                </a:solidFill>
                <a:latin typeface="Söhne"/>
              </a:rPr>
              <a:t>ReLU</a:t>
            </a:r>
            <a:endParaRPr lang="en-US" b="0" i="0" dirty="0">
              <a:solidFill>
                <a:srgbClr val="0D0D0D"/>
              </a:solidFill>
              <a:effectLst/>
              <a:latin typeface="Söhne"/>
            </a:endParaRPr>
          </a:p>
        </p:txBody>
      </p:sp>
    </p:spTree>
    <p:extLst>
      <p:ext uri="{BB962C8B-B14F-4D97-AF65-F5344CB8AC3E}">
        <p14:creationId xmlns:p14="http://schemas.microsoft.com/office/powerpoint/2010/main" val="4121589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3781" y="224135"/>
            <a:ext cx="4572000" cy="923330"/>
          </a:xfrm>
          <a:prstGeom prst="rect">
            <a:avLst/>
          </a:prstGeom>
        </p:spPr>
        <p:txBody>
          <a:bodyPr>
            <a:spAutoFit/>
          </a:bodyPr>
          <a:lstStyle/>
          <a:p>
            <a:r>
              <a:rPr lang="en-US" b="1" dirty="0" smtClean="0">
                <a:solidFill>
                  <a:srgbClr val="0D0D0D"/>
                </a:solidFill>
                <a:latin typeface="Söhne"/>
              </a:rPr>
              <a:t>6. MaxPooling2D Layer</a:t>
            </a:r>
            <a:r>
              <a:rPr lang="en-US" b="1" dirty="0">
                <a:solidFill>
                  <a:srgbClr val="0D0D0D"/>
                </a:solidFill>
                <a:latin typeface="Söhne"/>
              </a:rPr>
              <a:t>:</a:t>
            </a:r>
            <a:endParaRPr lang="en-US" dirty="0">
              <a:solidFill>
                <a:srgbClr val="0D0D0D"/>
              </a:solidFill>
              <a:latin typeface="Söhne"/>
            </a:endParaRPr>
          </a:p>
          <a:p>
            <a:pPr marL="742950" lvl="1" indent="-285750">
              <a:buFont typeface="+mj-lt"/>
              <a:buAutoNum type="arabicPeriod"/>
            </a:pPr>
            <a:r>
              <a:rPr lang="en-US" dirty="0">
                <a:solidFill>
                  <a:srgbClr val="0D0D0D"/>
                </a:solidFill>
                <a:latin typeface="Söhne"/>
              </a:rPr>
              <a:t>Pooling Size: (2, 2)</a:t>
            </a:r>
          </a:p>
          <a:p>
            <a:pPr marL="742950" lvl="1" indent="-285750">
              <a:buFont typeface="+mj-lt"/>
              <a:buAutoNum type="arabicPeriod"/>
            </a:pPr>
            <a:r>
              <a:rPr lang="en-US" dirty="0">
                <a:solidFill>
                  <a:srgbClr val="0D0D0D"/>
                </a:solidFill>
                <a:latin typeface="Söhne"/>
              </a:rPr>
              <a:t>Output Shape: (None, 30, 30, 128)</a:t>
            </a:r>
            <a:endParaRPr lang="en-US" b="0" i="0" dirty="0">
              <a:solidFill>
                <a:srgbClr val="0D0D0D"/>
              </a:solidFill>
              <a:effectLst/>
              <a:latin typeface="Söhne"/>
            </a:endParaRPr>
          </a:p>
        </p:txBody>
      </p:sp>
      <p:sp>
        <p:nvSpPr>
          <p:cNvPr id="5" name="Rectangle 4"/>
          <p:cNvSpPr/>
          <p:nvPr/>
        </p:nvSpPr>
        <p:spPr>
          <a:xfrm>
            <a:off x="1163781" y="1388055"/>
            <a:ext cx="4572000" cy="2031325"/>
          </a:xfrm>
          <a:prstGeom prst="rect">
            <a:avLst/>
          </a:prstGeom>
        </p:spPr>
        <p:txBody>
          <a:bodyPr>
            <a:spAutoFit/>
          </a:bodyPr>
          <a:lstStyle/>
          <a:p>
            <a:r>
              <a:rPr lang="en-US" b="1" dirty="0" smtClean="0">
                <a:solidFill>
                  <a:srgbClr val="0D0D0D"/>
                </a:solidFill>
                <a:latin typeface="Söhne"/>
              </a:rPr>
              <a:t>7. Flatten </a:t>
            </a:r>
            <a:r>
              <a:rPr lang="en-US" b="1" dirty="0">
                <a:solidFill>
                  <a:srgbClr val="0D0D0D"/>
                </a:solidFill>
                <a:latin typeface="Söhne"/>
              </a:rPr>
              <a:t>Layer:</a:t>
            </a:r>
            <a:endParaRPr lang="en-US" dirty="0">
              <a:solidFill>
                <a:srgbClr val="0D0D0D"/>
              </a:solidFill>
              <a:latin typeface="Söhne"/>
            </a:endParaRPr>
          </a:p>
          <a:p>
            <a:pPr marL="742950" lvl="1" indent="-285750">
              <a:buFont typeface="+mj-lt"/>
              <a:buAutoNum type="arabicPeriod"/>
            </a:pPr>
            <a:r>
              <a:rPr lang="en-US" dirty="0">
                <a:solidFill>
                  <a:srgbClr val="0D0D0D"/>
                </a:solidFill>
                <a:latin typeface="Söhne"/>
              </a:rPr>
              <a:t>Output Shape: (None, </a:t>
            </a:r>
            <a:r>
              <a:rPr lang="en-US" dirty="0" smtClean="0">
                <a:solidFill>
                  <a:srgbClr val="0D0D0D"/>
                </a:solidFill>
                <a:latin typeface="Söhne"/>
              </a:rPr>
              <a:t>115200)</a:t>
            </a:r>
          </a:p>
          <a:p>
            <a:pPr lvl="1"/>
            <a:endParaRPr lang="en-US" dirty="0" smtClean="0">
              <a:solidFill>
                <a:srgbClr val="0D0D0D"/>
              </a:solidFill>
              <a:latin typeface="Söhne"/>
            </a:endParaRPr>
          </a:p>
          <a:p>
            <a:r>
              <a:rPr lang="en-US" b="1" dirty="0" smtClean="0">
                <a:solidFill>
                  <a:srgbClr val="0D0D0D"/>
                </a:solidFill>
                <a:latin typeface="Söhne"/>
              </a:rPr>
              <a:t>8. Dense Layer:</a:t>
            </a:r>
            <a:endParaRPr lang="en-US" dirty="0" smtClean="0">
              <a:solidFill>
                <a:srgbClr val="0D0D0D"/>
              </a:solidFill>
              <a:latin typeface="Söhne"/>
            </a:endParaRPr>
          </a:p>
          <a:p>
            <a:pPr marL="742950" lvl="1" indent="-285750">
              <a:buFont typeface="+mj-lt"/>
              <a:buAutoNum type="arabicPeriod"/>
            </a:pPr>
            <a:r>
              <a:rPr lang="en-US" dirty="0" smtClean="0">
                <a:solidFill>
                  <a:srgbClr val="0D0D0D"/>
                </a:solidFill>
                <a:latin typeface="Söhne"/>
              </a:rPr>
              <a:t>Output </a:t>
            </a:r>
            <a:r>
              <a:rPr lang="en-US" dirty="0">
                <a:solidFill>
                  <a:srgbClr val="0D0D0D"/>
                </a:solidFill>
                <a:latin typeface="Söhne"/>
              </a:rPr>
              <a:t>Shape: (None, 128)</a:t>
            </a:r>
          </a:p>
          <a:p>
            <a:pPr marL="742950" lvl="1" indent="-285750">
              <a:buFont typeface="+mj-lt"/>
              <a:buAutoNum type="arabicPeriod"/>
            </a:pPr>
            <a:r>
              <a:rPr lang="en-US" dirty="0">
                <a:solidFill>
                  <a:srgbClr val="0D0D0D"/>
                </a:solidFill>
                <a:latin typeface="Söhne"/>
              </a:rPr>
              <a:t>Parameters: 14,745,728</a:t>
            </a:r>
          </a:p>
          <a:p>
            <a:pPr marL="742950" lvl="1" indent="-285750">
              <a:buFont typeface="+mj-lt"/>
              <a:buAutoNum type="arabicPeriod"/>
            </a:pPr>
            <a:r>
              <a:rPr lang="en-US" dirty="0">
                <a:solidFill>
                  <a:srgbClr val="0D0D0D"/>
                </a:solidFill>
                <a:latin typeface="Söhne"/>
              </a:rPr>
              <a:t>Activation Function: </a:t>
            </a:r>
            <a:r>
              <a:rPr lang="en-US" dirty="0" err="1">
                <a:solidFill>
                  <a:srgbClr val="0D0D0D"/>
                </a:solidFill>
                <a:latin typeface="Söhne"/>
              </a:rPr>
              <a:t>ReLU</a:t>
            </a:r>
            <a:endParaRPr lang="en-US" b="0" i="0" dirty="0">
              <a:solidFill>
                <a:srgbClr val="0D0D0D"/>
              </a:solidFill>
              <a:effectLst/>
              <a:latin typeface="Söhne"/>
            </a:endParaRPr>
          </a:p>
        </p:txBody>
      </p:sp>
      <p:sp>
        <p:nvSpPr>
          <p:cNvPr id="6" name="Rectangle 5"/>
          <p:cNvSpPr/>
          <p:nvPr/>
        </p:nvSpPr>
        <p:spPr>
          <a:xfrm>
            <a:off x="1163781" y="3690280"/>
            <a:ext cx="4572000" cy="1754326"/>
          </a:xfrm>
          <a:prstGeom prst="rect">
            <a:avLst/>
          </a:prstGeom>
        </p:spPr>
        <p:txBody>
          <a:bodyPr>
            <a:spAutoFit/>
          </a:bodyPr>
          <a:lstStyle/>
          <a:p>
            <a:r>
              <a:rPr lang="en-US" b="1" dirty="0" smtClean="0">
                <a:solidFill>
                  <a:srgbClr val="0D0D0D"/>
                </a:solidFill>
                <a:latin typeface="Söhne"/>
              </a:rPr>
              <a:t>9. Output </a:t>
            </a:r>
            <a:r>
              <a:rPr lang="en-US" b="1" dirty="0">
                <a:solidFill>
                  <a:srgbClr val="0D0D0D"/>
                </a:solidFill>
                <a:latin typeface="Söhne"/>
              </a:rPr>
              <a:t>Layer (Dense):</a:t>
            </a:r>
            <a:endParaRPr lang="en-US" dirty="0">
              <a:solidFill>
                <a:srgbClr val="0D0D0D"/>
              </a:solidFill>
              <a:latin typeface="Söhne"/>
            </a:endParaRPr>
          </a:p>
          <a:p>
            <a:pPr marL="742950" lvl="1" indent="-285750">
              <a:buFont typeface="+mj-lt"/>
              <a:buAutoNum type="arabicPeriod"/>
            </a:pPr>
            <a:r>
              <a:rPr lang="en-US" dirty="0">
                <a:solidFill>
                  <a:srgbClr val="0D0D0D"/>
                </a:solidFill>
                <a:latin typeface="Söhne"/>
              </a:rPr>
              <a:t>Output Shape: (None, 2)</a:t>
            </a:r>
          </a:p>
          <a:p>
            <a:pPr marL="742950" lvl="1" indent="-285750">
              <a:buFont typeface="+mj-lt"/>
              <a:buAutoNum type="arabicPeriod"/>
            </a:pPr>
            <a:r>
              <a:rPr lang="en-US" dirty="0">
                <a:solidFill>
                  <a:srgbClr val="0D0D0D"/>
                </a:solidFill>
                <a:latin typeface="Söhne"/>
              </a:rPr>
              <a:t>Parameters: 258</a:t>
            </a:r>
          </a:p>
          <a:p>
            <a:pPr marL="742950" lvl="1" indent="-285750">
              <a:buFont typeface="+mj-lt"/>
              <a:buAutoNum type="arabicPeriod"/>
            </a:pPr>
            <a:r>
              <a:rPr lang="en-US" dirty="0">
                <a:solidFill>
                  <a:srgbClr val="0D0D0D"/>
                </a:solidFill>
                <a:latin typeface="Söhne"/>
              </a:rPr>
              <a:t>Activation Function: </a:t>
            </a:r>
            <a:r>
              <a:rPr lang="en-US" dirty="0" err="1">
                <a:solidFill>
                  <a:srgbClr val="0D0D0D"/>
                </a:solidFill>
                <a:latin typeface="Söhne"/>
              </a:rPr>
              <a:t>Softmax</a:t>
            </a:r>
            <a:r>
              <a:rPr lang="en-US" dirty="0">
                <a:solidFill>
                  <a:srgbClr val="0D0D0D"/>
                </a:solidFill>
                <a:latin typeface="Söhne"/>
              </a:rPr>
              <a:t> (assuming 2 output classes for binary classification)</a:t>
            </a:r>
            <a:endParaRPr lang="en-US" b="0" i="0" dirty="0">
              <a:solidFill>
                <a:srgbClr val="0D0D0D"/>
              </a:solidFill>
              <a:effectLst/>
              <a:latin typeface="Söhne"/>
            </a:endParaRPr>
          </a:p>
        </p:txBody>
      </p:sp>
    </p:spTree>
    <p:extLst>
      <p:ext uri="{BB962C8B-B14F-4D97-AF65-F5344CB8AC3E}">
        <p14:creationId xmlns:p14="http://schemas.microsoft.com/office/powerpoint/2010/main" val="25909204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40078"/>
            <a:ext cx="8811491" cy="923330"/>
          </a:xfrm>
          <a:prstGeom prst="rect">
            <a:avLst/>
          </a:prstGeom>
        </p:spPr>
        <p:txBody>
          <a:bodyPr wrap="square">
            <a:spAutoFit/>
          </a:bodyPr>
          <a:lstStyle/>
          <a:p>
            <a:pPr algn="just"/>
            <a:r>
              <a:rPr lang="en-US" dirty="0">
                <a:solidFill>
                  <a:srgbClr val="0D0D0D"/>
                </a:solidFill>
                <a:latin typeface="Söhne"/>
              </a:rPr>
              <a:t>The total number of trainable parameters in the model is 14,835,234. This model follows a typical convolutional neural network architecture with convolutional layers followed by max-pooling layers, flattening, and dense layers for </a:t>
            </a:r>
            <a:r>
              <a:rPr lang="en-US" dirty="0" smtClean="0">
                <a:solidFill>
                  <a:srgbClr val="0D0D0D"/>
                </a:solidFill>
                <a:latin typeface="Söhne"/>
              </a:rPr>
              <a:t>classification.</a:t>
            </a:r>
            <a:endParaRPr lang="en-IN" dirty="0"/>
          </a:p>
        </p:txBody>
      </p:sp>
    </p:spTree>
    <p:extLst>
      <p:ext uri="{BB962C8B-B14F-4D97-AF65-F5344CB8AC3E}">
        <p14:creationId xmlns:p14="http://schemas.microsoft.com/office/powerpoint/2010/main" val="702743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 to CT Medical Imaging</a:t>
            </a:r>
            <a:br>
              <a:rPr lang="en-US" b="1"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Computed </a:t>
            </a:r>
            <a:r>
              <a:rPr lang="en-US" dirty="0"/>
              <a:t>Tomography (CT) scans are a cornerstone in modern medical diagnostics, providing detailed cross-sectional images of the body. These images are created by combining multiple X-ray measurements taken from different angles, allowing physicians to examine internal organs, bones, soft tissues, and blood vessels with high precision. The ability to visualize internal structures in detail makes CT scans particularly valuable for diagnosing a wide range of conditions, including cancers, cardiovascular diseases, and musculoskeletal disorders.</a:t>
            </a:r>
          </a:p>
          <a:p>
            <a:endParaRPr lang="en-IN" dirty="0"/>
          </a:p>
        </p:txBody>
      </p:sp>
    </p:spTree>
    <p:extLst>
      <p:ext uri="{BB962C8B-B14F-4D97-AF65-F5344CB8AC3E}">
        <p14:creationId xmlns:p14="http://schemas.microsoft.com/office/powerpoint/2010/main" val="3590549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Evaluation</a:t>
            </a:r>
            <a:br>
              <a:rPr lang="en-US" b="1" dirty="0"/>
            </a:br>
            <a:endParaRPr lang="en-IN" dirty="0"/>
          </a:p>
        </p:txBody>
      </p:sp>
      <p:sp>
        <p:nvSpPr>
          <p:cNvPr id="3" name="Content Placeholder 2"/>
          <p:cNvSpPr>
            <a:spLocks noGrp="1"/>
          </p:cNvSpPr>
          <p:nvPr>
            <p:ph idx="1"/>
          </p:nvPr>
        </p:nvSpPr>
        <p:spPr/>
        <p:txBody>
          <a:bodyPr/>
          <a:lstStyle/>
          <a:p>
            <a:r>
              <a:rPr lang="en-US" dirty="0" smtClean="0"/>
              <a:t>The </a:t>
            </a:r>
            <a:r>
              <a:rPr lang="en-US" dirty="0"/>
              <a:t>performance of the model is evaluated using metrics such as accuracy, precision, recall, and F1-score. These metrics provide insights into the model's ability to correctly identify tumors and minimize false positives and false negatives.</a:t>
            </a:r>
          </a:p>
          <a:p>
            <a:endParaRPr lang="en-IN" dirty="0"/>
          </a:p>
        </p:txBody>
      </p:sp>
    </p:spTree>
    <p:extLst>
      <p:ext uri="{BB962C8B-B14F-4D97-AF65-F5344CB8AC3E}">
        <p14:creationId xmlns:p14="http://schemas.microsoft.com/office/powerpoint/2010/main" val="2548712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 in Machine Learning</a:t>
            </a:r>
            <a:br>
              <a:rPr lang="en-US" b="1" dirty="0"/>
            </a:br>
            <a:endParaRPr lang="en-IN" dirty="0"/>
          </a:p>
        </p:txBody>
      </p:sp>
      <p:sp>
        <p:nvSpPr>
          <p:cNvPr id="3" name="Content Placeholder 2"/>
          <p:cNvSpPr>
            <a:spLocks noGrp="1"/>
          </p:cNvSpPr>
          <p:nvPr>
            <p:ph idx="1"/>
          </p:nvPr>
        </p:nvSpPr>
        <p:spPr/>
        <p:txBody>
          <a:bodyPr>
            <a:normAutofit/>
          </a:bodyPr>
          <a:lstStyle/>
          <a:p>
            <a:r>
              <a:rPr lang="en-US" dirty="0" smtClean="0"/>
              <a:t>CT </a:t>
            </a:r>
            <a:r>
              <a:rPr lang="en-US" dirty="0"/>
              <a:t>medical images provide a rich source of data for developing machine learning models that can assist in medical diagnostics. Some key applications include:</a:t>
            </a:r>
          </a:p>
          <a:p>
            <a:pPr marL="0" indent="0">
              <a:buNone/>
            </a:pPr>
            <a:endParaRPr lang="en-IN" dirty="0"/>
          </a:p>
        </p:txBody>
      </p:sp>
    </p:spTree>
    <p:extLst>
      <p:ext uri="{BB962C8B-B14F-4D97-AF65-F5344CB8AC3E}">
        <p14:creationId xmlns:p14="http://schemas.microsoft.com/office/powerpoint/2010/main" val="3983362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Conclusion and Future Work</a:t>
            </a:r>
            <a:br>
              <a:rPr lang="en-US" b="1"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The Location was in the Chest. The condition was Lung cancer. The </a:t>
            </a:r>
            <a:r>
              <a:rPr lang="en-US" dirty="0"/>
              <a:t>analysis of CT medical images using machine learning holds great promise for improving diagnostic accuracy and efficiency. By leveraging high-resolution CT scans and advanced AI algorithms, it is possible to assist radiologists in making more accurate and timely diagnoses. Future work in this area could involve exploring more advanced models, integrating CT images with other imaging modalities (such as MRI or PET scans), and collaborating with medical professionals to ensure the models are clinically relevant and effective.</a:t>
            </a:r>
          </a:p>
          <a:p>
            <a:endParaRPr lang="en-IN" dirty="0"/>
          </a:p>
        </p:txBody>
      </p:sp>
    </p:spTree>
    <p:extLst>
      <p:ext uri="{BB962C8B-B14F-4D97-AF65-F5344CB8AC3E}">
        <p14:creationId xmlns:p14="http://schemas.microsoft.com/office/powerpoint/2010/main" val="559751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Classification</a:t>
            </a:r>
            <a:br>
              <a:rPr lang="en-US" b="1" dirty="0"/>
            </a:br>
            <a:endParaRPr lang="en-IN" dirty="0"/>
          </a:p>
        </p:txBody>
      </p:sp>
      <p:sp>
        <p:nvSpPr>
          <p:cNvPr id="3" name="Content Placeholder 2"/>
          <p:cNvSpPr>
            <a:spLocks noGrp="1"/>
          </p:cNvSpPr>
          <p:nvPr>
            <p:ph idx="1"/>
          </p:nvPr>
        </p:nvSpPr>
        <p:spPr/>
        <p:txBody>
          <a:bodyPr/>
          <a:lstStyle/>
          <a:p>
            <a:r>
              <a:rPr lang="en-US" dirty="0" smtClean="0"/>
              <a:t>Machine </a:t>
            </a:r>
            <a:r>
              <a:rPr lang="en-US" dirty="0"/>
              <a:t>learning models can be trained to classify CT images based on the presence or absence of specific medical conditions. For example, a model could learn to distinguish between healthy and cancerous tissues.</a:t>
            </a:r>
          </a:p>
          <a:p>
            <a:endParaRPr lang="en-IN" dirty="0"/>
          </a:p>
        </p:txBody>
      </p:sp>
    </p:spTree>
    <p:extLst>
      <p:ext uri="{BB962C8B-B14F-4D97-AF65-F5344CB8AC3E}">
        <p14:creationId xmlns:p14="http://schemas.microsoft.com/office/powerpoint/2010/main" val="2560245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Segmentation</a:t>
            </a:r>
            <a:br>
              <a:rPr lang="en-US" b="1" dirty="0"/>
            </a:br>
            <a:endParaRPr lang="en-IN" dirty="0"/>
          </a:p>
        </p:txBody>
      </p:sp>
      <p:sp>
        <p:nvSpPr>
          <p:cNvPr id="3" name="Content Placeholder 2"/>
          <p:cNvSpPr>
            <a:spLocks noGrp="1"/>
          </p:cNvSpPr>
          <p:nvPr>
            <p:ph idx="1"/>
          </p:nvPr>
        </p:nvSpPr>
        <p:spPr/>
        <p:txBody>
          <a:bodyPr>
            <a:normAutofit/>
          </a:bodyPr>
          <a:lstStyle/>
          <a:p>
            <a:r>
              <a:rPr lang="en-US" dirty="0" smtClean="0"/>
              <a:t>Segmentation </a:t>
            </a:r>
            <a:r>
              <a:rPr lang="en-US" dirty="0"/>
              <a:t>involves partitioning the image into regions corresponding to different anatomical structures or abnormalities. This is particularly useful for isolating tumors, lesions, or other areas of interest.</a:t>
            </a:r>
          </a:p>
          <a:p>
            <a:endParaRPr lang="en-IN" dirty="0"/>
          </a:p>
        </p:txBody>
      </p:sp>
    </p:spTree>
    <p:extLst>
      <p:ext uri="{BB962C8B-B14F-4D97-AF65-F5344CB8AC3E}">
        <p14:creationId xmlns:p14="http://schemas.microsoft.com/office/powerpoint/2010/main" val="3981647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Diagnosis</a:t>
            </a:r>
            <a:br>
              <a:rPr lang="en-US" b="1" dirty="0"/>
            </a:br>
            <a:endParaRPr lang="en-IN" dirty="0"/>
          </a:p>
        </p:txBody>
      </p:sp>
      <p:sp>
        <p:nvSpPr>
          <p:cNvPr id="3" name="Content Placeholder 2"/>
          <p:cNvSpPr>
            <a:spLocks noGrp="1"/>
          </p:cNvSpPr>
          <p:nvPr>
            <p:ph idx="1"/>
          </p:nvPr>
        </p:nvSpPr>
        <p:spPr/>
        <p:txBody>
          <a:bodyPr/>
          <a:lstStyle/>
          <a:p>
            <a:r>
              <a:rPr lang="en-US" dirty="0" smtClean="0"/>
              <a:t>AI-driven </a:t>
            </a:r>
            <a:r>
              <a:rPr lang="en-US" dirty="0"/>
              <a:t>diagnostic tools can analyze CT images to provide diagnostic suggestions, helping radiologists make more informed decisions. These tools can highlight areas of concern, suggest potential diagnoses, and prioritize cases that require urgent attention.</a:t>
            </a:r>
          </a:p>
          <a:p>
            <a:pPr marL="0" indent="0">
              <a:buNone/>
            </a:pPr>
            <a:endParaRPr lang="en-IN" dirty="0"/>
          </a:p>
        </p:txBody>
      </p:sp>
    </p:spTree>
    <p:extLst>
      <p:ext uri="{BB962C8B-B14F-4D97-AF65-F5344CB8AC3E}">
        <p14:creationId xmlns:p14="http://schemas.microsoft.com/office/powerpoint/2010/main" val="20834414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138"/>
            <a:ext cx="8229600" cy="1143000"/>
          </a:xfrm>
        </p:spPr>
        <p:txBody>
          <a:bodyPr>
            <a:normAutofit fontScale="90000"/>
          </a:bodyPr>
          <a:lstStyle/>
          <a:p>
            <a:r>
              <a:rPr lang="en-US" b="1" dirty="0"/>
              <a:t>Example Use Case: Tumor Detection</a:t>
            </a:r>
            <a:br>
              <a:rPr lang="en-US" b="1" dirty="0"/>
            </a:br>
            <a:r>
              <a:rPr lang="en-US" b="1" dirty="0"/>
              <a:t>Problem Statement</a:t>
            </a:r>
            <a:br>
              <a:rPr lang="en-US" b="1" dirty="0"/>
            </a:br>
            <a:endParaRPr lang="en-IN" dirty="0"/>
          </a:p>
        </p:txBody>
      </p:sp>
      <p:sp>
        <p:nvSpPr>
          <p:cNvPr id="3" name="Content Placeholder 2"/>
          <p:cNvSpPr>
            <a:spLocks noGrp="1"/>
          </p:cNvSpPr>
          <p:nvPr>
            <p:ph idx="1"/>
          </p:nvPr>
        </p:nvSpPr>
        <p:spPr>
          <a:xfrm>
            <a:off x="457200" y="2297401"/>
            <a:ext cx="8229600" cy="4525963"/>
          </a:xfrm>
        </p:spPr>
        <p:txBody>
          <a:bodyPr/>
          <a:lstStyle/>
          <a:p>
            <a:r>
              <a:rPr lang="en-US" dirty="0" smtClean="0"/>
              <a:t>Detecting and classifying tumors in the brain using CT images is a critical application of this technology. Early and accurate detection can significantly improve patient outcomes.</a:t>
            </a:r>
          </a:p>
          <a:p>
            <a:endParaRPr lang="en-IN" dirty="0"/>
          </a:p>
        </p:txBody>
      </p:sp>
    </p:spTree>
    <p:extLst>
      <p:ext uri="{BB962C8B-B14F-4D97-AF65-F5344CB8AC3E}">
        <p14:creationId xmlns:p14="http://schemas.microsoft.com/office/powerpoint/2010/main" val="3613176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Questions &amp; Answers</a:t>
            </a:r>
            <a:br>
              <a:rPr lang="en-US" b="1" dirty="0"/>
            </a:br>
            <a:endParaRPr lang="en-IN" dirty="0"/>
          </a:p>
        </p:txBody>
      </p:sp>
      <p:sp>
        <p:nvSpPr>
          <p:cNvPr id="3" name="Content Placeholder 2"/>
          <p:cNvSpPr>
            <a:spLocks noGrp="1"/>
          </p:cNvSpPr>
          <p:nvPr>
            <p:ph idx="1"/>
          </p:nvPr>
        </p:nvSpPr>
        <p:spPr/>
        <p:txBody>
          <a:bodyPr/>
          <a:lstStyle/>
          <a:p>
            <a:r>
              <a:rPr lang="en-US" dirty="0" smtClean="0"/>
              <a:t>In </a:t>
            </a:r>
            <a:r>
              <a:rPr lang="en-US" dirty="0"/>
              <a:t>this section, we invite any questions or discussions about the analysis, potential improvements, real-world applications, and ethical considerations in the use of AI for medical imaging.</a:t>
            </a:r>
          </a:p>
          <a:p>
            <a:pPr marL="0" indent="0">
              <a:buNone/>
            </a:pPr>
            <a:endParaRPr lang="en-IN" dirty="0"/>
          </a:p>
        </p:txBody>
      </p:sp>
    </p:spTree>
    <p:extLst>
      <p:ext uri="{BB962C8B-B14F-4D97-AF65-F5344CB8AC3E}">
        <p14:creationId xmlns:p14="http://schemas.microsoft.com/office/powerpoint/2010/main" val="1492173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Dataset Overview</a:t>
            </a:r>
            <a:br>
              <a:rPr lang="en-US" b="1"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CT Medical Images dataset from </a:t>
            </a:r>
            <a:r>
              <a:rPr lang="en-US" dirty="0" err="1"/>
              <a:t>Kaggle</a:t>
            </a:r>
            <a:r>
              <a:rPr lang="en-US" dirty="0"/>
              <a:t> is a comprehensive collection of CT scan images in TIFF format, accompanied by metadata that includes patient age, contrast usage, and other relevant details. This dataset is designed for use in training machine learning models aimed at detecting and diagnosing medical conditions based on CT scan data. By leveraging such datasets, researchers and developers can create algorithms that assist radiologists in making more accurate and timely diagnoses.</a:t>
            </a:r>
          </a:p>
          <a:p>
            <a:endParaRPr lang="en-IN" dirty="0"/>
          </a:p>
        </p:txBody>
      </p:sp>
    </p:spTree>
    <p:extLst>
      <p:ext uri="{BB962C8B-B14F-4D97-AF65-F5344CB8AC3E}">
        <p14:creationId xmlns:p14="http://schemas.microsoft.com/office/powerpoint/2010/main" val="3432581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Sample Image Details</a:t>
            </a:r>
            <a:br>
              <a:rPr lang="en-US" b="1" dirty="0"/>
            </a:b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One </a:t>
            </a:r>
            <a:r>
              <a:rPr lang="en-US" dirty="0"/>
              <a:t>of the files in this dataset is 'ID_0000_AGE_0060_CONTRAST_1_CT.tiff'. This file contains a CT scan image of a 60-year-old patient, taken with contrast enhancement. The metadata for this image is as follows:</a:t>
            </a:r>
          </a:p>
          <a:p>
            <a:r>
              <a:rPr lang="en-US" b="1" dirty="0"/>
              <a:t>ID:</a:t>
            </a:r>
            <a:r>
              <a:rPr lang="en-US" dirty="0"/>
              <a:t> 0000</a:t>
            </a:r>
          </a:p>
          <a:p>
            <a:r>
              <a:rPr lang="en-US" b="1" dirty="0"/>
              <a:t>Age:</a:t>
            </a:r>
            <a:r>
              <a:rPr lang="en-US" dirty="0"/>
              <a:t> 60</a:t>
            </a:r>
          </a:p>
          <a:p>
            <a:r>
              <a:rPr lang="en-US" b="1" dirty="0"/>
              <a:t>Contrast:</a:t>
            </a:r>
            <a:r>
              <a:rPr lang="en-US" dirty="0"/>
              <a:t> Yes (1)</a:t>
            </a:r>
          </a:p>
          <a:p>
            <a:r>
              <a:rPr lang="en-US" b="1" dirty="0"/>
              <a:t>Modality:</a:t>
            </a:r>
            <a:r>
              <a:rPr lang="en-US" dirty="0"/>
              <a:t> CT</a:t>
            </a:r>
          </a:p>
          <a:p>
            <a:r>
              <a:rPr lang="en-US" dirty="0"/>
              <a:t>Contrast enhancement in CT scans involves the use of contrast agents to improve the visibility of blood vessels, tissues, and other structures, making it easier to identify abnormalities</a:t>
            </a:r>
            <a:r>
              <a:rPr lang="en-US" dirty="0" smtClean="0"/>
              <a:t>.</a:t>
            </a:r>
          </a:p>
          <a:p>
            <a:r>
              <a:rPr lang="en-US" b="1" dirty="0" smtClean="0"/>
              <a:t>Location:</a:t>
            </a:r>
            <a:r>
              <a:rPr lang="en-US" dirty="0" smtClean="0"/>
              <a:t> Chest, </a:t>
            </a:r>
            <a:r>
              <a:rPr lang="en-US" b="1" dirty="0" smtClean="0"/>
              <a:t>Species:</a:t>
            </a:r>
            <a:r>
              <a:rPr lang="en-US" dirty="0" smtClean="0"/>
              <a:t> Human, </a:t>
            </a:r>
            <a:r>
              <a:rPr lang="en-US" b="1" dirty="0" smtClean="0"/>
              <a:t>Condition: </a:t>
            </a:r>
            <a:r>
              <a:rPr lang="en-US" dirty="0" smtClean="0"/>
              <a:t>Lung Cancer</a:t>
            </a:r>
            <a:endParaRPr lang="en-US" dirty="0"/>
          </a:p>
          <a:p>
            <a:r>
              <a:rPr lang="en-US" b="1" dirty="0" smtClean="0"/>
              <a:t>Number of Patients:</a:t>
            </a:r>
            <a:r>
              <a:rPr lang="en-US" dirty="0" smtClean="0"/>
              <a:t> 100</a:t>
            </a:r>
            <a:endParaRPr lang="en-IN" dirty="0"/>
          </a:p>
        </p:txBody>
      </p:sp>
    </p:spTree>
    <p:extLst>
      <p:ext uri="{BB962C8B-B14F-4D97-AF65-F5344CB8AC3E}">
        <p14:creationId xmlns:p14="http://schemas.microsoft.com/office/powerpoint/2010/main" val="18951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Lung Cancer Image</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488" y="1549904"/>
            <a:ext cx="3557023" cy="3758191"/>
          </a:xfrm>
          <a:prstGeom prst="rect">
            <a:avLst/>
          </a:prstGeom>
        </p:spPr>
      </p:pic>
    </p:spTree>
    <p:extLst>
      <p:ext uri="{BB962C8B-B14F-4D97-AF65-F5344CB8AC3E}">
        <p14:creationId xmlns:p14="http://schemas.microsoft.com/office/powerpoint/2010/main" val="677328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Visual Analysis</a:t>
            </a:r>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image 'ID_0000_AGE_0060_CONTRAST_1_CT.tiff' provides a clear visualization of the patient's internal structures. Upon examining the image, one can observe various anatomical features, including the enhanced blood vessels due to the contrast agent. These areas of higher contrast are crucial for identifying potential issues such as blockages, tumors, or other abnormalities.</a:t>
            </a:r>
          </a:p>
          <a:p>
            <a:r>
              <a:rPr lang="en-US" dirty="0"/>
              <a:t>In this image, regions with increased contrast appear brighter, highlighting the blood vessels and other structures that have absorbed the contrast agent. This contrast differentiation is essential for distinguishing between different types of tissues and identifying anomalies.</a:t>
            </a:r>
          </a:p>
          <a:p>
            <a:endParaRPr lang="en-IN" dirty="0"/>
          </a:p>
        </p:txBody>
      </p:sp>
    </p:spTree>
    <p:extLst>
      <p:ext uri="{BB962C8B-B14F-4D97-AF65-F5344CB8AC3E}">
        <p14:creationId xmlns:p14="http://schemas.microsoft.com/office/powerpoint/2010/main" val="317709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Technical Analysis</a:t>
            </a:r>
            <a:br>
              <a:rPr lang="en-US" b="1" dirty="0"/>
            </a:br>
            <a:endParaRPr lang="en-IN" dirty="0"/>
          </a:p>
        </p:txBody>
      </p:sp>
      <p:sp>
        <p:nvSpPr>
          <p:cNvPr id="3" name="Content Placeholder 2"/>
          <p:cNvSpPr>
            <a:spLocks noGrp="1"/>
          </p:cNvSpPr>
          <p:nvPr>
            <p:ph idx="1"/>
          </p:nvPr>
        </p:nvSpPr>
        <p:spPr/>
        <p:txBody>
          <a:bodyPr>
            <a:normAutofit fontScale="92500"/>
          </a:bodyPr>
          <a:lstStyle/>
          <a:p>
            <a:r>
              <a:rPr lang="en-US" dirty="0" smtClean="0"/>
              <a:t>CT </a:t>
            </a:r>
            <a:r>
              <a:rPr lang="en-US" dirty="0"/>
              <a:t>images in this dataset are high-resolution TIFF files, providing detailed visual information necessary for medical analysis. The specific image 'ID_0000_AGE_0060_CONTRAST_1_CT.tiff' has the following technical specifications:</a:t>
            </a:r>
          </a:p>
          <a:p>
            <a:r>
              <a:rPr lang="en-US" b="1" dirty="0"/>
              <a:t>Resolution:</a:t>
            </a:r>
            <a:r>
              <a:rPr lang="en-US" dirty="0"/>
              <a:t> High-resolution TIFF image</a:t>
            </a:r>
          </a:p>
          <a:p>
            <a:r>
              <a:rPr lang="en-US" b="1" dirty="0"/>
              <a:t>Image Dimensions:</a:t>
            </a:r>
            <a:r>
              <a:rPr lang="en-US" dirty="0"/>
              <a:t> Typically, 512x512 pixels (the exact dimensions should be confirmed from the file properties)</a:t>
            </a:r>
          </a:p>
          <a:p>
            <a:endParaRPr lang="en-IN" dirty="0"/>
          </a:p>
        </p:txBody>
      </p:sp>
    </p:spTree>
    <p:extLst>
      <p:ext uri="{BB962C8B-B14F-4D97-AF65-F5344CB8AC3E}">
        <p14:creationId xmlns:p14="http://schemas.microsoft.com/office/powerpoint/2010/main" val="2433893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Pixel Intensity</a:t>
            </a:r>
            <a:br>
              <a:rPr lang="en-US" b="1" dirty="0"/>
            </a:br>
            <a:endParaRPr lang="en-IN" dirty="0"/>
          </a:p>
        </p:txBody>
      </p:sp>
      <p:sp>
        <p:nvSpPr>
          <p:cNvPr id="3" name="Content Placeholder 2"/>
          <p:cNvSpPr>
            <a:spLocks noGrp="1"/>
          </p:cNvSpPr>
          <p:nvPr>
            <p:ph idx="1"/>
          </p:nvPr>
        </p:nvSpPr>
        <p:spPr/>
        <p:txBody>
          <a:bodyPr>
            <a:normAutofit/>
          </a:bodyPr>
          <a:lstStyle/>
          <a:p>
            <a:r>
              <a:rPr lang="en-US" dirty="0" smtClean="0"/>
              <a:t>The </a:t>
            </a:r>
            <a:r>
              <a:rPr lang="en-US" dirty="0"/>
              <a:t>pixel intensity values in the CT scan represent different tissue densities. Higher intensity values correspond to denser tissues such as bones, while lower intensity values represent softer tissues. By analyzing the distribution and range of pixel intensities, medical professionals can differentiate between various tissue types and detect abnormalities.</a:t>
            </a:r>
          </a:p>
          <a:p>
            <a:endParaRPr lang="en-IN" dirty="0"/>
          </a:p>
        </p:txBody>
      </p:sp>
    </p:spTree>
    <p:extLst>
      <p:ext uri="{BB962C8B-B14F-4D97-AF65-F5344CB8AC3E}">
        <p14:creationId xmlns:p14="http://schemas.microsoft.com/office/powerpoint/2010/main" val="4066425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263" y="928111"/>
            <a:ext cx="4855474" cy="5001778"/>
          </a:xfrm>
          <a:prstGeom prst="rect">
            <a:avLst/>
          </a:prstGeom>
        </p:spPr>
      </p:pic>
    </p:spTree>
    <p:extLst>
      <p:ext uri="{BB962C8B-B14F-4D97-AF65-F5344CB8AC3E}">
        <p14:creationId xmlns:p14="http://schemas.microsoft.com/office/powerpoint/2010/main" val="2919695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373</TotalTime>
  <Words>1528</Words>
  <Application>Microsoft Office PowerPoint</Application>
  <PresentationFormat>On-screen Show (4:3)</PresentationFormat>
  <Paragraphs>110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Söhne</vt:lpstr>
      <vt:lpstr>Times New Roman</vt:lpstr>
      <vt:lpstr>Office Theme</vt:lpstr>
      <vt:lpstr>CT Medical Images Dataset Analysis</vt:lpstr>
      <vt:lpstr>Introduction to CT Medical Imaging </vt:lpstr>
      <vt:lpstr>Dataset Overview </vt:lpstr>
      <vt:lpstr>Sample Image Details </vt:lpstr>
      <vt:lpstr>Lung Cancer Image</vt:lpstr>
      <vt:lpstr>Visual Analysis</vt:lpstr>
      <vt:lpstr>Technical Analysis </vt:lpstr>
      <vt:lpstr>Pixel Intensity </vt:lpstr>
      <vt:lpstr>PowerPoint Presentation</vt:lpstr>
      <vt:lpstr>Methodology Data Preparation </vt:lpstr>
      <vt:lpstr>Preprocessing Steps </vt:lpstr>
      <vt:lpstr>Normalization</vt:lpstr>
      <vt:lpstr>Noise Reduction</vt:lpstr>
      <vt:lpstr>Contrast Enhancement</vt:lpstr>
      <vt:lpstr>Model Training </vt:lpstr>
      <vt:lpstr>PowerPoint Presentation</vt:lpstr>
      <vt:lpstr>PowerPoint Presentation</vt:lpstr>
      <vt:lpstr>PowerPoint Presentation</vt:lpstr>
      <vt:lpstr>PowerPoint Presentation</vt:lpstr>
      <vt:lpstr>Evaluation </vt:lpstr>
      <vt:lpstr>Applications in Machine Learning </vt:lpstr>
      <vt:lpstr>Conclusion and Future Work </vt:lpstr>
      <vt:lpstr>Classification </vt:lpstr>
      <vt:lpstr>Segmentation </vt:lpstr>
      <vt:lpstr>Diagnosis </vt:lpstr>
      <vt:lpstr>Example Use Case: Tumor Detection Problem Statement </vt:lpstr>
      <vt:lpstr>Questions &amp; Answers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Medical Images Dataset Analysis</dc:title>
  <dc:subject/>
  <dc:creator>ADMIN</dc:creator>
  <cp:keywords/>
  <dc:description>generated using python-pptx</dc:description>
  <cp:lastModifiedBy>ADMIN</cp:lastModifiedBy>
  <cp:revision>27</cp:revision>
  <dcterms:created xsi:type="dcterms:W3CDTF">2013-01-27T09:14:16Z</dcterms:created>
  <dcterms:modified xsi:type="dcterms:W3CDTF">2024-05-22T22:38:25Z</dcterms:modified>
  <cp:category/>
</cp:coreProperties>
</file>