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9" r:id="rId11"/>
    <p:sldId id="270" r:id="rId12"/>
    <p:sldId id="271" r:id="rId13"/>
    <p:sldId id="265"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3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81B7AC-335C-46A9-9D28-EB435C6E2A03}" type="datetimeFigureOut">
              <a:rPr lang="en-US" smtClean="0"/>
              <a:t>6/8/2025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CFCBD5-F26E-4651-BA07-297A67FC44BF}" type="slidenum">
              <a:rPr lang="en-US" smtClean="0"/>
              <a:t>‹#›</a:t>
            </a:fld>
            <a:endParaRPr lang="en-US"/>
          </a:p>
        </p:txBody>
      </p:sp>
    </p:spTree>
    <p:extLst>
      <p:ext uri="{BB962C8B-B14F-4D97-AF65-F5344CB8AC3E}">
        <p14:creationId xmlns:p14="http://schemas.microsoft.com/office/powerpoint/2010/main" val="1321990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CFCBD5-F26E-4651-BA07-297A67FC44BF}" type="slidenum">
              <a:rPr lang="en-US" smtClean="0"/>
              <a:t>13</a:t>
            </a:fld>
            <a:endParaRPr lang="en-US"/>
          </a:p>
        </p:txBody>
      </p:sp>
    </p:spTree>
    <p:extLst>
      <p:ext uri="{BB962C8B-B14F-4D97-AF65-F5344CB8AC3E}">
        <p14:creationId xmlns:p14="http://schemas.microsoft.com/office/powerpoint/2010/main" val="3210747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88F4BC-F3F5-4978-8F76-D295A02D8459}" type="datetimeFigureOut">
              <a:rPr lang="en-US" smtClean="0"/>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C6125-913B-4F99-8307-84CFE68D9994}" type="slidenum">
              <a:rPr lang="en-US" smtClean="0"/>
              <a:t>‹#›</a:t>
            </a:fld>
            <a:endParaRPr lang="en-US"/>
          </a:p>
        </p:txBody>
      </p:sp>
    </p:spTree>
    <p:extLst>
      <p:ext uri="{BB962C8B-B14F-4D97-AF65-F5344CB8AC3E}">
        <p14:creationId xmlns:p14="http://schemas.microsoft.com/office/powerpoint/2010/main" val="1608334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88F4BC-F3F5-4978-8F76-D295A02D8459}" type="datetimeFigureOut">
              <a:rPr lang="en-US" smtClean="0"/>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C6125-913B-4F99-8307-84CFE68D9994}" type="slidenum">
              <a:rPr lang="en-US" smtClean="0"/>
              <a:t>‹#›</a:t>
            </a:fld>
            <a:endParaRPr lang="en-US"/>
          </a:p>
        </p:txBody>
      </p:sp>
    </p:spTree>
    <p:extLst>
      <p:ext uri="{BB962C8B-B14F-4D97-AF65-F5344CB8AC3E}">
        <p14:creationId xmlns:p14="http://schemas.microsoft.com/office/powerpoint/2010/main" val="176533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88F4BC-F3F5-4978-8F76-D295A02D8459}" type="datetimeFigureOut">
              <a:rPr lang="en-US" smtClean="0"/>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C6125-913B-4F99-8307-84CFE68D9994}" type="slidenum">
              <a:rPr lang="en-US" smtClean="0"/>
              <a:t>‹#›</a:t>
            </a:fld>
            <a:endParaRPr lang="en-US"/>
          </a:p>
        </p:txBody>
      </p:sp>
    </p:spTree>
    <p:extLst>
      <p:ext uri="{BB962C8B-B14F-4D97-AF65-F5344CB8AC3E}">
        <p14:creationId xmlns:p14="http://schemas.microsoft.com/office/powerpoint/2010/main" val="1446031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88F4BC-F3F5-4978-8F76-D295A02D8459}" type="datetimeFigureOut">
              <a:rPr lang="en-US" smtClean="0"/>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C6125-913B-4F99-8307-84CFE68D9994}" type="slidenum">
              <a:rPr lang="en-US" smtClean="0"/>
              <a:t>‹#›</a:t>
            </a:fld>
            <a:endParaRPr lang="en-US"/>
          </a:p>
        </p:txBody>
      </p:sp>
    </p:spTree>
    <p:extLst>
      <p:ext uri="{BB962C8B-B14F-4D97-AF65-F5344CB8AC3E}">
        <p14:creationId xmlns:p14="http://schemas.microsoft.com/office/powerpoint/2010/main" val="271191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88F4BC-F3F5-4978-8F76-D295A02D8459}" type="datetimeFigureOut">
              <a:rPr lang="en-US" smtClean="0"/>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C6125-913B-4F99-8307-84CFE68D9994}" type="slidenum">
              <a:rPr lang="en-US" smtClean="0"/>
              <a:t>‹#›</a:t>
            </a:fld>
            <a:endParaRPr lang="en-US"/>
          </a:p>
        </p:txBody>
      </p:sp>
    </p:spTree>
    <p:extLst>
      <p:ext uri="{BB962C8B-B14F-4D97-AF65-F5344CB8AC3E}">
        <p14:creationId xmlns:p14="http://schemas.microsoft.com/office/powerpoint/2010/main" val="3389529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88F4BC-F3F5-4978-8F76-D295A02D8459}" type="datetimeFigureOut">
              <a:rPr lang="en-US" smtClean="0"/>
              <a:t>6/8/2025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BC6125-913B-4F99-8307-84CFE68D9994}" type="slidenum">
              <a:rPr lang="en-US" smtClean="0"/>
              <a:t>‹#›</a:t>
            </a:fld>
            <a:endParaRPr lang="en-US"/>
          </a:p>
        </p:txBody>
      </p:sp>
    </p:spTree>
    <p:extLst>
      <p:ext uri="{BB962C8B-B14F-4D97-AF65-F5344CB8AC3E}">
        <p14:creationId xmlns:p14="http://schemas.microsoft.com/office/powerpoint/2010/main" val="2127973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88F4BC-F3F5-4978-8F76-D295A02D8459}" type="datetimeFigureOut">
              <a:rPr lang="en-US" smtClean="0"/>
              <a:t>6/8/2025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BC6125-913B-4F99-8307-84CFE68D9994}" type="slidenum">
              <a:rPr lang="en-US" smtClean="0"/>
              <a:t>‹#›</a:t>
            </a:fld>
            <a:endParaRPr lang="en-US"/>
          </a:p>
        </p:txBody>
      </p:sp>
    </p:spTree>
    <p:extLst>
      <p:ext uri="{BB962C8B-B14F-4D97-AF65-F5344CB8AC3E}">
        <p14:creationId xmlns:p14="http://schemas.microsoft.com/office/powerpoint/2010/main" val="416053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88F4BC-F3F5-4978-8F76-D295A02D8459}" type="datetimeFigureOut">
              <a:rPr lang="en-US" smtClean="0"/>
              <a:t>6/8/2025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C6125-913B-4F99-8307-84CFE68D9994}" type="slidenum">
              <a:rPr lang="en-US" smtClean="0"/>
              <a:t>‹#›</a:t>
            </a:fld>
            <a:endParaRPr lang="en-US"/>
          </a:p>
        </p:txBody>
      </p:sp>
    </p:spTree>
    <p:extLst>
      <p:ext uri="{BB962C8B-B14F-4D97-AF65-F5344CB8AC3E}">
        <p14:creationId xmlns:p14="http://schemas.microsoft.com/office/powerpoint/2010/main" val="2181706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88F4BC-F3F5-4978-8F76-D295A02D8459}" type="datetimeFigureOut">
              <a:rPr lang="en-US" smtClean="0"/>
              <a:t>6/8/2025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BC6125-913B-4F99-8307-84CFE68D9994}" type="slidenum">
              <a:rPr lang="en-US" smtClean="0"/>
              <a:t>‹#›</a:t>
            </a:fld>
            <a:endParaRPr lang="en-US"/>
          </a:p>
        </p:txBody>
      </p:sp>
    </p:spTree>
    <p:extLst>
      <p:ext uri="{BB962C8B-B14F-4D97-AF65-F5344CB8AC3E}">
        <p14:creationId xmlns:p14="http://schemas.microsoft.com/office/powerpoint/2010/main" val="1347825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88F4BC-F3F5-4978-8F76-D295A02D8459}" type="datetimeFigureOut">
              <a:rPr lang="en-US" smtClean="0"/>
              <a:t>6/8/2025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BC6125-913B-4F99-8307-84CFE68D9994}" type="slidenum">
              <a:rPr lang="en-US" smtClean="0"/>
              <a:t>‹#›</a:t>
            </a:fld>
            <a:endParaRPr lang="en-US"/>
          </a:p>
        </p:txBody>
      </p:sp>
    </p:spTree>
    <p:extLst>
      <p:ext uri="{BB962C8B-B14F-4D97-AF65-F5344CB8AC3E}">
        <p14:creationId xmlns:p14="http://schemas.microsoft.com/office/powerpoint/2010/main" val="2994352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88F4BC-F3F5-4978-8F76-D295A02D8459}" type="datetimeFigureOut">
              <a:rPr lang="en-US" smtClean="0"/>
              <a:t>6/8/2025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BC6125-913B-4F99-8307-84CFE68D9994}" type="slidenum">
              <a:rPr lang="en-US" smtClean="0"/>
              <a:t>‹#›</a:t>
            </a:fld>
            <a:endParaRPr lang="en-US"/>
          </a:p>
        </p:txBody>
      </p:sp>
    </p:spTree>
    <p:extLst>
      <p:ext uri="{BB962C8B-B14F-4D97-AF65-F5344CB8AC3E}">
        <p14:creationId xmlns:p14="http://schemas.microsoft.com/office/powerpoint/2010/main" val="1473463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8F4BC-F3F5-4978-8F76-D295A02D8459}" type="datetimeFigureOut">
              <a:rPr lang="en-US" smtClean="0"/>
              <a:t>6/8/2025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BC6125-913B-4F99-8307-84CFE68D9994}" type="slidenum">
              <a:rPr lang="en-US" smtClean="0"/>
              <a:t>‹#›</a:t>
            </a:fld>
            <a:endParaRPr lang="en-US"/>
          </a:p>
        </p:txBody>
      </p:sp>
    </p:spTree>
    <p:extLst>
      <p:ext uri="{BB962C8B-B14F-4D97-AF65-F5344CB8AC3E}">
        <p14:creationId xmlns:p14="http://schemas.microsoft.com/office/powerpoint/2010/main" val="508365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ithub.com/Gopalakrishnan-Kumar/" TargetMode="External"/><Relationship Id="rId2" Type="http://schemas.openxmlformats.org/officeDocument/2006/relationships/hyperlink" Target="https://www.linkedin.com/in/gopalakrishnankumar-a73301110/" TargetMode="External"/><Relationship Id="rId1" Type="http://schemas.openxmlformats.org/officeDocument/2006/relationships/slideLayout" Target="../slideLayouts/slideLayout1.xml"/><Relationship Id="rId4" Type="http://schemas.openxmlformats.org/officeDocument/2006/relationships/hyperlink" Target="https://www.kaggle.com/gopalkk2"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olab.research.google.com/drive/1o0Jo3hvVttSgrbEz9yt78rfIeiASViAn?usp=sha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Climate Change Impact on Crop Yield: A Data-Driven Approach</a:t>
            </a:r>
            <a:endParaRPr lang="en-US" b="1" dirty="0"/>
          </a:p>
        </p:txBody>
      </p:sp>
      <p:sp>
        <p:nvSpPr>
          <p:cNvPr id="4" name="Subtitle 2"/>
          <p:cNvSpPr>
            <a:spLocks noGrp="1"/>
          </p:cNvSpPr>
          <p:nvPr>
            <p:ph type="subTitle" idx="1"/>
          </p:nvPr>
        </p:nvSpPr>
        <p:spPr/>
        <p:txBody>
          <a:bodyPr/>
          <a:lstStyle/>
          <a:p>
            <a:r>
              <a:rPr lang="en-US" dirty="0" smtClean="0"/>
              <a:t>By </a:t>
            </a:r>
            <a:r>
              <a:rPr lang="en-US" dirty="0" err="1" smtClean="0"/>
              <a:t>Gopalakrishnan</a:t>
            </a:r>
            <a:r>
              <a:rPr lang="en-US" dirty="0" smtClean="0"/>
              <a:t> Kumar, </a:t>
            </a:r>
            <a:r>
              <a:rPr lang="en-US" dirty="0" err="1" smtClean="0"/>
              <a:t>MTech</a:t>
            </a:r>
            <a:r>
              <a:rPr lang="en-US" dirty="0" smtClean="0"/>
              <a:t> IIT-Bombay,</a:t>
            </a:r>
          </a:p>
          <a:p>
            <a:r>
              <a:rPr lang="en-US" dirty="0" smtClean="0"/>
              <a:t>Math AI Trainer, Outlier AI , Freelance Data Science Consultant </a:t>
            </a:r>
          </a:p>
          <a:p>
            <a:endParaRPr lang="en-US" dirty="0"/>
          </a:p>
        </p:txBody>
      </p:sp>
      <p:sp>
        <p:nvSpPr>
          <p:cNvPr id="5" name="Rectangle 4"/>
          <p:cNvSpPr/>
          <p:nvPr/>
        </p:nvSpPr>
        <p:spPr>
          <a:xfrm>
            <a:off x="1845501" y="4749710"/>
            <a:ext cx="6096000" cy="1754326"/>
          </a:xfrm>
          <a:prstGeom prst="rect">
            <a:avLst/>
          </a:prstGeom>
        </p:spPr>
        <p:txBody>
          <a:bodyPr>
            <a:spAutoFit/>
          </a:bodyPr>
          <a:lstStyle/>
          <a:p>
            <a:r>
              <a:rPr lang="en-US" dirty="0">
                <a:solidFill>
                  <a:srgbClr val="0D0D0D"/>
                </a:solidFill>
                <a:latin typeface="CIDFont+F1"/>
              </a:rPr>
              <a:t>LinkedIn: Profile Link : </a:t>
            </a:r>
            <a:r>
              <a:rPr lang="en-US" dirty="0">
                <a:solidFill>
                  <a:srgbClr val="0D0D0D"/>
                </a:solidFill>
                <a:latin typeface="CIDFont+F1"/>
                <a:hlinkClick r:id="rId2"/>
              </a:rPr>
              <a:t>https://www.linkedin.com/in/gopalakrishnankumar-a73301110</a:t>
            </a:r>
            <a:r>
              <a:rPr lang="en-US" dirty="0" smtClean="0">
                <a:solidFill>
                  <a:srgbClr val="0D0D0D"/>
                </a:solidFill>
                <a:latin typeface="CIDFont+F1"/>
                <a:hlinkClick r:id="rId2"/>
              </a:rPr>
              <a:t>/</a:t>
            </a:r>
            <a:endParaRPr lang="en-US" dirty="0" smtClean="0">
              <a:solidFill>
                <a:srgbClr val="0D0D0D"/>
              </a:solidFill>
              <a:latin typeface="CIDFont+F1"/>
            </a:endParaRPr>
          </a:p>
          <a:p>
            <a:endParaRPr lang="en-US" dirty="0">
              <a:solidFill>
                <a:srgbClr val="0D0D0D"/>
              </a:solidFill>
              <a:latin typeface="CIDFont+F1"/>
            </a:endParaRPr>
          </a:p>
          <a:p>
            <a:r>
              <a:rPr lang="en-US" dirty="0">
                <a:solidFill>
                  <a:srgbClr val="0D0D0D"/>
                </a:solidFill>
                <a:latin typeface="CIDFont+F1"/>
              </a:rPr>
              <a:t>Github:</a:t>
            </a:r>
            <a:r>
              <a:rPr lang="en-US" dirty="0">
                <a:solidFill>
                  <a:srgbClr val="0D0D0D"/>
                </a:solidFill>
                <a:latin typeface="CIDFont+F1"/>
                <a:hlinkClick r:id="rId3"/>
              </a:rPr>
              <a:t>https://</a:t>
            </a:r>
            <a:r>
              <a:rPr lang="en-US" dirty="0" smtClean="0">
                <a:solidFill>
                  <a:srgbClr val="0D0D0D"/>
                </a:solidFill>
                <a:latin typeface="CIDFont+F1"/>
                <a:hlinkClick r:id="rId3"/>
              </a:rPr>
              <a:t>www.github.com/Gopalakrishnan-Kumar</a:t>
            </a:r>
            <a:r>
              <a:rPr lang="en-US" dirty="0">
                <a:solidFill>
                  <a:srgbClr val="0D0D0D"/>
                </a:solidFill>
                <a:latin typeface="CIDFont+F1"/>
                <a:hlinkClick r:id="rId3"/>
              </a:rPr>
              <a:t>/</a:t>
            </a:r>
            <a:endParaRPr lang="en-US" dirty="0" smtClean="0">
              <a:solidFill>
                <a:srgbClr val="0D0D0D"/>
              </a:solidFill>
              <a:latin typeface="CIDFont+F1"/>
            </a:endParaRPr>
          </a:p>
          <a:p>
            <a:endParaRPr lang="en-US" dirty="0"/>
          </a:p>
        </p:txBody>
      </p:sp>
      <p:sp>
        <p:nvSpPr>
          <p:cNvPr id="6" name="TextBox 5"/>
          <p:cNvSpPr txBox="1"/>
          <p:nvPr/>
        </p:nvSpPr>
        <p:spPr>
          <a:xfrm>
            <a:off x="1845501" y="6270910"/>
            <a:ext cx="6150280" cy="707886"/>
          </a:xfrm>
          <a:prstGeom prst="rect">
            <a:avLst/>
          </a:prstGeom>
          <a:noFill/>
        </p:spPr>
        <p:txBody>
          <a:bodyPr wrap="square" rtlCol="0">
            <a:spAutoFit/>
          </a:bodyPr>
          <a:lstStyle/>
          <a:p>
            <a:r>
              <a:rPr lang="en-US" sz="2000" dirty="0" err="1" smtClean="0"/>
              <a:t>Kaggle</a:t>
            </a:r>
            <a:r>
              <a:rPr lang="en-US" sz="2000" dirty="0" smtClean="0"/>
              <a:t> URL- </a:t>
            </a:r>
            <a:r>
              <a:rPr lang="en-US" sz="2000" dirty="0" smtClean="0">
                <a:hlinkClick r:id="rId4"/>
              </a:rPr>
              <a:t>https://www.kaggle.com/gopalkk2</a:t>
            </a:r>
            <a:endParaRPr lang="en-US" sz="2000" dirty="0" smtClean="0"/>
          </a:p>
          <a:p>
            <a:endParaRPr lang="en-US" sz="2000" dirty="0"/>
          </a:p>
        </p:txBody>
      </p:sp>
    </p:spTree>
    <p:extLst>
      <p:ext uri="{BB962C8B-B14F-4D97-AF65-F5344CB8AC3E}">
        <p14:creationId xmlns:p14="http://schemas.microsoft.com/office/powerpoint/2010/main" val="25930399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Visualization </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47829"/>
            <a:ext cx="10515600" cy="3906929"/>
          </a:xfrm>
        </p:spPr>
      </p:pic>
    </p:spTree>
    <p:extLst>
      <p:ext uri="{BB962C8B-B14F-4D97-AF65-F5344CB8AC3E}">
        <p14:creationId xmlns:p14="http://schemas.microsoft.com/office/powerpoint/2010/main" val="13905105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Visualization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1382" y="1825625"/>
            <a:ext cx="5509236" cy="4351338"/>
          </a:xfrm>
        </p:spPr>
      </p:pic>
    </p:spTree>
    <p:extLst>
      <p:ext uri="{BB962C8B-B14F-4D97-AF65-F5344CB8AC3E}">
        <p14:creationId xmlns:p14="http://schemas.microsoft.com/office/powerpoint/2010/main" val="4230246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Visualization</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1474" y="1825625"/>
            <a:ext cx="8769052" cy="4351338"/>
          </a:xfrm>
        </p:spPr>
      </p:pic>
    </p:spTree>
    <p:extLst>
      <p:ext uri="{BB962C8B-B14F-4D97-AF65-F5344CB8AC3E}">
        <p14:creationId xmlns:p14="http://schemas.microsoft.com/office/powerpoint/2010/main" val="17428701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Key Findings</a:t>
            </a:r>
          </a:p>
        </p:txBody>
      </p:sp>
      <p:sp>
        <p:nvSpPr>
          <p:cNvPr id="5" name="Rectangle 4"/>
          <p:cNvSpPr/>
          <p:nvPr/>
        </p:nvSpPr>
        <p:spPr>
          <a:xfrm>
            <a:off x="931100" y="1622937"/>
            <a:ext cx="10530215" cy="4154984"/>
          </a:xfrm>
          <a:prstGeom prst="rect">
            <a:avLst/>
          </a:prstGeom>
        </p:spPr>
        <p:txBody>
          <a:bodyPr wrap="square">
            <a:spAutoFit/>
          </a:bodyPr>
          <a:lstStyle/>
          <a:p>
            <a:pPr lvl="0" eaLnBrk="0" fontAlgn="base" hangingPunct="0">
              <a:spcBef>
                <a:spcPct val="0"/>
              </a:spcBef>
              <a:spcAft>
                <a:spcPct val="0"/>
              </a:spcAft>
              <a:buFontTx/>
              <a:buChar char="•"/>
            </a:pPr>
            <a:r>
              <a:rPr lang="en-US" altLang="en-US" sz="2400" b="1" dirty="0">
                <a:latin typeface="Arial" panose="020B0604020202020204" pitchFamily="34" charset="0"/>
              </a:rPr>
              <a:t>Higher temperature </a:t>
            </a:r>
            <a:r>
              <a:rPr lang="en-US" altLang="en-US" sz="2400" dirty="0">
                <a:latin typeface="Arial" panose="020B0604020202020204" pitchFamily="34" charset="0"/>
              </a:rPr>
              <a:t>negatively impacts yield, aligning with known heat stress effects on crops.</a:t>
            </a:r>
          </a:p>
          <a:p>
            <a:pPr lvl="0" eaLnBrk="0" fontAlgn="base" hangingPunct="0">
              <a:spcBef>
                <a:spcPct val="0"/>
              </a:spcBef>
              <a:spcAft>
                <a:spcPct val="0"/>
              </a:spcAft>
              <a:buFontTx/>
              <a:buChar char="•"/>
            </a:pPr>
            <a:r>
              <a:rPr lang="en-US" altLang="en-US" sz="2400" b="1" dirty="0">
                <a:latin typeface="Arial" panose="020B0604020202020204" pitchFamily="34" charset="0"/>
              </a:rPr>
              <a:t>Rainfall</a:t>
            </a:r>
            <a:r>
              <a:rPr lang="en-US" altLang="en-US" sz="2400" dirty="0">
                <a:latin typeface="Arial" panose="020B0604020202020204" pitchFamily="34" charset="0"/>
              </a:rPr>
              <a:t> contributes positively to crop production, indicating its critical role in growth.</a:t>
            </a:r>
          </a:p>
          <a:p>
            <a:pPr lvl="0" eaLnBrk="0" fontAlgn="base" hangingPunct="0">
              <a:spcBef>
                <a:spcPct val="0"/>
              </a:spcBef>
              <a:spcAft>
                <a:spcPct val="0"/>
              </a:spcAft>
              <a:buFontTx/>
              <a:buChar char="•"/>
            </a:pPr>
            <a:r>
              <a:rPr lang="en-US" altLang="en-US" sz="2400" b="1" dirty="0">
                <a:latin typeface="Arial" panose="020B0604020202020204" pitchFamily="34" charset="0"/>
              </a:rPr>
              <a:t>CO₂</a:t>
            </a:r>
            <a:r>
              <a:rPr lang="en-US" altLang="en-US" sz="2400" dirty="0">
                <a:latin typeface="Arial" panose="020B0604020202020204" pitchFamily="34" charset="0"/>
              </a:rPr>
              <a:t>, though often considered a potential yield booster in photosynthesis, may not show strong benefits when other stress factors are present</a:t>
            </a:r>
            <a:r>
              <a:rPr lang="en-US" altLang="en-US" sz="2400" dirty="0" smtClean="0">
                <a:latin typeface="Arial" panose="020B0604020202020204" pitchFamily="34" charset="0"/>
              </a:rPr>
              <a:t>.</a:t>
            </a:r>
          </a:p>
          <a:p>
            <a:pPr lvl="0" eaLnBrk="0" fontAlgn="base" hangingPunct="0">
              <a:spcBef>
                <a:spcPct val="0"/>
              </a:spcBef>
              <a:spcAft>
                <a:spcPct val="0"/>
              </a:spcAft>
              <a:buFontTx/>
              <a:buChar char="•"/>
            </a:pPr>
            <a:r>
              <a:rPr lang="en-US" altLang="en-US" sz="2400" dirty="0" smtClean="0">
                <a:latin typeface="Arial" panose="020B0604020202020204" pitchFamily="34" charset="0"/>
              </a:rPr>
              <a:t>The </a:t>
            </a:r>
            <a:r>
              <a:rPr lang="en-US" altLang="en-US" sz="2400" dirty="0">
                <a:latin typeface="Arial" panose="020B0604020202020204" pitchFamily="34" charset="0"/>
              </a:rPr>
              <a:t>c</a:t>
            </a:r>
            <a:r>
              <a:rPr lang="en-US" altLang="en-US" sz="2400" dirty="0" smtClean="0">
                <a:latin typeface="Arial" panose="020B0604020202020204" pitchFamily="34" charset="0"/>
              </a:rPr>
              <a:t>rop yield fluctuates with </a:t>
            </a:r>
            <a:r>
              <a:rPr lang="en-US" altLang="en-US" sz="2400" b="1" dirty="0" smtClean="0">
                <a:latin typeface="Arial" panose="020B0604020202020204" pitchFamily="34" charset="0"/>
              </a:rPr>
              <a:t>time</a:t>
            </a:r>
            <a:r>
              <a:rPr lang="en-US" altLang="en-US" sz="2400" dirty="0" smtClean="0">
                <a:latin typeface="Arial" panose="020B0604020202020204" pitchFamily="34" charset="0"/>
              </a:rPr>
              <a:t>. </a:t>
            </a:r>
          </a:p>
          <a:p>
            <a:pPr lvl="0" eaLnBrk="0" fontAlgn="base" hangingPunct="0">
              <a:spcBef>
                <a:spcPct val="0"/>
              </a:spcBef>
              <a:spcAft>
                <a:spcPct val="0"/>
              </a:spcAft>
              <a:buFontTx/>
              <a:buChar char="•"/>
            </a:pPr>
            <a:r>
              <a:rPr lang="en-US" altLang="en-US" sz="2400" dirty="0" smtClean="0">
                <a:latin typeface="Arial" panose="020B0604020202020204" pitchFamily="34" charset="0"/>
              </a:rPr>
              <a:t>The </a:t>
            </a:r>
            <a:r>
              <a:rPr lang="en-US" altLang="en-US" sz="2400" b="1" dirty="0" smtClean="0">
                <a:latin typeface="Arial" panose="020B0604020202020204" pitchFamily="34" charset="0"/>
              </a:rPr>
              <a:t>Linear Regression Model </a:t>
            </a:r>
            <a:r>
              <a:rPr lang="en-US" altLang="en-US" sz="2400" dirty="0" smtClean="0">
                <a:latin typeface="Arial" panose="020B0604020202020204" pitchFamily="34" charset="0"/>
              </a:rPr>
              <a:t>performed well. The results are as followed-</a:t>
            </a:r>
          </a:p>
          <a:p>
            <a:pPr marL="342900" lvl="0" indent="-342900" eaLnBrk="0" fontAlgn="base" hangingPunct="0">
              <a:spcBef>
                <a:spcPct val="0"/>
              </a:spcBef>
              <a:spcAft>
                <a:spcPct val="0"/>
              </a:spcAft>
              <a:buFont typeface="Wingdings" panose="05000000000000000000" pitchFamily="2" charset="2"/>
              <a:buChar char="q"/>
            </a:pPr>
            <a:r>
              <a:rPr lang="en-US" altLang="en-US" sz="2400" dirty="0" smtClean="0">
                <a:latin typeface="Arial" panose="020B0604020202020204" pitchFamily="34" charset="0"/>
              </a:rPr>
              <a:t>RMSE = 0.11</a:t>
            </a:r>
          </a:p>
          <a:p>
            <a:pPr marL="342900" lvl="0" indent="-342900" eaLnBrk="0" fontAlgn="base" hangingPunct="0">
              <a:spcBef>
                <a:spcPct val="0"/>
              </a:spcBef>
              <a:spcAft>
                <a:spcPct val="0"/>
              </a:spcAft>
              <a:buFont typeface="Wingdings" panose="05000000000000000000" pitchFamily="2" charset="2"/>
              <a:buChar char="q"/>
            </a:pPr>
            <a:r>
              <a:rPr lang="en-US" altLang="en-US" sz="2400" dirty="0" smtClean="0">
                <a:latin typeface="Arial" panose="020B0604020202020204" pitchFamily="34" charset="0"/>
              </a:rPr>
              <a:t>R^2 = 0.97</a:t>
            </a:r>
          </a:p>
          <a:p>
            <a:pPr lvl="0" eaLnBrk="0" fontAlgn="base" hangingPunct="0">
              <a:spcBef>
                <a:spcPct val="0"/>
              </a:spcBef>
              <a:spcAft>
                <a:spcPct val="0"/>
              </a:spcAft>
              <a:buFontTx/>
              <a:buChar char="•"/>
            </a:pPr>
            <a:endParaRPr lang="en-US" altLang="en-US" sz="2400" dirty="0">
              <a:latin typeface="Arial" panose="020B0604020202020204" pitchFamily="34" charset="0"/>
            </a:endParaRPr>
          </a:p>
        </p:txBody>
      </p:sp>
    </p:spTree>
    <p:extLst>
      <p:ext uri="{BB962C8B-B14F-4D97-AF65-F5344CB8AC3E}">
        <p14:creationId xmlns:p14="http://schemas.microsoft.com/office/powerpoint/2010/main" val="3171826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Insights &amp; Recommendations</a:t>
            </a:r>
          </a:p>
        </p:txBody>
      </p:sp>
      <p:sp>
        <p:nvSpPr>
          <p:cNvPr id="5" name="Rectangle 4"/>
          <p:cNvSpPr/>
          <p:nvPr/>
        </p:nvSpPr>
        <p:spPr>
          <a:xfrm>
            <a:off x="1331933" y="1849667"/>
            <a:ext cx="10229589" cy="3108543"/>
          </a:xfrm>
          <a:prstGeom prst="rect">
            <a:avLst/>
          </a:prstGeom>
        </p:spPr>
        <p:txBody>
          <a:bodyPr wrap="square">
            <a:spAutoFit/>
          </a:bodyPr>
          <a:lstStyle/>
          <a:p>
            <a:pPr lvl="0" eaLnBrk="0" fontAlgn="base" hangingPunct="0">
              <a:spcBef>
                <a:spcPct val="0"/>
              </a:spcBef>
              <a:spcAft>
                <a:spcPct val="0"/>
              </a:spcAft>
              <a:buFontTx/>
              <a:buChar char="•"/>
            </a:pPr>
            <a:r>
              <a:rPr lang="en-US" altLang="en-US" sz="2800" b="1" dirty="0"/>
              <a:t>Climate Resilience:</a:t>
            </a:r>
            <a:r>
              <a:rPr lang="en-US" altLang="en-US" sz="2800" dirty="0"/>
              <a:t> Farmers may need to adopt heat-tolerant crop varieties as temperatures rise.</a:t>
            </a:r>
          </a:p>
          <a:p>
            <a:pPr lvl="0" eaLnBrk="0" fontAlgn="base" hangingPunct="0">
              <a:spcBef>
                <a:spcPct val="0"/>
              </a:spcBef>
              <a:spcAft>
                <a:spcPct val="0"/>
              </a:spcAft>
              <a:buFontTx/>
              <a:buChar char="•"/>
            </a:pPr>
            <a:r>
              <a:rPr lang="en-US" altLang="en-US" sz="2800" b="1" dirty="0"/>
              <a:t>Water Management:</a:t>
            </a:r>
            <a:r>
              <a:rPr lang="en-US" altLang="en-US" sz="2800" dirty="0"/>
              <a:t> Irrigation planning and water harvesting can mitigate inconsistent rainfall patterns.</a:t>
            </a:r>
          </a:p>
          <a:p>
            <a:pPr lvl="0" eaLnBrk="0" fontAlgn="base" hangingPunct="0">
              <a:spcBef>
                <a:spcPct val="0"/>
              </a:spcBef>
              <a:spcAft>
                <a:spcPct val="0"/>
              </a:spcAft>
              <a:buFontTx/>
              <a:buChar char="•"/>
            </a:pPr>
            <a:r>
              <a:rPr lang="en-US" altLang="en-US" sz="2800" b="1" dirty="0"/>
              <a:t>Policy Direction:</a:t>
            </a:r>
            <a:r>
              <a:rPr lang="en-US" altLang="en-US" sz="2800" dirty="0"/>
              <a:t> Subsidies for climate-adaptive technologies and awareness programs on sustainable practices can enhance productivity.</a:t>
            </a:r>
          </a:p>
        </p:txBody>
      </p:sp>
    </p:spTree>
    <p:extLst>
      <p:ext uri="{BB962C8B-B14F-4D97-AF65-F5344CB8AC3E}">
        <p14:creationId xmlns:p14="http://schemas.microsoft.com/office/powerpoint/2010/main" val="5455402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Conclusion</a:t>
            </a:r>
          </a:p>
        </p:txBody>
      </p:sp>
      <p:sp>
        <p:nvSpPr>
          <p:cNvPr id="3" name="Content Placeholder 2"/>
          <p:cNvSpPr>
            <a:spLocks noGrp="1"/>
          </p:cNvSpPr>
          <p:nvPr>
            <p:ph idx="1"/>
          </p:nvPr>
        </p:nvSpPr>
        <p:spPr/>
        <p:txBody>
          <a:bodyPr/>
          <a:lstStyle/>
          <a:p>
            <a:r>
              <a:rPr lang="en-US" dirty="0"/>
              <a:t>This case study shows how data-driven approaches can evaluate and predict the effect of climate change on crop yields. Even with synthetic data, trends reflect real-world phenomena. Incorporating additional variables like soil quality, pest attacks, and fertilizer use could further enhance model accuracy.</a:t>
            </a:r>
          </a:p>
        </p:txBody>
      </p:sp>
    </p:spTree>
    <p:extLst>
      <p:ext uri="{BB962C8B-B14F-4D97-AF65-F5344CB8AC3E}">
        <p14:creationId xmlns:p14="http://schemas.microsoft.com/office/powerpoint/2010/main" val="12477368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Deliverables</a:t>
            </a:r>
          </a:p>
        </p:txBody>
      </p:sp>
      <p:sp>
        <p:nvSpPr>
          <p:cNvPr id="5" name="Rectangle 4"/>
          <p:cNvSpPr/>
          <p:nvPr/>
        </p:nvSpPr>
        <p:spPr>
          <a:xfrm>
            <a:off x="1093938" y="1690688"/>
            <a:ext cx="8776571" cy="1815882"/>
          </a:xfrm>
          <a:prstGeom prst="rect">
            <a:avLst/>
          </a:prstGeom>
        </p:spPr>
        <p:txBody>
          <a:bodyPr wrap="square">
            <a:spAutoFit/>
          </a:bodyPr>
          <a:lstStyle/>
          <a:p>
            <a:pPr lvl="0" eaLnBrk="0" fontAlgn="base" hangingPunct="0">
              <a:spcBef>
                <a:spcPct val="0"/>
              </a:spcBef>
              <a:spcAft>
                <a:spcPct val="0"/>
              </a:spcAft>
              <a:buFontTx/>
              <a:buChar char="•"/>
            </a:pPr>
            <a:r>
              <a:rPr lang="en-US" altLang="en-US" sz="2800" dirty="0"/>
              <a:t>📄 This report (available in Word/PDF format)</a:t>
            </a:r>
          </a:p>
          <a:p>
            <a:pPr lvl="0" eaLnBrk="0" fontAlgn="base" hangingPunct="0">
              <a:spcBef>
                <a:spcPct val="0"/>
              </a:spcBef>
              <a:spcAft>
                <a:spcPct val="0"/>
              </a:spcAft>
              <a:buFontTx/>
              <a:buChar char="•"/>
            </a:pPr>
            <a:r>
              <a:rPr lang="en-US" altLang="en-US" sz="2800" dirty="0"/>
              <a:t>📊 Visualizations: Stacked bar chart, </a:t>
            </a:r>
            <a:r>
              <a:rPr lang="en-US" altLang="en-US" sz="2800" dirty="0" err="1"/>
              <a:t>Heatmap</a:t>
            </a:r>
            <a:endParaRPr lang="en-US" altLang="en-US" sz="2800" dirty="0"/>
          </a:p>
          <a:p>
            <a:pPr lvl="0" eaLnBrk="0" fontAlgn="base" hangingPunct="0">
              <a:spcBef>
                <a:spcPct val="0"/>
              </a:spcBef>
              <a:spcAft>
                <a:spcPct val="0"/>
              </a:spcAft>
              <a:buFontTx/>
              <a:buChar char="•"/>
            </a:pPr>
            <a:r>
              <a:rPr lang="en-US" altLang="en-US" sz="2800" dirty="0"/>
              <a:t>🧪 Regression model for predicting crop yield</a:t>
            </a:r>
          </a:p>
          <a:p>
            <a:pPr lvl="0" eaLnBrk="0" fontAlgn="base" hangingPunct="0">
              <a:spcBef>
                <a:spcPct val="0"/>
              </a:spcBef>
              <a:spcAft>
                <a:spcPct val="0"/>
              </a:spcAft>
              <a:buFontTx/>
              <a:buChar char="•"/>
            </a:pPr>
            <a:r>
              <a:rPr lang="en-US" altLang="en-US" sz="2800" dirty="0"/>
              <a:t>📁 Dataset: crop_climate.csv</a:t>
            </a:r>
          </a:p>
        </p:txBody>
      </p:sp>
    </p:spTree>
    <p:extLst>
      <p:ext uri="{BB962C8B-B14F-4D97-AF65-F5344CB8AC3E}">
        <p14:creationId xmlns:p14="http://schemas.microsoft.com/office/powerpoint/2010/main" val="41288219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Google Colab</a:t>
            </a:r>
            <a:endParaRPr lang="en-US" b="1" dirty="0"/>
          </a:p>
        </p:txBody>
      </p:sp>
      <p:sp>
        <p:nvSpPr>
          <p:cNvPr id="3" name="Content Placeholder 2"/>
          <p:cNvSpPr>
            <a:spLocks noGrp="1"/>
          </p:cNvSpPr>
          <p:nvPr>
            <p:ph idx="1"/>
          </p:nvPr>
        </p:nvSpPr>
        <p:spPr/>
        <p:txBody>
          <a:bodyPr/>
          <a:lstStyle/>
          <a:p>
            <a:r>
              <a:rPr lang="en-US" dirty="0" smtClean="0">
                <a:hlinkClick r:id="rId2"/>
              </a:rPr>
              <a:t>https://colab.research.google.com/drive/1o0Jo3hvVttSgrbEz9yt78rfIeiASViAn?usp=sharing</a:t>
            </a:r>
            <a:endParaRPr lang="en-US" dirty="0" smtClean="0"/>
          </a:p>
          <a:p>
            <a:pPr marL="0" indent="0">
              <a:buNone/>
            </a:pPr>
            <a:endParaRPr lang="en-US" dirty="0"/>
          </a:p>
        </p:txBody>
      </p:sp>
    </p:spTree>
    <p:extLst>
      <p:ext uri="{BB962C8B-B14F-4D97-AF65-F5344CB8AC3E}">
        <p14:creationId xmlns:p14="http://schemas.microsoft.com/office/powerpoint/2010/main" val="3352114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Introduction</a:t>
            </a:r>
          </a:p>
        </p:txBody>
      </p:sp>
      <p:sp>
        <p:nvSpPr>
          <p:cNvPr id="3" name="Content Placeholder 2"/>
          <p:cNvSpPr>
            <a:spLocks noGrp="1"/>
          </p:cNvSpPr>
          <p:nvPr>
            <p:ph idx="1"/>
          </p:nvPr>
        </p:nvSpPr>
        <p:spPr/>
        <p:txBody>
          <a:bodyPr/>
          <a:lstStyle/>
          <a:p>
            <a:r>
              <a:rPr lang="en-US" dirty="0"/>
              <a:t>Climate change is one of the most pressing global issues today, significantly impacting agriculture, food security, and rural livelihoods. Changes in temperature, rainfall patterns, and CO₂ concentrations can directly affect the yield of essential crops. This project uses synthetic climate and crop yield data to demonstrate how data science techniques can uncover the relationship between climate variables and crop productivity.</a:t>
            </a:r>
          </a:p>
        </p:txBody>
      </p:sp>
    </p:spTree>
    <p:extLst>
      <p:ext uri="{BB962C8B-B14F-4D97-AF65-F5344CB8AC3E}">
        <p14:creationId xmlns:p14="http://schemas.microsoft.com/office/powerpoint/2010/main" val="24300484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Objectives</a:t>
            </a:r>
          </a:p>
        </p:txBody>
      </p:sp>
      <p:sp>
        <p:nvSpPr>
          <p:cNvPr id="5" name="Rectangle 4"/>
          <p:cNvSpPr/>
          <p:nvPr/>
        </p:nvSpPr>
        <p:spPr>
          <a:xfrm>
            <a:off x="1206675" y="1361152"/>
            <a:ext cx="9478026" cy="3108543"/>
          </a:xfrm>
          <a:prstGeom prst="rect">
            <a:avLst/>
          </a:prstGeom>
        </p:spPr>
        <p:txBody>
          <a:bodyPr wrap="square">
            <a:spAutoFit/>
          </a:bodyPr>
          <a:lstStyle/>
          <a:p>
            <a:pPr lvl="0" eaLnBrk="0" fontAlgn="base" hangingPunct="0">
              <a:spcBef>
                <a:spcPct val="0"/>
              </a:spcBef>
              <a:spcAft>
                <a:spcPct val="0"/>
              </a:spcAft>
              <a:buFontTx/>
              <a:buChar char="•"/>
            </a:pPr>
            <a:r>
              <a:rPr lang="en-US" altLang="en-US" sz="2800" dirty="0"/>
              <a:t>Analyze the impact of climate variables (temperature, rainfall, CO₂) on crop yield</a:t>
            </a:r>
          </a:p>
          <a:p>
            <a:pPr lvl="0" eaLnBrk="0" fontAlgn="base" hangingPunct="0">
              <a:spcBef>
                <a:spcPct val="0"/>
              </a:spcBef>
              <a:spcAft>
                <a:spcPct val="0"/>
              </a:spcAft>
              <a:buFontTx/>
              <a:buChar char="•"/>
            </a:pPr>
            <a:r>
              <a:rPr lang="en-US" altLang="en-US" sz="2800" dirty="0"/>
              <a:t>Use regression modeling to predict yield based on environmental conditions</a:t>
            </a:r>
          </a:p>
          <a:p>
            <a:pPr lvl="0" eaLnBrk="0" fontAlgn="base" hangingPunct="0">
              <a:spcBef>
                <a:spcPct val="0"/>
              </a:spcBef>
              <a:spcAft>
                <a:spcPct val="0"/>
              </a:spcAft>
              <a:buFontTx/>
              <a:buChar char="•"/>
            </a:pPr>
            <a:r>
              <a:rPr lang="en-US" altLang="en-US" sz="2800" dirty="0"/>
              <a:t>Visualize climate trends and their influence using </a:t>
            </a:r>
            <a:r>
              <a:rPr lang="en-US" altLang="en-US" sz="2800" dirty="0" err="1" smtClean="0"/>
              <a:t>heatmaps</a:t>
            </a:r>
            <a:r>
              <a:rPr lang="en-US" altLang="en-US" sz="2800" dirty="0" smtClean="0"/>
              <a:t> </a:t>
            </a:r>
            <a:r>
              <a:rPr lang="en-US" altLang="en-US" sz="2800" dirty="0"/>
              <a:t>and bar charts</a:t>
            </a:r>
          </a:p>
          <a:p>
            <a:pPr lvl="0" eaLnBrk="0" fontAlgn="base" hangingPunct="0">
              <a:spcBef>
                <a:spcPct val="0"/>
              </a:spcBef>
              <a:spcAft>
                <a:spcPct val="0"/>
              </a:spcAft>
              <a:buFontTx/>
              <a:buChar char="•"/>
            </a:pPr>
            <a:r>
              <a:rPr lang="en-US" altLang="en-US" sz="2800" dirty="0"/>
              <a:t>Interpret variable importance and correlation patterns</a:t>
            </a:r>
          </a:p>
        </p:txBody>
      </p:sp>
    </p:spTree>
    <p:extLst>
      <p:ext uri="{BB962C8B-B14F-4D97-AF65-F5344CB8AC3E}">
        <p14:creationId xmlns:p14="http://schemas.microsoft.com/office/powerpoint/2010/main" val="7453091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Dataset Description</a:t>
            </a:r>
          </a:p>
        </p:txBody>
      </p:sp>
      <p:sp>
        <p:nvSpPr>
          <p:cNvPr id="3" name="Content Placeholder 2"/>
          <p:cNvSpPr>
            <a:spLocks noGrp="1"/>
          </p:cNvSpPr>
          <p:nvPr>
            <p:ph idx="1"/>
          </p:nvPr>
        </p:nvSpPr>
        <p:spPr/>
        <p:txBody>
          <a:bodyPr/>
          <a:lstStyle/>
          <a:p>
            <a:r>
              <a:rPr lang="en-US" dirty="0"/>
              <a:t>A synthetic dataset containing 100 records was generated, simulating yearly data from 2000 to 2099. Each record includes:</a:t>
            </a:r>
          </a:p>
        </p:txBody>
      </p:sp>
      <p:graphicFrame>
        <p:nvGraphicFramePr>
          <p:cNvPr id="4" name="Table 3"/>
          <p:cNvGraphicFramePr>
            <a:graphicFrameLocks noGrp="1"/>
          </p:cNvGraphicFramePr>
          <p:nvPr/>
        </p:nvGraphicFramePr>
        <p:xfrm>
          <a:off x="838200" y="2904014"/>
          <a:ext cx="10515600" cy="2194560"/>
        </p:xfrm>
        <a:graphic>
          <a:graphicData uri="http://schemas.openxmlformats.org/drawingml/2006/table">
            <a:tbl>
              <a:tblPr/>
              <a:tblGrid>
                <a:gridCol w="5257800">
                  <a:extLst>
                    <a:ext uri="{9D8B030D-6E8A-4147-A177-3AD203B41FA5}">
                      <a16:colId xmlns:a16="http://schemas.microsoft.com/office/drawing/2014/main" val="4055749187"/>
                    </a:ext>
                  </a:extLst>
                </a:gridCol>
                <a:gridCol w="5257800">
                  <a:extLst>
                    <a:ext uri="{9D8B030D-6E8A-4147-A177-3AD203B41FA5}">
                      <a16:colId xmlns:a16="http://schemas.microsoft.com/office/drawing/2014/main" val="558905977"/>
                    </a:ext>
                  </a:extLst>
                </a:gridCol>
              </a:tblGrid>
              <a:tr h="0">
                <a:tc>
                  <a:txBody>
                    <a:bodyPr/>
                    <a:lstStyle/>
                    <a:p>
                      <a:r>
                        <a:rPr lang="en-US"/>
                        <a:t>Column</a:t>
                      </a:r>
                    </a:p>
                  </a:txBody>
                  <a:tcPr anchor="ctr">
                    <a:lnL>
                      <a:noFill/>
                    </a:lnL>
                    <a:lnR>
                      <a:noFill/>
                    </a:lnR>
                    <a:lnT>
                      <a:noFill/>
                    </a:lnT>
                    <a:lnB>
                      <a:noFill/>
                    </a:lnB>
                  </a:tcPr>
                </a:tc>
                <a:tc>
                  <a:txBody>
                    <a:bodyPr/>
                    <a:lstStyle/>
                    <a:p>
                      <a:r>
                        <a:rPr lang="en-US"/>
                        <a:t>Description</a:t>
                      </a:r>
                    </a:p>
                  </a:txBody>
                  <a:tcPr anchor="ctr">
                    <a:lnL>
                      <a:noFill/>
                    </a:lnL>
                    <a:lnR>
                      <a:noFill/>
                    </a:lnR>
                    <a:lnT>
                      <a:noFill/>
                    </a:lnT>
                    <a:lnB>
                      <a:noFill/>
                    </a:lnB>
                  </a:tcPr>
                </a:tc>
                <a:extLst>
                  <a:ext uri="{0D108BD9-81ED-4DB2-BD59-A6C34878D82A}">
                    <a16:rowId xmlns:a16="http://schemas.microsoft.com/office/drawing/2014/main" val="1555733958"/>
                  </a:ext>
                </a:extLst>
              </a:tr>
              <a:tr h="0">
                <a:tc>
                  <a:txBody>
                    <a:bodyPr/>
                    <a:lstStyle/>
                    <a:p>
                      <a:r>
                        <a:rPr lang="en-US"/>
                        <a:t>Year</a:t>
                      </a:r>
                    </a:p>
                  </a:txBody>
                  <a:tcPr anchor="ctr">
                    <a:lnL>
                      <a:noFill/>
                    </a:lnL>
                    <a:lnR>
                      <a:noFill/>
                    </a:lnR>
                    <a:lnT>
                      <a:noFill/>
                    </a:lnT>
                    <a:lnB>
                      <a:noFill/>
                    </a:lnB>
                  </a:tcPr>
                </a:tc>
                <a:tc>
                  <a:txBody>
                    <a:bodyPr/>
                    <a:lstStyle/>
                    <a:p>
                      <a:r>
                        <a:rPr lang="en-US"/>
                        <a:t>Year of observation</a:t>
                      </a:r>
                    </a:p>
                  </a:txBody>
                  <a:tcPr anchor="ctr">
                    <a:lnL>
                      <a:noFill/>
                    </a:lnL>
                    <a:lnR>
                      <a:noFill/>
                    </a:lnR>
                    <a:lnT>
                      <a:noFill/>
                    </a:lnT>
                    <a:lnB>
                      <a:noFill/>
                    </a:lnB>
                  </a:tcPr>
                </a:tc>
                <a:extLst>
                  <a:ext uri="{0D108BD9-81ED-4DB2-BD59-A6C34878D82A}">
                    <a16:rowId xmlns:a16="http://schemas.microsoft.com/office/drawing/2014/main" val="547598146"/>
                  </a:ext>
                </a:extLst>
              </a:tr>
              <a:tr h="0">
                <a:tc>
                  <a:txBody>
                    <a:bodyPr/>
                    <a:lstStyle/>
                    <a:p>
                      <a:r>
                        <a:rPr lang="en-US"/>
                        <a:t>Temperature</a:t>
                      </a:r>
                    </a:p>
                  </a:txBody>
                  <a:tcPr anchor="ctr">
                    <a:lnL>
                      <a:noFill/>
                    </a:lnL>
                    <a:lnR>
                      <a:noFill/>
                    </a:lnR>
                    <a:lnT>
                      <a:noFill/>
                    </a:lnT>
                    <a:lnB>
                      <a:noFill/>
                    </a:lnB>
                  </a:tcPr>
                </a:tc>
                <a:tc>
                  <a:txBody>
                    <a:bodyPr/>
                    <a:lstStyle/>
                    <a:p>
                      <a:r>
                        <a:rPr lang="en-US"/>
                        <a:t>Average annual temperature (°C)</a:t>
                      </a:r>
                    </a:p>
                  </a:txBody>
                  <a:tcPr anchor="ctr">
                    <a:lnL>
                      <a:noFill/>
                    </a:lnL>
                    <a:lnR>
                      <a:noFill/>
                    </a:lnR>
                    <a:lnT>
                      <a:noFill/>
                    </a:lnT>
                    <a:lnB>
                      <a:noFill/>
                    </a:lnB>
                  </a:tcPr>
                </a:tc>
                <a:extLst>
                  <a:ext uri="{0D108BD9-81ED-4DB2-BD59-A6C34878D82A}">
                    <a16:rowId xmlns:a16="http://schemas.microsoft.com/office/drawing/2014/main" val="91243364"/>
                  </a:ext>
                </a:extLst>
              </a:tr>
              <a:tr h="0">
                <a:tc>
                  <a:txBody>
                    <a:bodyPr/>
                    <a:lstStyle/>
                    <a:p>
                      <a:r>
                        <a:rPr lang="en-US"/>
                        <a:t>Rainfall</a:t>
                      </a:r>
                    </a:p>
                  </a:txBody>
                  <a:tcPr anchor="ctr">
                    <a:lnL>
                      <a:noFill/>
                    </a:lnL>
                    <a:lnR>
                      <a:noFill/>
                    </a:lnR>
                    <a:lnT>
                      <a:noFill/>
                    </a:lnT>
                    <a:lnB>
                      <a:noFill/>
                    </a:lnB>
                  </a:tcPr>
                </a:tc>
                <a:tc>
                  <a:txBody>
                    <a:bodyPr/>
                    <a:lstStyle/>
                    <a:p>
                      <a:r>
                        <a:rPr lang="en-US"/>
                        <a:t>Annual rainfall (mm)</a:t>
                      </a:r>
                    </a:p>
                  </a:txBody>
                  <a:tcPr anchor="ctr">
                    <a:lnL>
                      <a:noFill/>
                    </a:lnL>
                    <a:lnR>
                      <a:noFill/>
                    </a:lnR>
                    <a:lnT>
                      <a:noFill/>
                    </a:lnT>
                    <a:lnB>
                      <a:noFill/>
                    </a:lnB>
                  </a:tcPr>
                </a:tc>
                <a:extLst>
                  <a:ext uri="{0D108BD9-81ED-4DB2-BD59-A6C34878D82A}">
                    <a16:rowId xmlns:a16="http://schemas.microsoft.com/office/drawing/2014/main" val="1092539914"/>
                  </a:ext>
                </a:extLst>
              </a:tr>
              <a:tr h="0">
                <a:tc>
                  <a:txBody>
                    <a:bodyPr/>
                    <a:lstStyle/>
                    <a:p>
                      <a:r>
                        <a:rPr lang="en-US"/>
                        <a:t>CO₂</a:t>
                      </a:r>
                    </a:p>
                  </a:txBody>
                  <a:tcPr anchor="ctr">
                    <a:lnL>
                      <a:noFill/>
                    </a:lnL>
                    <a:lnR>
                      <a:noFill/>
                    </a:lnR>
                    <a:lnT>
                      <a:noFill/>
                    </a:lnT>
                    <a:lnB>
                      <a:noFill/>
                    </a:lnB>
                  </a:tcPr>
                </a:tc>
                <a:tc>
                  <a:txBody>
                    <a:bodyPr/>
                    <a:lstStyle/>
                    <a:p>
                      <a:r>
                        <a:rPr lang="en-US"/>
                        <a:t>Atmospheric CO₂ concentration (ppm)</a:t>
                      </a:r>
                    </a:p>
                  </a:txBody>
                  <a:tcPr anchor="ctr">
                    <a:lnL>
                      <a:noFill/>
                    </a:lnL>
                    <a:lnR>
                      <a:noFill/>
                    </a:lnR>
                    <a:lnT>
                      <a:noFill/>
                    </a:lnT>
                    <a:lnB>
                      <a:noFill/>
                    </a:lnB>
                  </a:tcPr>
                </a:tc>
                <a:extLst>
                  <a:ext uri="{0D108BD9-81ED-4DB2-BD59-A6C34878D82A}">
                    <a16:rowId xmlns:a16="http://schemas.microsoft.com/office/drawing/2014/main" val="3377350955"/>
                  </a:ext>
                </a:extLst>
              </a:tr>
              <a:tr h="0">
                <a:tc>
                  <a:txBody>
                    <a:bodyPr/>
                    <a:lstStyle/>
                    <a:p>
                      <a:r>
                        <a:rPr lang="en-US"/>
                        <a:t>Crop_Yield</a:t>
                      </a:r>
                    </a:p>
                  </a:txBody>
                  <a:tcPr anchor="ctr">
                    <a:lnL>
                      <a:noFill/>
                    </a:lnL>
                    <a:lnR>
                      <a:noFill/>
                    </a:lnR>
                    <a:lnT>
                      <a:noFill/>
                    </a:lnT>
                    <a:lnB>
                      <a:noFill/>
                    </a:lnB>
                  </a:tcPr>
                </a:tc>
                <a:tc>
                  <a:txBody>
                    <a:bodyPr/>
                    <a:lstStyle/>
                    <a:p>
                      <a:r>
                        <a:rPr lang="en-US" dirty="0"/>
                        <a:t>Crop yield in tons per hectare</a:t>
                      </a:r>
                    </a:p>
                  </a:txBody>
                  <a:tcPr anchor="ctr">
                    <a:lnL>
                      <a:noFill/>
                    </a:lnL>
                    <a:lnR>
                      <a:noFill/>
                    </a:lnR>
                    <a:lnT>
                      <a:noFill/>
                    </a:lnT>
                    <a:lnB>
                      <a:noFill/>
                    </a:lnB>
                  </a:tcPr>
                </a:tc>
                <a:extLst>
                  <a:ext uri="{0D108BD9-81ED-4DB2-BD59-A6C34878D82A}">
                    <a16:rowId xmlns:a16="http://schemas.microsoft.com/office/drawing/2014/main" val="2864064313"/>
                  </a:ext>
                </a:extLst>
              </a:tr>
            </a:tbl>
          </a:graphicData>
        </a:graphic>
      </p:graphicFrame>
    </p:spTree>
    <p:extLst>
      <p:ext uri="{BB962C8B-B14F-4D97-AF65-F5344CB8AC3E}">
        <p14:creationId xmlns:p14="http://schemas.microsoft.com/office/powerpoint/2010/main" val="4330981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Tools &amp; Technologies</a:t>
            </a:r>
          </a:p>
        </p:txBody>
      </p:sp>
      <p:sp>
        <p:nvSpPr>
          <p:cNvPr id="5" name="Rectangle 4"/>
          <p:cNvSpPr/>
          <p:nvPr/>
        </p:nvSpPr>
        <p:spPr>
          <a:xfrm>
            <a:off x="1256778" y="1690688"/>
            <a:ext cx="9716022" cy="1384995"/>
          </a:xfrm>
          <a:prstGeom prst="rect">
            <a:avLst/>
          </a:prstGeom>
        </p:spPr>
        <p:txBody>
          <a:bodyPr wrap="square">
            <a:spAutoFit/>
          </a:bodyPr>
          <a:lstStyle/>
          <a:p>
            <a:pPr lvl="0" eaLnBrk="0" fontAlgn="base" hangingPunct="0">
              <a:spcBef>
                <a:spcPct val="0"/>
              </a:spcBef>
              <a:spcAft>
                <a:spcPct val="0"/>
              </a:spcAft>
              <a:buFontTx/>
              <a:buChar char="•"/>
            </a:pPr>
            <a:r>
              <a:rPr lang="en-US" altLang="en-US" sz="2800" b="1" dirty="0"/>
              <a:t>Programming Language:</a:t>
            </a:r>
            <a:r>
              <a:rPr lang="en-US" altLang="en-US" sz="2800" dirty="0"/>
              <a:t> Python</a:t>
            </a:r>
          </a:p>
          <a:p>
            <a:pPr lvl="0" eaLnBrk="0" fontAlgn="base" hangingPunct="0">
              <a:spcBef>
                <a:spcPct val="0"/>
              </a:spcBef>
              <a:spcAft>
                <a:spcPct val="0"/>
              </a:spcAft>
              <a:buFontTx/>
              <a:buChar char="•"/>
            </a:pPr>
            <a:r>
              <a:rPr lang="en-US" altLang="en-US" sz="2800" b="1" dirty="0"/>
              <a:t>Libraries:</a:t>
            </a:r>
            <a:r>
              <a:rPr lang="en-US" altLang="en-US" sz="2800" dirty="0"/>
              <a:t> pandas, </a:t>
            </a:r>
            <a:r>
              <a:rPr lang="en-US" altLang="en-US" sz="2800" dirty="0" err="1"/>
              <a:t>matplotlib</a:t>
            </a:r>
            <a:r>
              <a:rPr lang="en-US" altLang="en-US" sz="2800" dirty="0"/>
              <a:t>, </a:t>
            </a:r>
            <a:r>
              <a:rPr lang="en-US" altLang="en-US" sz="2800" dirty="0" err="1"/>
              <a:t>seaborn</a:t>
            </a:r>
            <a:r>
              <a:rPr lang="en-US" altLang="en-US" sz="2800" dirty="0"/>
              <a:t>, scikit-learn</a:t>
            </a:r>
          </a:p>
          <a:p>
            <a:pPr lvl="0" eaLnBrk="0" fontAlgn="base" hangingPunct="0">
              <a:spcBef>
                <a:spcPct val="0"/>
              </a:spcBef>
              <a:spcAft>
                <a:spcPct val="0"/>
              </a:spcAft>
              <a:buFontTx/>
              <a:buChar char="•"/>
            </a:pPr>
            <a:r>
              <a:rPr lang="en-US" altLang="en-US" sz="2800" b="1" dirty="0"/>
              <a:t>Models Used:</a:t>
            </a:r>
            <a:r>
              <a:rPr lang="en-US" altLang="en-US" sz="2800" dirty="0"/>
              <a:t> Linear Regression</a:t>
            </a:r>
          </a:p>
        </p:txBody>
      </p:sp>
    </p:spTree>
    <p:extLst>
      <p:ext uri="{BB962C8B-B14F-4D97-AF65-F5344CB8AC3E}">
        <p14:creationId xmlns:p14="http://schemas.microsoft.com/office/powerpoint/2010/main" val="3376730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Methodology</a:t>
            </a:r>
          </a:p>
        </p:txBody>
      </p:sp>
      <p:sp>
        <p:nvSpPr>
          <p:cNvPr id="3" name="Content Placeholder 2"/>
          <p:cNvSpPr>
            <a:spLocks noGrp="1"/>
          </p:cNvSpPr>
          <p:nvPr>
            <p:ph idx="1"/>
          </p:nvPr>
        </p:nvSpPr>
        <p:spPr/>
        <p:txBody>
          <a:bodyPr>
            <a:noAutofit/>
          </a:bodyPr>
          <a:lstStyle/>
          <a:p>
            <a:r>
              <a:rPr lang="en-US" b="1" dirty="0"/>
              <a:t>Data Generation</a:t>
            </a:r>
            <a:endParaRPr lang="en-US" dirty="0"/>
          </a:p>
          <a:p>
            <a:pPr lvl="1"/>
            <a:r>
              <a:rPr lang="en-US" sz="2800" dirty="0"/>
              <a:t>Synthetic values for temperature (22–30°C), rainfall (400–1200 mm), and CO₂ (370–420 ppm) were generated using random distributions.</a:t>
            </a:r>
          </a:p>
          <a:p>
            <a:pPr lvl="1"/>
            <a:r>
              <a:rPr lang="en-US" sz="2800" dirty="0"/>
              <a:t>Crop yield was computed using a formula incorporating all variables and some noise to simulate natural variance.</a:t>
            </a:r>
          </a:p>
          <a:p>
            <a:r>
              <a:rPr lang="en-US" b="1" dirty="0"/>
              <a:t>Exploratory Data Analysis (EDA)</a:t>
            </a:r>
            <a:endParaRPr lang="en-US" dirty="0"/>
          </a:p>
          <a:p>
            <a:pPr lvl="1"/>
            <a:r>
              <a:rPr lang="en-US" sz="2800" dirty="0"/>
              <a:t>Climate variables were normalized and plotted using a </a:t>
            </a:r>
            <a:r>
              <a:rPr lang="en-US" sz="2800" b="1" dirty="0"/>
              <a:t>stacked bar chart</a:t>
            </a:r>
            <a:r>
              <a:rPr lang="en-US" sz="2800" dirty="0"/>
              <a:t> to observe yearly changes.</a:t>
            </a:r>
          </a:p>
          <a:p>
            <a:pPr lvl="1"/>
            <a:r>
              <a:rPr lang="en-US" sz="2800" dirty="0"/>
              <a:t>A </a:t>
            </a:r>
            <a:r>
              <a:rPr lang="en-US" sz="2800" b="1" dirty="0" err="1"/>
              <a:t>heatmap</a:t>
            </a:r>
            <a:r>
              <a:rPr lang="en-US" sz="2800" dirty="0"/>
              <a:t> was used to visualize correlations between climate variables and crop yield</a:t>
            </a:r>
            <a:r>
              <a:rPr lang="en-US" sz="2800" dirty="0" smtClean="0"/>
              <a:t>.</a:t>
            </a:r>
            <a:endParaRPr lang="en-US" sz="2800" dirty="0"/>
          </a:p>
        </p:txBody>
      </p:sp>
    </p:spTree>
    <p:extLst>
      <p:ext uri="{BB962C8B-B14F-4D97-AF65-F5344CB8AC3E}">
        <p14:creationId xmlns:p14="http://schemas.microsoft.com/office/powerpoint/2010/main" val="27212941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Methodology</a:t>
            </a:r>
          </a:p>
        </p:txBody>
      </p:sp>
      <p:sp>
        <p:nvSpPr>
          <p:cNvPr id="3" name="Content Placeholder 2"/>
          <p:cNvSpPr>
            <a:spLocks noGrp="1"/>
          </p:cNvSpPr>
          <p:nvPr>
            <p:ph idx="1"/>
          </p:nvPr>
        </p:nvSpPr>
        <p:spPr/>
        <p:txBody>
          <a:bodyPr/>
          <a:lstStyle/>
          <a:p>
            <a:r>
              <a:rPr lang="en-US" b="1" dirty="0"/>
              <a:t>Modeling &amp; Prediction</a:t>
            </a:r>
            <a:endParaRPr lang="en-US" dirty="0"/>
          </a:p>
          <a:p>
            <a:pPr lvl="1"/>
            <a:r>
              <a:rPr lang="en-US" sz="2800" dirty="0"/>
              <a:t>Linear Regression was used to model crop yield as a function of climate variables.</a:t>
            </a:r>
          </a:p>
          <a:p>
            <a:pPr lvl="1"/>
            <a:r>
              <a:rPr lang="en-US" sz="2800" dirty="0"/>
              <a:t>Model performance was evaluated using RMSE and R² metrics.</a:t>
            </a:r>
          </a:p>
          <a:p>
            <a:endParaRPr lang="en-US" dirty="0"/>
          </a:p>
          <a:p>
            <a:pPr marL="0" indent="0">
              <a:buNone/>
            </a:pPr>
            <a:endParaRPr lang="en-US" dirty="0"/>
          </a:p>
        </p:txBody>
      </p:sp>
    </p:spTree>
    <p:extLst>
      <p:ext uri="{BB962C8B-B14F-4D97-AF65-F5344CB8AC3E}">
        <p14:creationId xmlns:p14="http://schemas.microsoft.com/office/powerpoint/2010/main" val="37796273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Visualizations</a:t>
            </a:r>
          </a:p>
        </p:txBody>
      </p:sp>
      <p:sp>
        <p:nvSpPr>
          <p:cNvPr id="3" name="Content Placeholder 2"/>
          <p:cNvSpPr>
            <a:spLocks noGrp="1"/>
          </p:cNvSpPr>
          <p:nvPr>
            <p:ph idx="1"/>
          </p:nvPr>
        </p:nvSpPr>
        <p:spPr/>
        <p:txBody>
          <a:bodyPr>
            <a:normAutofit lnSpcReduction="10000"/>
          </a:bodyPr>
          <a:lstStyle/>
          <a:p>
            <a:pPr marL="0" indent="0">
              <a:buNone/>
            </a:pPr>
            <a:r>
              <a:rPr lang="en-US" b="1" dirty="0"/>
              <a:t>📈 Stacked Bar Chart</a:t>
            </a:r>
          </a:p>
          <a:p>
            <a:r>
              <a:rPr lang="en-US" dirty="0"/>
              <a:t>Shows how climate variables (Temperature, Rainfall, CO₂) vary year to year.</a:t>
            </a:r>
          </a:p>
          <a:p>
            <a:r>
              <a:rPr lang="en-US" dirty="0"/>
              <a:t>Helps identify climate trends over time.</a:t>
            </a:r>
          </a:p>
          <a:p>
            <a:pPr marL="0" indent="0">
              <a:buNone/>
            </a:pPr>
            <a:r>
              <a:rPr lang="en-US" b="1" dirty="0"/>
              <a:t>🔥 Correlation </a:t>
            </a:r>
            <a:r>
              <a:rPr lang="en-US" b="1" dirty="0" err="1"/>
              <a:t>Heatmap</a:t>
            </a:r>
            <a:endParaRPr lang="en-US" b="1" dirty="0"/>
          </a:p>
          <a:p>
            <a:r>
              <a:rPr lang="en-US" dirty="0"/>
              <a:t>Shows </a:t>
            </a:r>
            <a:r>
              <a:rPr lang="en-US" b="1" dirty="0"/>
              <a:t>negative correlation</a:t>
            </a:r>
            <a:r>
              <a:rPr lang="en-US" dirty="0"/>
              <a:t> between temperature and yield.</a:t>
            </a:r>
          </a:p>
          <a:p>
            <a:r>
              <a:rPr lang="en-US" b="1" dirty="0"/>
              <a:t>Positive correlation</a:t>
            </a:r>
            <a:r>
              <a:rPr lang="en-US" dirty="0"/>
              <a:t> between rainfall and yield.</a:t>
            </a:r>
          </a:p>
          <a:p>
            <a:r>
              <a:rPr lang="en-US" dirty="0"/>
              <a:t>CO₂ shows a small negative correlation</a:t>
            </a:r>
            <a:r>
              <a:rPr lang="en-US" dirty="0" smtClean="0"/>
              <a:t>.</a:t>
            </a:r>
          </a:p>
          <a:p>
            <a:pPr>
              <a:buFont typeface="Wingdings" panose="05000000000000000000" pitchFamily="2" charset="2"/>
              <a:buChar char="q"/>
            </a:pPr>
            <a:r>
              <a:rPr lang="en-US" b="1" dirty="0" smtClean="0"/>
              <a:t>Time </a:t>
            </a:r>
            <a:r>
              <a:rPr lang="en-US" b="1" dirty="0"/>
              <a:t>Series Map</a:t>
            </a:r>
          </a:p>
          <a:p>
            <a:endParaRPr lang="en-US" dirty="0"/>
          </a:p>
        </p:txBody>
      </p:sp>
    </p:spTree>
    <p:extLst>
      <p:ext uri="{BB962C8B-B14F-4D97-AF65-F5344CB8AC3E}">
        <p14:creationId xmlns:p14="http://schemas.microsoft.com/office/powerpoint/2010/main" val="1628073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630</Words>
  <Application>Microsoft Office PowerPoint</Application>
  <PresentationFormat>Widescreen</PresentationFormat>
  <Paragraphs>77</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CIDFont+F1</vt:lpstr>
      <vt:lpstr>Wingdings</vt:lpstr>
      <vt:lpstr>Office Theme</vt:lpstr>
      <vt:lpstr>Climate Change Impact on Crop Yield: A Data-Driven Approach</vt:lpstr>
      <vt:lpstr>Google Colab</vt:lpstr>
      <vt:lpstr>Introduction</vt:lpstr>
      <vt:lpstr>Objectives</vt:lpstr>
      <vt:lpstr>Dataset Description</vt:lpstr>
      <vt:lpstr>Tools &amp; Technologies</vt:lpstr>
      <vt:lpstr>Methodology</vt:lpstr>
      <vt:lpstr>Methodology</vt:lpstr>
      <vt:lpstr>Visualizations</vt:lpstr>
      <vt:lpstr>Data Visualization </vt:lpstr>
      <vt:lpstr>Data Visualization </vt:lpstr>
      <vt:lpstr>Data Visualization</vt:lpstr>
      <vt:lpstr>Key Findings</vt:lpstr>
      <vt:lpstr>Insights &amp; Recommendations</vt:lpstr>
      <vt:lpstr>Conclusion</vt:lpstr>
      <vt:lpstr>Deliverables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Change Impact on Crop Yield: A Data-Driven Approach</dc:title>
  <dc:creator>KUMAR</dc:creator>
  <cp:lastModifiedBy>KUMAR</cp:lastModifiedBy>
  <cp:revision>22</cp:revision>
  <dcterms:created xsi:type="dcterms:W3CDTF">2025-06-07T12:16:05Z</dcterms:created>
  <dcterms:modified xsi:type="dcterms:W3CDTF">2025-06-08T12:54:40Z</dcterms:modified>
</cp:coreProperties>
</file>