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B5925-35C4-45DE-907D-0EE60709DB94}"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D116DF-9F17-4513-AF44-0E1822E2097B}" type="slidenum">
              <a:rPr lang="en-US" smtClean="0"/>
              <a:t>‹#›</a:t>
            </a:fld>
            <a:endParaRPr lang="en-US"/>
          </a:p>
        </p:txBody>
      </p:sp>
    </p:spTree>
    <p:extLst>
      <p:ext uri="{BB962C8B-B14F-4D97-AF65-F5344CB8AC3E}">
        <p14:creationId xmlns:p14="http://schemas.microsoft.com/office/powerpoint/2010/main" val="2867377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116DF-9F17-4513-AF44-0E1822E2097B}" type="slidenum">
              <a:rPr lang="en-US" smtClean="0"/>
              <a:t>16</a:t>
            </a:fld>
            <a:endParaRPr lang="en-US"/>
          </a:p>
        </p:txBody>
      </p:sp>
    </p:spTree>
    <p:extLst>
      <p:ext uri="{BB962C8B-B14F-4D97-AF65-F5344CB8AC3E}">
        <p14:creationId xmlns:p14="http://schemas.microsoft.com/office/powerpoint/2010/main" val="324529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116DF-9F17-4513-AF44-0E1822E2097B}" type="slidenum">
              <a:rPr lang="en-US" smtClean="0"/>
              <a:t>17</a:t>
            </a:fld>
            <a:endParaRPr lang="en-US"/>
          </a:p>
        </p:txBody>
      </p:sp>
    </p:spTree>
    <p:extLst>
      <p:ext uri="{BB962C8B-B14F-4D97-AF65-F5344CB8AC3E}">
        <p14:creationId xmlns:p14="http://schemas.microsoft.com/office/powerpoint/2010/main" val="72151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116DF-9F17-4513-AF44-0E1822E2097B}" type="slidenum">
              <a:rPr lang="en-US" smtClean="0"/>
              <a:t>24</a:t>
            </a:fld>
            <a:endParaRPr lang="en-US"/>
          </a:p>
        </p:txBody>
      </p:sp>
    </p:spTree>
    <p:extLst>
      <p:ext uri="{BB962C8B-B14F-4D97-AF65-F5344CB8AC3E}">
        <p14:creationId xmlns:p14="http://schemas.microsoft.com/office/powerpoint/2010/main" val="3107625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813BAF-EA1B-4B87-9C15-06713376146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136924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13BAF-EA1B-4B87-9C15-06713376146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282195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13BAF-EA1B-4B87-9C15-06713376146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161241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813BAF-EA1B-4B87-9C15-06713376146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94791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813BAF-EA1B-4B87-9C15-06713376146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70129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813BAF-EA1B-4B87-9C15-06713376146B}"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352799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813BAF-EA1B-4B87-9C15-06713376146B}" type="datetimeFigureOut">
              <a:rPr lang="en-US" smtClean="0"/>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366972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813BAF-EA1B-4B87-9C15-06713376146B}" type="datetimeFigureOut">
              <a:rPr lang="en-US" smtClean="0"/>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84660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13BAF-EA1B-4B87-9C15-06713376146B}" type="datetimeFigureOut">
              <a:rPr lang="en-US" smtClean="0"/>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645187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813BAF-EA1B-4B87-9C15-06713376146B}"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346370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813BAF-EA1B-4B87-9C15-06713376146B}"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F8E85-2CFD-466B-A4A7-78AD88277B28}" type="slidenum">
              <a:rPr lang="en-US" smtClean="0"/>
              <a:t>‹#›</a:t>
            </a:fld>
            <a:endParaRPr lang="en-US"/>
          </a:p>
        </p:txBody>
      </p:sp>
    </p:spTree>
    <p:extLst>
      <p:ext uri="{BB962C8B-B14F-4D97-AF65-F5344CB8AC3E}">
        <p14:creationId xmlns:p14="http://schemas.microsoft.com/office/powerpoint/2010/main" val="252458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813BAF-EA1B-4B87-9C15-06713376146B}" type="datetimeFigureOut">
              <a:rPr lang="en-US" smtClean="0"/>
              <a:t>10/6/2025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F8E85-2CFD-466B-A4A7-78AD88277B28}" type="slidenum">
              <a:rPr lang="en-US" smtClean="0"/>
              <a:t>‹#›</a:t>
            </a:fld>
            <a:endParaRPr lang="en-US"/>
          </a:p>
        </p:txBody>
      </p:sp>
    </p:spTree>
    <p:extLst>
      <p:ext uri="{BB962C8B-B14F-4D97-AF65-F5344CB8AC3E}">
        <p14:creationId xmlns:p14="http://schemas.microsoft.com/office/powerpoint/2010/main" val="151046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R5B0CU3LFDh4PZTReayifAkwDtrJwQKh?usp=sha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Natural Gas Consumption Forecasting</a:t>
            </a:r>
            <a:endParaRPr lang="en-US" b="1" dirty="0"/>
          </a:p>
        </p:txBody>
      </p:sp>
      <p:sp>
        <p:nvSpPr>
          <p:cNvPr id="4" name="Subtitle 2"/>
          <p:cNvSpPr>
            <a:spLocks noGrp="1"/>
          </p:cNvSpPr>
          <p:nvPr>
            <p:ph type="subTitle" idx="1"/>
          </p:nvPr>
        </p:nvSpPr>
        <p:spPr>
          <a:xfrm>
            <a:off x="1524000" y="3567907"/>
            <a:ext cx="9144000" cy="1655762"/>
          </a:xfrm>
        </p:spPr>
        <p:txBody>
          <a:bodyPr/>
          <a:lstStyle/>
          <a:p>
            <a:r>
              <a:rPr lang="en-US" b="1" dirty="0" smtClean="0"/>
              <a:t>By </a:t>
            </a:r>
            <a:r>
              <a:rPr lang="en-US" b="1" dirty="0" err="1" smtClean="0"/>
              <a:t>Gopalakrishnan</a:t>
            </a:r>
            <a:r>
              <a:rPr lang="en-US" b="1" dirty="0" smtClean="0"/>
              <a:t> Kumar, </a:t>
            </a:r>
            <a:r>
              <a:rPr lang="en-US" b="1" dirty="0" err="1" smtClean="0"/>
              <a:t>MTech</a:t>
            </a:r>
            <a:r>
              <a:rPr lang="en-US" b="1" dirty="0" smtClean="0"/>
              <a:t> IIT-Bombay,</a:t>
            </a:r>
          </a:p>
          <a:p>
            <a:r>
              <a:rPr lang="en-US" b="1" dirty="0" smtClean="0"/>
              <a:t>Freelance Data Science Consultant</a:t>
            </a:r>
          </a:p>
          <a:p>
            <a:endParaRPr lang="en-US" dirty="0"/>
          </a:p>
        </p:txBody>
      </p:sp>
      <p:sp>
        <p:nvSpPr>
          <p:cNvPr id="5" name="Rectangle 4"/>
          <p:cNvSpPr/>
          <p:nvPr/>
        </p:nvSpPr>
        <p:spPr>
          <a:xfrm>
            <a:off x="1787443" y="4395788"/>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6" name="TextBox 5"/>
          <p:cNvSpPr txBox="1"/>
          <p:nvPr/>
        </p:nvSpPr>
        <p:spPr>
          <a:xfrm>
            <a:off x="1760303" y="6051550"/>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Tree>
    <p:extLst>
      <p:ext uri="{BB962C8B-B14F-4D97-AF65-F5344CB8AC3E}">
        <p14:creationId xmlns:p14="http://schemas.microsoft.com/office/powerpoint/2010/main" val="2675023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515" y="1825625"/>
            <a:ext cx="6260970" cy="4351338"/>
          </a:xfrm>
        </p:spPr>
      </p:pic>
    </p:spTree>
    <p:extLst>
      <p:ext uri="{BB962C8B-B14F-4D97-AF65-F5344CB8AC3E}">
        <p14:creationId xmlns:p14="http://schemas.microsoft.com/office/powerpoint/2010/main" val="1945866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r>
              <a:rPr lang="en-US" b="1" dirty="0" smtClean="0"/>
              <a:t>)</a:t>
            </a:r>
            <a:endParaRPr lang="en-US" b="1" dirty="0"/>
          </a:p>
        </p:txBody>
      </p:sp>
      <p:sp>
        <p:nvSpPr>
          <p:cNvPr id="3" name="Content Placeholder 2"/>
          <p:cNvSpPr>
            <a:spLocks noGrp="1"/>
          </p:cNvSpPr>
          <p:nvPr>
            <p:ph idx="1"/>
          </p:nvPr>
        </p:nvSpPr>
        <p:spPr/>
        <p:txBody>
          <a:bodyPr/>
          <a:lstStyle/>
          <a:p>
            <a:r>
              <a:rPr lang="en-US" b="1" dirty="0"/>
              <a:t>5.3 Stacked Bar Chart (Monthly by Year)</a:t>
            </a:r>
          </a:p>
          <a:p>
            <a:r>
              <a:rPr lang="en-US" dirty="0"/>
              <a:t>Comparing months across years (2022 vs 2023) shows how seasonality repeats and how inter-annual variability appears (e.g., one year slightly higher due to noise).</a:t>
            </a:r>
          </a:p>
          <a:p>
            <a:r>
              <a:rPr lang="en-US" dirty="0"/>
              <a:t>Useful to visually compare how specific months contribute to yearly totals.</a:t>
            </a:r>
          </a:p>
          <a:p>
            <a:pPr marL="0" indent="0">
              <a:buNone/>
            </a:pPr>
            <a:endParaRPr lang="en-US" dirty="0"/>
          </a:p>
        </p:txBody>
      </p:sp>
    </p:spTree>
    <p:extLst>
      <p:ext uri="{BB962C8B-B14F-4D97-AF65-F5344CB8AC3E}">
        <p14:creationId xmlns:p14="http://schemas.microsoft.com/office/powerpoint/2010/main" val="633160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474" y="1825625"/>
            <a:ext cx="8769052" cy="4351338"/>
          </a:xfrm>
        </p:spPr>
      </p:pic>
    </p:spTree>
    <p:extLst>
      <p:ext uri="{BB962C8B-B14F-4D97-AF65-F5344CB8AC3E}">
        <p14:creationId xmlns:p14="http://schemas.microsoft.com/office/powerpoint/2010/main" val="269565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3" name="Content Placeholder 2"/>
          <p:cNvSpPr>
            <a:spLocks noGrp="1"/>
          </p:cNvSpPr>
          <p:nvPr>
            <p:ph idx="1"/>
          </p:nvPr>
        </p:nvSpPr>
        <p:spPr/>
        <p:txBody>
          <a:bodyPr/>
          <a:lstStyle/>
          <a:p>
            <a:r>
              <a:rPr lang="en-US" b="1" dirty="0"/>
              <a:t>5.4 Combined Stacked Bar + Line Chart</a:t>
            </a:r>
          </a:p>
          <a:p>
            <a:r>
              <a:rPr lang="en-US" dirty="0"/>
              <a:t>Stacked bars: monthly averages split by year.</a:t>
            </a:r>
          </a:p>
          <a:p>
            <a:r>
              <a:rPr lang="en-US" dirty="0"/>
              <a:t>Line: annual total consumption aggregated per year.</a:t>
            </a:r>
          </a:p>
          <a:p>
            <a:r>
              <a:rPr lang="en-US" dirty="0"/>
              <a:t>This combination quickly shows both monthly composition and yearly totals, helping identify anomalous months or a rising/declining yearly trend.</a:t>
            </a:r>
          </a:p>
          <a:p>
            <a:endParaRPr lang="en-US" dirty="0"/>
          </a:p>
        </p:txBody>
      </p:sp>
    </p:spTree>
    <p:extLst>
      <p:ext uri="{BB962C8B-B14F-4D97-AF65-F5344CB8AC3E}">
        <p14:creationId xmlns:p14="http://schemas.microsoft.com/office/powerpoint/2010/main" val="4111246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Preparation &amp; Preprocessing</a:t>
            </a:r>
          </a:p>
        </p:txBody>
      </p:sp>
      <p:sp>
        <p:nvSpPr>
          <p:cNvPr id="3" name="Content Placeholder 2"/>
          <p:cNvSpPr>
            <a:spLocks noGrp="1"/>
          </p:cNvSpPr>
          <p:nvPr>
            <p:ph idx="1"/>
          </p:nvPr>
        </p:nvSpPr>
        <p:spPr/>
        <p:txBody>
          <a:bodyPr/>
          <a:lstStyle/>
          <a:p>
            <a:r>
              <a:rPr lang="en-US" dirty="0"/>
              <a:t>Ensure continuous daily index; if missing days exist, impute (linear interpolation or forward fill depending on gap length).</a:t>
            </a:r>
          </a:p>
          <a:p>
            <a:r>
              <a:rPr lang="en-US" dirty="0"/>
              <a:t>Outlier detection: cap or inspect extreme spikes (storms, outages) before modeling.</a:t>
            </a:r>
          </a:p>
          <a:p>
            <a:r>
              <a:rPr lang="en-US" dirty="0"/>
              <a:t>For ARIMA, resample or aggregate to a frequency appropriate for the forecast horizon (daily used here).</a:t>
            </a:r>
          </a:p>
          <a:p>
            <a:r>
              <a:rPr lang="en-US" dirty="0"/>
              <a:t>If using real data, add exogenous variables (temperature, HDD/CDD, holidays, industrial schedules) for a SARIMAX or </a:t>
            </a:r>
            <a:r>
              <a:rPr lang="en-US" dirty="0" err="1"/>
              <a:t>regression+time</a:t>
            </a:r>
            <a:r>
              <a:rPr lang="en-US" dirty="0"/>
              <a:t> series model.</a:t>
            </a:r>
          </a:p>
          <a:p>
            <a:endParaRPr lang="en-US" dirty="0"/>
          </a:p>
        </p:txBody>
      </p:sp>
    </p:spTree>
    <p:extLst>
      <p:ext uri="{BB962C8B-B14F-4D97-AF65-F5344CB8AC3E}">
        <p14:creationId xmlns:p14="http://schemas.microsoft.com/office/powerpoint/2010/main" val="3336157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131" y="1852449"/>
            <a:ext cx="9189738" cy="4297689"/>
          </a:xfrm>
        </p:spPr>
      </p:pic>
    </p:spTree>
    <p:extLst>
      <p:ext uri="{BB962C8B-B14F-4D97-AF65-F5344CB8AC3E}">
        <p14:creationId xmlns:p14="http://schemas.microsoft.com/office/powerpoint/2010/main" val="11677023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Modeling Approach</a:t>
            </a:r>
          </a:p>
        </p:txBody>
      </p:sp>
      <p:sp>
        <p:nvSpPr>
          <p:cNvPr id="3" name="Content Placeholder 2"/>
          <p:cNvSpPr>
            <a:spLocks noGrp="1"/>
          </p:cNvSpPr>
          <p:nvPr>
            <p:ph idx="1"/>
          </p:nvPr>
        </p:nvSpPr>
        <p:spPr/>
        <p:txBody>
          <a:bodyPr/>
          <a:lstStyle/>
          <a:p>
            <a:r>
              <a:rPr lang="en-US" b="1" dirty="0"/>
              <a:t>7.1 Model Choice</a:t>
            </a:r>
          </a:p>
          <a:p>
            <a:r>
              <a:rPr lang="en-US" b="1" dirty="0"/>
              <a:t>ARIMA (</a:t>
            </a:r>
            <a:r>
              <a:rPr lang="en-US" b="1" dirty="0" err="1"/>
              <a:t>p,d,q</a:t>
            </a:r>
            <a:r>
              <a:rPr lang="en-US" b="1" dirty="0"/>
              <a:t>)</a:t>
            </a:r>
            <a:r>
              <a:rPr lang="en-US" dirty="0"/>
              <a:t> used as a baseline time-series model (ARIMA(2,1,2) in the sample code).</a:t>
            </a:r>
          </a:p>
          <a:p>
            <a:r>
              <a:rPr lang="en-US" dirty="0"/>
              <a:t>ARIMA suits short-term forecasting when seasonality is simple and exogenous drivers are not available.</a:t>
            </a:r>
          </a:p>
          <a:p>
            <a:r>
              <a:rPr lang="en-US" dirty="0"/>
              <a:t>For explicit yearly seasonality, consider </a:t>
            </a:r>
            <a:r>
              <a:rPr lang="en-US" b="1" dirty="0"/>
              <a:t>SARIMA/SARIMAX</a:t>
            </a:r>
            <a:r>
              <a:rPr lang="en-US" dirty="0"/>
              <a:t> (seasonal components) or </a:t>
            </a:r>
            <a:r>
              <a:rPr lang="en-US" b="1" dirty="0"/>
              <a:t>Prophet</a:t>
            </a:r>
            <a:r>
              <a:rPr lang="en-US" dirty="0"/>
              <a:t>; for richer relationships or longer horizons, consider </a:t>
            </a:r>
            <a:r>
              <a:rPr lang="en-US" b="1" dirty="0" err="1"/>
              <a:t>XGBoost</a:t>
            </a:r>
            <a:r>
              <a:rPr lang="en-US" b="1" dirty="0"/>
              <a:t> / </a:t>
            </a:r>
            <a:r>
              <a:rPr lang="en-US" b="1" dirty="0" err="1"/>
              <a:t>LightGBM</a:t>
            </a:r>
            <a:r>
              <a:rPr lang="en-US" dirty="0"/>
              <a:t> with lag features or </a:t>
            </a:r>
            <a:r>
              <a:rPr lang="en-US" b="1" dirty="0"/>
              <a:t>LSTM</a:t>
            </a:r>
            <a:r>
              <a:rPr lang="en-US" dirty="0"/>
              <a:t>.</a:t>
            </a:r>
          </a:p>
          <a:p>
            <a:endParaRPr lang="en-US" dirty="0"/>
          </a:p>
        </p:txBody>
      </p:sp>
    </p:spTree>
    <p:extLst>
      <p:ext uri="{BB962C8B-B14F-4D97-AF65-F5344CB8AC3E}">
        <p14:creationId xmlns:p14="http://schemas.microsoft.com/office/powerpoint/2010/main" val="2864486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Modeling Approach</a:t>
            </a:r>
          </a:p>
        </p:txBody>
      </p:sp>
      <p:sp>
        <p:nvSpPr>
          <p:cNvPr id="3" name="Content Placeholder 2"/>
          <p:cNvSpPr>
            <a:spLocks noGrp="1"/>
          </p:cNvSpPr>
          <p:nvPr>
            <p:ph idx="1"/>
          </p:nvPr>
        </p:nvSpPr>
        <p:spPr/>
        <p:txBody>
          <a:bodyPr/>
          <a:lstStyle/>
          <a:p>
            <a:r>
              <a:rPr lang="en-US" b="1" dirty="0"/>
              <a:t>7.2 Training / Evaluation Split</a:t>
            </a:r>
          </a:p>
          <a:p>
            <a:r>
              <a:rPr lang="en-US" dirty="0"/>
              <a:t>Model trained on historical data (e.g., full 2022–2023), validated on the last N days or via walk-forward validation for robust error estimation.</a:t>
            </a:r>
          </a:p>
          <a:p>
            <a:r>
              <a:rPr lang="en-US" dirty="0"/>
              <a:t>Forecast horizon used in example: 90 days.</a:t>
            </a:r>
          </a:p>
          <a:p>
            <a:endParaRPr lang="en-US" dirty="0"/>
          </a:p>
        </p:txBody>
      </p:sp>
    </p:spTree>
    <p:extLst>
      <p:ext uri="{BB962C8B-B14F-4D97-AF65-F5344CB8AC3E}">
        <p14:creationId xmlns:p14="http://schemas.microsoft.com/office/powerpoint/2010/main" val="2332264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Modeling Approach</a:t>
            </a:r>
          </a:p>
        </p:txBody>
      </p:sp>
      <p:sp>
        <p:nvSpPr>
          <p:cNvPr id="3" name="Content Placeholder 2"/>
          <p:cNvSpPr>
            <a:spLocks noGrp="1"/>
          </p:cNvSpPr>
          <p:nvPr>
            <p:ph idx="1"/>
          </p:nvPr>
        </p:nvSpPr>
        <p:spPr/>
        <p:txBody>
          <a:bodyPr/>
          <a:lstStyle/>
          <a:p>
            <a:r>
              <a:rPr lang="en-US" b="1" dirty="0"/>
              <a:t>7.3 Forecast Output</a:t>
            </a:r>
          </a:p>
          <a:p>
            <a:r>
              <a:rPr lang="en-US" dirty="0"/>
              <a:t>Forecast produces point estimates and confidence intervals (95% CI), letting operators plan for uncertainty.</a:t>
            </a:r>
          </a:p>
          <a:p>
            <a:r>
              <a:rPr lang="en-US" dirty="0"/>
              <a:t>Plot predicted mean vs historical and shaded CI to visualize expected range.</a:t>
            </a:r>
          </a:p>
          <a:p>
            <a:endParaRPr lang="en-US" dirty="0"/>
          </a:p>
        </p:txBody>
      </p:sp>
    </p:spTree>
    <p:extLst>
      <p:ext uri="{BB962C8B-B14F-4D97-AF65-F5344CB8AC3E}">
        <p14:creationId xmlns:p14="http://schemas.microsoft.com/office/powerpoint/2010/main" val="4048653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Evaluation Metrics</a:t>
            </a:r>
          </a:p>
        </p:txBody>
      </p:sp>
      <p:sp>
        <p:nvSpPr>
          <p:cNvPr id="3" name="Content Placeholder 2"/>
          <p:cNvSpPr>
            <a:spLocks noGrp="1"/>
          </p:cNvSpPr>
          <p:nvPr>
            <p:ph idx="1"/>
          </p:nvPr>
        </p:nvSpPr>
        <p:spPr/>
        <p:txBody>
          <a:bodyPr>
            <a:normAutofit fontScale="77500" lnSpcReduction="20000"/>
          </a:bodyPr>
          <a:lstStyle/>
          <a:p>
            <a:r>
              <a:rPr lang="en-US" dirty="0"/>
              <a:t>(Since synthetic data was used, include how to compute metrics on holdout/test set)</a:t>
            </a:r>
          </a:p>
          <a:p>
            <a:r>
              <a:rPr lang="en-US" b="1" dirty="0"/>
              <a:t>Mean Absolute Error (MAE)</a:t>
            </a:r>
            <a:r>
              <a:rPr lang="en-US" dirty="0"/>
              <a:t> — average absolute prediction error.</a:t>
            </a:r>
          </a:p>
          <a:p>
            <a:r>
              <a:rPr lang="en-US" b="1" dirty="0"/>
              <a:t>Root Mean Squared Error (RMSE)</a:t>
            </a:r>
            <a:r>
              <a:rPr lang="en-US" dirty="0"/>
              <a:t> — penalizes larger errors.</a:t>
            </a:r>
          </a:p>
          <a:p>
            <a:r>
              <a:rPr lang="en-US" b="1" dirty="0"/>
              <a:t>Mean Absolute Percentage Error (MAPE)</a:t>
            </a:r>
            <a:r>
              <a:rPr lang="en-US" dirty="0"/>
              <a:t> — relative error (careful if values near zero).</a:t>
            </a:r>
          </a:p>
          <a:p>
            <a:r>
              <a:rPr lang="en-US" dirty="0"/>
              <a:t>Recommended: report MAE and RMSE for daily forecasts and aggregate errors (weekly/monthly) too.</a:t>
            </a:r>
          </a:p>
          <a:p>
            <a:r>
              <a:rPr lang="en-US" b="1" dirty="0"/>
              <a:t>Example</a:t>
            </a:r>
            <a:r>
              <a:rPr lang="en-US" dirty="0"/>
              <a:t> (pseudo-results for illustration):</a:t>
            </a:r>
          </a:p>
          <a:p>
            <a:r>
              <a:rPr lang="en-US" dirty="0"/>
              <a:t>Test MAE: 24.5 MCF/day</a:t>
            </a:r>
          </a:p>
          <a:p>
            <a:r>
              <a:rPr lang="en-US" dirty="0"/>
              <a:t>Test RMSE: 31.2 MCF/day</a:t>
            </a:r>
          </a:p>
          <a:p>
            <a:r>
              <a:rPr lang="en-US" dirty="0"/>
              <a:t>MAPE: 5.2%</a:t>
            </a:r>
            <a:br>
              <a:rPr lang="en-US" dirty="0"/>
            </a:br>
            <a:r>
              <a:rPr lang="en-US" dirty="0"/>
              <a:t>(Your actual values will depend on train/test split and random noise.)</a:t>
            </a:r>
          </a:p>
          <a:p>
            <a:endParaRPr lang="en-US" dirty="0"/>
          </a:p>
        </p:txBody>
      </p:sp>
    </p:spTree>
    <p:extLst>
      <p:ext uri="{BB962C8B-B14F-4D97-AF65-F5344CB8AC3E}">
        <p14:creationId xmlns:p14="http://schemas.microsoft.com/office/powerpoint/2010/main" val="3857631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 URL </a:t>
            </a:r>
            <a:endParaRPr lang="en-US" b="1" dirty="0"/>
          </a:p>
        </p:txBody>
      </p:sp>
      <p:sp>
        <p:nvSpPr>
          <p:cNvPr id="3" name="Content Placeholder 2"/>
          <p:cNvSpPr>
            <a:spLocks noGrp="1"/>
          </p:cNvSpPr>
          <p:nvPr>
            <p:ph idx="1"/>
          </p:nvPr>
        </p:nvSpPr>
        <p:spPr/>
        <p:txBody>
          <a:bodyPr/>
          <a:lstStyle/>
          <a:p>
            <a:pPr marL="0" indent="0">
              <a:buNone/>
            </a:pPr>
            <a:r>
              <a:rPr lang="en-US" dirty="0" smtClean="0">
                <a:hlinkClick r:id="rId2"/>
              </a:rPr>
              <a:t>https://colab.research.google.com/drive/1R5B0CU3LFDh4PZTReayifAkwDtrJwQKh?usp=sharing</a:t>
            </a:r>
            <a:endParaRPr lang="en-US" dirty="0" smtClean="0"/>
          </a:p>
          <a:p>
            <a:pPr marL="0" indent="0">
              <a:buNone/>
            </a:pPr>
            <a:endParaRPr lang="en-US" dirty="0"/>
          </a:p>
        </p:txBody>
      </p:sp>
    </p:spTree>
    <p:extLst>
      <p:ext uri="{BB962C8B-B14F-4D97-AF65-F5344CB8AC3E}">
        <p14:creationId xmlns:p14="http://schemas.microsoft.com/office/powerpoint/2010/main" val="10303688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1270"/>
            <a:ext cx="10515600" cy="1325563"/>
          </a:xfrm>
        </p:spPr>
        <p:txBody>
          <a:bodyPr/>
          <a:lstStyle/>
          <a:p>
            <a:pPr algn="ctr"/>
            <a:r>
              <a:rPr lang="en-US" b="1" dirty="0"/>
              <a:t>Practical Recommendations</a:t>
            </a:r>
          </a:p>
        </p:txBody>
      </p:sp>
      <p:sp>
        <p:nvSpPr>
          <p:cNvPr id="7" name="Rectangle 3"/>
          <p:cNvSpPr>
            <a:spLocks noChangeArrowheads="1"/>
          </p:cNvSpPr>
          <p:nvPr/>
        </p:nvSpPr>
        <p:spPr bwMode="auto">
          <a:xfrm>
            <a:off x="0" y="1229170"/>
            <a:ext cx="1235427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Operational Planning:</a:t>
            </a:r>
            <a:r>
              <a:rPr kumimoji="0" lang="en-US" altLang="en-US" sz="2400" b="0" i="0" u="none" strike="noStrike" cap="none" normalizeH="0" baseline="0" dirty="0" smtClean="0">
                <a:ln>
                  <a:noFill/>
                </a:ln>
                <a:solidFill>
                  <a:schemeClr val="tx1"/>
                </a:solidFill>
                <a:effectLst/>
                <a:latin typeface="Arial" panose="020B0604020202020204" pitchFamily="34" charset="0"/>
              </a:rPr>
              <a:t> Use the 30–90 day forecasts for procurement and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gas storage planning;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plan upward capacity for forecasted peak windows.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Incorporate Weather:</a:t>
            </a:r>
            <a:r>
              <a:rPr kumimoji="0" lang="en-US" altLang="en-US" sz="2400" b="0" i="0" u="none" strike="noStrike" cap="none" normalizeH="0" baseline="0" dirty="0" smtClean="0">
                <a:ln>
                  <a:noFill/>
                </a:ln>
                <a:solidFill>
                  <a:schemeClr val="tx1"/>
                </a:solidFill>
                <a:effectLst/>
                <a:latin typeface="Arial" panose="020B0604020202020204" pitchFamily="34" charset="0"/>
              </a:rPr>
              <a:t> Add temperature and HDD/CDD features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(heating/cooling degree days) to improve accuracy, especially for heating-driven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Exogenous Events:</a:t>
            </a:r>
            <a:r>
              <a:rPr kumimoji="0" lang="en-US" altLang="en-US" sz="2400" b="0" i="0" u="none" strike="noStrike" cap="none" normalizeH="0" baseline="0" dirty="0" smtClean="0">
                <a:ln>
                  <a:noFill/>
                </a:ln>
                <a:solidFill>
                  <a:schemeClr val="tx1"/>
                </a:solidFill>
                <a:effectLst/>
                <a:latin typeface="Arial" panose="020B0604020202020204" pitchFamily="34" charset="0"/>
              </a:rPr>
              <a:t> Flag holidays, major industrial events, or outages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as binary features to avoid systematic bias.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Model Ensemble:</a:t>
            </a:r>
            <a:r>
              <a:rPr kumimoji="0" lang="en-US" altLang="en-US" sz="2400" b="0" i="0" u="none" strike="noStrike" cap="none" normalizeH="0" baseline="0" dirty="0" smtClean="0">
                <a:ln>
                  <a:noFill/>
                </a:ln>
                <a:solidFill>
                  <a:schemeClr val="tx1"/>
                </a:solidFill>
                <a:effectLst/>
                <a:latin typeface="Arial" panose="020B0604020202020204" pitchFamily="34" charset="0"/>
              </a:rPr>
              <a:t> Combine ARIMA forecasts with machine-learning models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LightGBM</a:t>
            </a:r>
            <a:r>
              <a:rPr kumimoji="0" lang="en-US" altLang="en-US" sz="2400" b="0" i="0" u="none" strike="noStrike" cap="none" normalizeH="0" baseline="0" dirty="0" smtClean="0">
                <a:ln>
                  <a:noFill/>
                </a:ln>
                <a:solidFill>
                  <a:schemeClr val="tx1"/>
                </a:solidFill>
                <a:effectLst/>
                <a:latin typeface="Arial" panose="020B0604020202020204" pitchFamily="34" charset="0"/>
              </a:rPr>
              <a:t> with lag and weather features) to reduce error and capture nonlinearity.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Productionization</a:t>
            </a:r>
            <a:r>
              <a:rPr kumimoji="0" lang="en-US" altLang="en-US" sz="2400" b="1" i="0" u="none" strike="noStrike" cap="none" normalizeH="0" baseline="0" dirty="0" smtClean="0">
                <a:ln>
                  <a:noFill/>
                </a:ln>
                <a:solidFill>
                  <a:schemeClr val="tx1"/>
                </a:solidFill>
                <a:effectLst/>
                <a:latin typeface="Arial" panose="020B0604020202020204" pitchFamily="34" charset="0"/>
              </a:rPr>
              <a:t>:</a:t>
            </a:r>
            <a:r>
              <a:rPr kumimoji="0" lang="en-US" altLang="en-US" sz="2400" b="0" i="0" u="none" strike="noStrike" cap="none" normalizeH="0" baseline="0" dirty="0" smtClean="0">
                <a:ln>
                  <a:noFill/>
                </a:ln>
                <a:solidFill>
                  <a:schemeClr val="tx1"/>
                </a:solidFill>
                <a:effectLst/>
                <a:latin typeface="Arial" panose="020B0604020202020204" pitchFamily="34" charset="0"/>
              </a:rPr>
              <a:t> Automate data ingestion → model retrain cadence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(weekly or monthly) → generate forecasts with CI → visualization dashboard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and alerts when forecast exceeds thresholds.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Backtesting</a:t>
            </a:r>
            <a:r>
              <a:rPr kumimoji="0" lang="en-US" altLang="en-US" sz="2400" b="1" i="0" u="none" strike="noStrike" cap="none" normalizeH="0" baseline="0" dirty="0" smtClean="0">
                <a:ln>
                  <a:noFill/>
                </a:ln>
                <a:solidFill>
                  <a:schemeClr val="tx1"/>
                </a:solidFill>
                <a:effectLst/>
                <a:latin typeface="Arial" panose="020B0604020202020204" pitchFamily="34" charset="0"/>
              </a:rPr>
              <a:t>:</a:t>
            </a:r>
            <a:r>
              <a:rPr kumimoji="0" lang="en-US" altLang="en-US" sz="2400" b="0" i="0" u="none" strike="noStrike" cap="none" normalizeH="0" baseline="0" dirty="0" smtClean="0">
                <a:ln>
                  <a:noFill/>
                </a:ln>
                <a:solidFill>
                  <a:schemeClr val="tx1"/>
                </a:solidFill>
                <a:effectLst/>
                <a:latin typeface="Arial" panose="020B0604020202020204" pitchFamily="34" charset="0"/>
              </a:rPr>
              <a:t> Use walk-forward validation to evaluate real-world robustness 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update model </a:t>
            </a:r>
            <a:r>
              <a:rPr kumimoji="0" lang="en-US" altLang="en-US" sz="2400" b="0" i="0" u="none" strike="noStrike" cap="none" normalizeH="0" baseline="0" dirty="0" err="1" smtClean="0">
                <a:ln>
                  <a:noFill/>
                </a:ln>
                <a:solidFill>
                  <a:schemeClr val="tx1"/>
                </a:solidFill>
                <a:effectLst/>
                <a:latin typeface="Arial" panose="020B0604020202020204" pitchFamily="34" charset="0"/>
              </a:rPr>
              <a:t>hyperparameters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7035155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Restrictions</a:t>
            </a:r>
          </a:p>
        </p:txBody>
      </p:sp>
      <p:sp>
        <p:nvSpPr>
          <p:cNvPr id="3" name="Content Placeholder 2"/>
          <p:cNvSpPr>
            <a:spLocks noGrp="1"/>
          </p:cNvSpPr>
          <p:nvPr>
            <p:ph idx="1"/>
          </p:nvPr>
        </p:nvSpPr>
        <p:spPr/>
        <p:txBody>
          <a:bodyPr>
            <a:normAutofit lnSpcReduction="10000"/>
          </a:bodyPr>
          <a:lstStyle/>
          <a:p>
            <a:r>
              <a:rPr lang="en-US" dirty="0"/>
              <a:t>Many of the complexity of actual gas consumption are simplified by synthetic datasets (no interruptions, no abrupt changes in the economy).</a:t>
            </a:r>
          </a:p>
          <a:p>
            <a:r>
              <a:rPr lang="en-US" dirty="0"/>
              <a:t> </a:t>
            </a:r>
          </a:p>
          <a:p>
            <a:r>
              <a:rPr lang="en-US" dirty="0"/>
              <a:t>ARIMA makes the assumption that historical trends will persist and that performance will deteriorate due to significant structural changes.</a:t>
            </a:r>
          </a:p>
          <a:p>
            <a:r>
              <a:rPr lang="en-US" dirty="0"/>
              <a:t> </a:t>
            </a:r>
          </a:p>
          <a:p>
            <a:r>
              <a:rPr lang="en-US" dirty="0"/>
              <a:t>There are no external variables mentioned; demand and temperature factors frequently account for a significant amount of variation.</a:t>
            </a:r>
          </a:p>
          <a:p>
            <a:endParaRPr lang="en-US" dirty="0"/>
          </a:p>
        </p:txBody>
      </p:sp>
    </p:spTree>
    <p:extLst>
      <p:ext uri="{BB962C8B-B14F-4D97-AF65-F5344CB8AC3E}">
        <p14:creationId xmlns:p14="http://schemas.microsoft.com/office/powerpoint/2010/main" val="1106943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Future Work / Enhancements</a:t>
            </a:r>
          </a:p>
        </p:txBody>
      </p:sp>
      <p:sp>
        <p:nvSpPr>
          <p:cNvPr id="3" name="Content Placeholder 2"/>
          <p:cNvSpPr>
            <a:spLocks noGrp="1"/>
          </p:cNvSpPr>
          <p:nvPr>
            <p:ph idx="1"/>
          </p:nvPr>
        </p:nvSpPr>
        <p:spPr/>
        <p:txBody>
          <a:bodyPr/>
          <a:lstStyle/>
          <a:p>
            <a:r>
              <a:rPr lang="en-US" dirty="0"/>
              <a:t>Use </a:t>
            </a:r>
            <a:r>
              <a:rPr lang="en-US" b="1" dirty="0"/>
              <a:t>SARIMAX</a:t>
            </a:r>
            <a:r>
              <a:rPr lang="en-US" dirty="0"/>
              <a:t> with weather and holiday exogenous </a:t>
            </a:r>
            <a:r>
              <a:rPr lang="en-US" dirty="0" err="1"/>
              <a:t>regressors</a:t>
            </a:r>
            <a:r>
              <a:rPr lang="en-US" dirty="0"/>
              <a:t>.</a:t>
            </a:r>
          </a:p>
          <a:p>
            <a:r>
              <a:rPr lang="en-US" dirty="0"/>
              <a:t>Implement </a:t>
            </a:r>
            <a:r>
              <a:rPr lang="en-US" b="1" dirty="0"/>
              <a:t>LSTM / Temporal CNN</a:t>
            </a:r>
            <a:r>
              <a:rPr lang="en-US" dirty="0"/>
              <a:t> models for sequence learning, especially with rich multivariate inputs.</a:t>
            </a:r>
          </a:p>
          <a:p>
            <a:r>
              <a:rPr lang="en-US" dirty="0"/>
              <a:t>Build a </a:t>
            </a:r>
            <a:r>
              <a:rPr lang="en-US" b="1" dirty="0"/>
              <a:t>probabilistic forecasting</a:t>
            </a:r>
            <a:r>
              <a:rPr lang="en-US" dirty="0"/>
              <a:t> framework (quantile regression, Prophet, or bootstrapping) to provide prediction intervals useful for risk-aware decisions.</a:t>
            </a:r>
          </a:p>
          <a:p>
            <a:r>
              <a:rPr lang="en-US" dirty="0"/>
              <a:t>Integrate real meter readings and create a dashboard (Power BI or </a:t>
            </a:r>
            <a:r>
              <a:rPr lang="en-US" dirty="0" err="1"/>
              <a:t>Grafana</a:t>
            </a:r>
            <a:r>
              <a:rPr lang="en-US" dirty="0"/>
              <a:t>) that refreshes forecasts daily.</a:t>
            </a:r>
          </a:p>
          <a:p>
            <a:endParaRPr lang="en-US" dirty="0"/>
          </a:p>
        </p:txBody>
      </p:sp>
    </p:spTree>
    <p:extLst>
      <p:ext uri="{BB962C8B-B14F-4D97-AF65-F5344CB8AC3E}">
        <p14:creationId xmlns:p14="http://schemas.microsoft.com/office/powerpoint/2010/main" val="38940391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Deliverables (what to include in the project repo)</a:t>
            </a:r>
          </a:p>
        </p:txBody>
      </p:sp>
      <p:sp>
        <p:nvSpPr>
          <p:cNvPr id="4" name="Rectangle 1"/>
          <p:cNvSpPr>
            <a:spLocks noChangeArrowheads="1"/>
          </p:cNvSpPr>
          <p:nvPr/>
        </p:nvSpPr>
        <p:spPr bwMode="auto">
          <a:xfrm>
            <a:off x="838200" y="1967851"/>
            <a:ext cx="1068878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Jupyter Notebook with: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data generation/loader, EDA plots, preprocessing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model training code and diagnostics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forecast plotting with CI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evaluation metrics &amp; </a:t>
            </a:r>
            <a:r>
              <a:rPr kumimoji="0" lang="en-US" altLang="en-US" sz="2400" b="0" i="0" u="none" strike="noStrike" cap="none" normalizeH="0" baseline="0" dirty="0" err="1" smtClean="0">
                <a:ln>
                  <a:noFill/>
                </a:ln>
                <a:solidFill>
                  <a:schemeClr val="tx1"/>
                </a:solidFill>
                <a:effectLst/>
              </a:rPr>
              <a:t>backtesting</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synthetic_gas_consumption.csv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README.md with run instructions and interpretation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Optional PPT summarizing findings for stakeholders</a:t>
            </a:r>
          </a:p>
        </p:txBody>
      </p:sp>
    </p:spTree>
    <p:extLst>
      <p:ext uri="{BB962C8B-B14F-4D97-AF65-F5344CB8AC3E}">
        <p14:creationId xmlns:p14="http://schemas.microsoft.com/office/powerpoint/2010/main" val="33202429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lstStyle/>
          <a:p>
            <a:r>
              <a:rPr lang="en-US" dirty="0"/>
              <a:t>This project provides a complete, practical example of natural gas demand forecasting suitable for energy companies’ short-term operational needs. With modest enhancements (weather exogenous inputs, ensemble models, automated retraining), the system can be transitioned to production and used for procurement, storage optimization, and grid reliability planning.</a:t>
            </a:r>
          </a:p>
        </p:txBody>
      </p:sp>
    </p:spTree>
    <p:extLst>
      <p:ext uri="{BB962C8B-B14F-4D97-AF65-F5344CB8AC3E}">
        <p14:creationId xmlns:p14="http://schemas.microsoft.com/office/powerpoint/2010/main" val="2722189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Executive Summary</a:t>
            </a:r>
          </a:p>
        </p:txBody>
      </p:sp>
      <p:sp>
        <p:nvSpPr>
          <p:cNvPr id="3" name="Content Placeholder 2"/>
          <p:cNvSpPr>
            <a:spLocks noGrp="1"/>
          </p:cNvSpPr>
          <p:nvPr>
            <p:ph idx="1"/>
          </p:nvPr>
        </p:nvSpPr>
        <p:spPr/>
        <p:txBody>
          <a:bodyPr/>
          <a:lstStyle/>
          <a:p>
            <a:r>
              <a:rPr lang="en-US" dirty="0"/>
              <a:t>This project demonstrates a complete end-to-end pipeline for forecasting natural gas consumption using historical time-series data. A synthetic daily dataset (2022–2023) was generated to mimic real consumption patterns with seasonal cycles and noise. Exploratory Data Analysis (EDA) revealed clear seasonality and month-to-month variation. An ARIMA model was trained and used to produce a 90-day forecast with confidence intervals. The model captures the main seasonal patterns and can be extended to include exogenous variables (temperature, industrial activity) for improved accuracy. Practical recommendations for utilities and planners are provided.</a:t>
            </a:r>
          </a:p>
        </p:txBody>
      </p:sp>
    </p:spTree>
    <p:extLst>
      <p:ext uri="{BB962C8B-B14F-4D97-AF65-F5344CB8AC3E}">
        <p14:creationId xmlns:p14="http://schemas.microsoft.com/office/powerpoint/2010/main" val="21171000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Objectives</a:t>
            </a:r>
          </a:p>
        </p:txBody>
      </p:sp>
      <p:sp>
        <p:nvSpPr>
          <p:cNvPr id="3" name="Content Placeholder 2"/>
          <p:cNvSpPr>
            <a:spLocks noGrp="1"/>
          </p:cNvSpPr>
          <p:nvPr>
            <p:ph idx="1"/>
          </p:nvPr>
        </p:nvSpPr>
        <p:spPr>
          <a:xfrm>
            <a:off x="962891" y="1690688"/>
            <a:ext cx="10515600" cy="4351338"/>
          </a:xfrm>
        </p:spPr>
        <p:txBody>
          <a:bodyPr/>
          <a:lstStyle/>
          <a:p>
            <a:r>
              <a:rPr lang="en-US"/>
              <a:t>Build a reproducible pipeline to forecast short-term natural gas demand.</a:t>
            </a:r>
          </a:p>
          <a:p>
            <a:r>
              <a:rPr lang="en-US"/>
              <a:t>Understand patterns and seasonality in consumption data.</a:t>
            </a:r>
          </a:p>
          <a:p>
            <a:r>
              <a:rPr lang="en-US"/>
              <a:t>Produce reliable short-term forecasts (e.g., next 30–90 days) with uncertainty bounds.</a:t>
            </a:r>
          </a:p>
          <a:p>
            <a:r>
              <a:rPr lang="en-US"/>
              <a:t>Deliver actionable insights for operational planning and procurement.</a:t>
            </a:r>
          </a:p>
        </p:txBody>
      </p:sp>
    </p:spTree>
    <p:extLst>
      <p:ext uri="{BB962C8B-B14F-4D97-AF65-F5344CB8AC3E}">
        <p14:creationId xmlns:p14="http://schemas.microsoft.com/office/powerpoint/2010/main" val="511873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 </a:t>
            </a:r>
            <a:r>
              <a:rPr lang="en-US" b="1" dirty="0" smtClean="0"/>
              <a:t>Description</a:t>
            </a:r>
            <a:endParaRPr lang="en-US" dirty="0"/>
          </a:p>
        </p:txBody>
      </p:sp>
      <p:sp>
        <p:nvSpPr>
          <p:cNvPr id="4" name="Rectangle 1"/>
          <p:cNvSpPr>
            <a:spLocks noGrp="1" noChangeArrowheads="1"/>
          </p:cNvSpPr>
          <p:nvPr>
            <p:ph idx="1"/>
          </p:nvPr>
        </p:nvSpPr>
        <p:spPr bwMode="auto">
          <a:xfrm>
            <a:off x="838200" y="1554472"/>
            <a:ext cx="1066926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rPr>
              <a:t>Source:</a:t>
            </a:r>
            <a:r>
              <a:rPr kumimoji="0" lang="en-US" altLang="en-US" sz="2400" b="0" i="0" u="none" strike="noStrike" cap="none" normalizeH="0" baseline="0" dirty="0" smtClean="0">
                <a:ln>
                  <a:noFill/>
                </a:ln>
                <a:solidFill>
                  <a:schemeClr val="tx1"/>
                </a:solidFill>
                <a:effectLst/>
              </a:rPr>
              <a:t> Synthetic (generated for demonstration).</a:t>
            </a:r>
            <a:br>
              <a:rPr kumimoji="0" lang="en-US" altLang="en-US" sz="2400" b="0" i="0" u="none" strike="noStrike" cap="none" normalizeH="0" baseline="0" dirty="0" smtClean="0">
                <a:ln>
                  <a:noFill/>
                </a:ln>
                <a:solidFill>
                  <a:schemeClr val="tx1"/>
                </a:solidFill>
                <a:effectLst/>
              </a:rPr>
            </a:br>
            <a:r>
              <a:rPr kumimoji="0" lang="en-US" altLang="en-US" sz="2400" b="1" i="0" u="none" strike="noStrike" cap="none" normalizeH="0" baseline="0" dirty="0" smtClean="0">
                <a:ln>
                  <a:noFill/>
                </a:ln>
                <a:solidFill>
                  <a:schemeClr val="tx1"/>
                </a:solidFill>
                <a:effectLst/>
              </a:rPr>
              <a:t>Period:</a:t>
            </a:r>
            <a:r>
              <a:rPr kumimoji="0" lang="en-US" altLang="en-US" sz="2400" b="0" i="0" u="none" strike="noStrike" cap="none" normalizeH="0" baseline="0" dirty="0" smtClean="0">
                <a:ln>
                  <a:noFill/>
                </a:ln>
                <a:solidFill>
                  <a:schemeClr val="tx1"/>
                </a:solidFill>
                <a:effectLst/>
              </a:rPr>
              <a:t> 2022-01-01 to 2023-12-31 (daily frequency).</a:t>
            </a:r>
            <a:br>
              <a:rPr kumimoji="0" lang="en-US" altLang="en-US" sz="2400" b="0" i="0" u="none" strike="noStrike" cap="none" normalizeH="0" baseline="0" dirty="0" smtClean="0">
                <a:ln>
                  <a:noFill/>
                </a:ln>
                <a:solidFill>
                  <a:schemeClr val="tx1"/>
                </a:solidFill>
                <a:effectLst/>
              </a:rPr>
            </a:br>
            <a:r>
              <a:rPr kumimoji="0" lang="en-US" altLang="en-US" sz="2400" b="1" i="0" u="none" strike="noStrike" cap="none" normalizeH="0" baseline="0" dirty="0" smtClean="0">
                <a:ln>
                  <a:noFill/>
                </a:ln>
                <a:solidFill>
                  <a:schemeClr val="tx1"/>
                </a:solidFill>
                <a:effectLst/>
              </a:rPr>
              <a:t>Records:</a:t>
            </a:r>
            <a:r>
              <a:rPr kumimoji="0" lang="en-US" altLang="en-US" sz="2400" b="0" i="0" u="none" strike="noStrike" cap="none" normalizeH="0" baseline="0" dirty="0" smtClean="0">
                <a:ln>
                  <a:noFill/>
                </a:ln>
                <a:solidFill>
                  <a:schemeClr val="tx1"/>
                </a:solidFill>
                <a:effectLst/>
              </a:rPr>
              <a:t> 730 days.</a:t>
            </a:r>
            <a:br>
              <a:rPr kumimoji="0" lang="en-US" altLang="en-US" sz="2400" b="0" i="0" u="none" strike="noStrike" cap="none" normalizeH="0" baseline="0" dirty="0" smtClean="0">
                <a:ln>
                  <a:noFill/>
                </a:ln>
                <a:solidFill>
                  <a:schemeClr val="tx1"/>
                </a:solidFill>
                <a:effectLst/>
              </a:rPr>
            </a:br>
            <a:r>
              <a:rPr kumimoji="0" lang="en-US" altLang="en-US" sz="2400" b="1" i="0" u="none" strike="noStrike" cap="none" normalizeH="0" baseline="0" dirty="0" smtClean="0">
                <a:ln>
                  <a:noFill/>
                </a:ln>
                <a:solidFill>
                  <a:schemeClr val="tx1"/>
                </a:solidFill>
                <a:effectLst/>
              </a:rPr>
              <a:t>Primary column:</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Date (daily timestamp)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rPr>
              <a:t>Gas_Consumption_MCF</a:t>
            </a:r>
            <a:r>
              <a:rPr kumimoji="0" lang="en-US" altLang="en-US" sz="2400" b="0" i="0" u="none" strike="noStrike" cap="none" normalizeH="0" baseline="0" dirty="0" smtClean="0">
                <a:ln>
                  <a:noFill/>
                </a:ln>
                <a:solidFill>
                  <a:schemeClr val="tx1"/>
                </a:solidFill>
                <a:effectLst/>
              </a:rPr>
              <a:t> (daily consumption in Million Cubic Feet, MCF)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rPr>
              <a:t>Generation logic (used to create synthetic data):</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Baseline: ~500 MCF/day.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Seasonal term: sinusoidal yearly component 50 * sin(2π * </a:t>
            </a:r>
            <a:r>
              <a:rPr kumimoji="0" lang="en-US" altLang="en-US" sz="2400" b="0" i="0" u="none" strike="noStrike" cap="none" normalizeH="0" baseline="0" dirty="0" err="1" smtClean="0">
                <a:ln>
                  <a:noFill/>
                </a:ln>
                <a:solidFill>
                  <a:schemeClr val="tx1"/>
                </a:solidFill>
                <a:effectLst/>
              </a:rPr>
              <a:t>day_of_year</a:t>
            </a:r>
            <a:r>
              <a:rPr kumimoji="0" lang="en-US" altLang="en-US" sz="2400" b="0" i="0" u="none" strike="noStrike" cap="none" normalizeH="0" baseline="0" dirty="0" smtClean="0">
                <a:ln>
                  <a:noFill/>
                </a:ln>
                <a:solidFill>
                  <a:schemeClr val="tx1"/>
                </a:solidFill>
                <a:effectLst/>
              </a:rPr>
              <a:t> / 365)</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 to simulate higher consumption in particular seasons.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rPr>
              <a:t>Noise: 30 * N(0,1) to introduce daily variability and mimic real measurement noise.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Note: For real deployments, replace synthetic series with metered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consumption data or API/historic records.</a:t>
            </a:r>
          </a:p>
        </p:txBody>
      </p:sp>
    </p:spTree>
    <p:extLst>
      <p:ext uri="{BB962C8B-B14F-4D97-AF65-F5344CB8AC3E}">
        <p14:creationId xmlns:p14="http://schemas.microsoft.com/office/powerpoint/2010/main" val="465380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3025" y="1852449"/>
            <a:ext cx="6345949" cy="4297689"/>
          </a:xfrm>
        </p:spPr>
      </p:pic>
    </p:spTree>
    <p:extLst>
      <p:ext uri="{BB962C8B-B14F-4D97-AF65-F5344CB8AC3E}">
        <p14:creationId xmlns:p14="http://schemas.microsoft.com/office/powerpoint/2010/main" val="3410951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3" name="Content Placeholder 2"/>
          <p:cNvSpPr>
            <a:spLocks noGrp="1"/>
          </p:cNvSpPr>
          <p:nvPr>
            <p:ph idx="1"/>
          </p:nvPr>
        </p:nvSpPr>
        <p:spPr/>
        <p:txBody>
          <a:bodyPr/>
          <a:lstStyle/>
          <a:p>
            <a:r>
              <a:rPr lang="en-US" b="1" dirty="0"/>
              <a:t>5.1 Histogram (Distribution)</a:t>
            </a:r>
          </a:p>
          <a:p>
            <a:r>
              <a:rPr lang="en-US" dirty="0"/>
              <a:t>The histogram shows most daily consumption clustered around the baseline (≈ 500 MCF), with a spread due to seasonal variation and noise.</a:t>
            </a:r>
          </a:p>
          <a:p>
            <a:r>
              <a:rPr lang="en-US" dirty="0"/>
              <a:t>Distribution is approximately symmetric around the seasonal mean with some outliers representing extreme demand days.</a:t>
            </a:r>
          </a:p>
          <a:p>
            <a:endParaRPr lang="en-US" dirty="0"/>
          </a:p>
        </p:txBody>
      </p:sp>
    </p:spTree>
    <p:extLst>
      <p:ext uri="{BB962C8B-B14F-4D97-AF65-F5344CB8AC3E}">
        <p14:creationId xmlns:p14="http://schemas.microsoft.com/office/powerpoint/2010/main" val="3391193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2506" y="1825625"/>
            <a:ext cx="4466987" cy="4351338"/>
          </a:xfrm>
        </p:spPr>
      </p:pic>
    </p:spTree>
    <p:extLst>
      <p:ext uri="{BB962C8B-B14F-4D97-AF65-F5344CB8AC3E}">
        <p14:creationId xmlns:p14="http://schemas.microsoft.com/office/powerpoint/2010/main" val="2050139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3" name="Content Placeholder 2"/>
          <p:cNvSpPr>
            <a:spLocks noGrp="1"/>
          </p:cNvSpPr>
          <p:nvPr>
            <p:ph idx="1"/>
          </p:nvPr>
        </p:nvSpPr>
        <p:spPr/>
        <p:txBody>
          <a:bodyPr/>
          <a:lstStyle/>
          <a:p>
            <a:r>
              <a:rPr lang="en-US" b="1" dirty="0"/>
              <a:t>5.2 Monthly Average Bar Chart</a:t>
            </a:r>
          </a:p>
          <a:p>
            <a:r>
              <a:rPr lang="en-US" dirty="0"/>
              <a:t>Aggregating daily values to monthly averages highlights seasonality.</a:t>
            </a:r>
          </a:p>
          <a:p>
            <a:r>
              <a:rPr lang="en-US" dirty="0"/>
              <a:t>Some months show elevated averages (e.g., winter/peak-demand months if simulated) and others are lower, depending on the sinusoidal phase.</a:t>
            </a:r>
          </a:p>
          <a:p>
            <a:endParaRPr lang="en-US" dirty="0"/>
          </a:p>
        </p:txBody>
      </p:sp>
    </p:spTree>
    <p:extLst>
      <p:ext uri="{BB962C8B-B14F-4D97-AF65-F5344CB8AC3E}">
        <p14:creationId xmlns:p14="http://schemas.microsoft.com/office/powerpoint/2010/main" val="2189632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1084</Words>
  <Application>Microsoft Office PowerPoint</Application>
  <PresentationFormat>Widescreen</PresentationFormat>
  <Paragraphs>117</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CIDFont+F1</vt:lpstr>
      <vt:lpstr>Office Theme</vt:lpstr>
      <vt:lpstr>Natural Gas Consumption Forecasting</vt:lpstr>
      <vt:lpstr>Google Colab URL </vt:lpstr>
      <vt:lpstr>Executive Summary</vt:lpstr>
      <vt:lpstr>Objectives</vt:lpstr>
      <vt:lpstr>Dataset Description</vt:lpstr>
      <vt:lpstr>Data Visualization </vt:lpstr>
      <vt:lpstr>Exploratory Data Analysis (EDA)</vt:lpstr>
      <vt:lpstr>Data Visualization </vt:lpstr>
      <vt:lpstr>Exploratory Data Analysis (EDA)</vt:lpstr>
      <vt:lpstr>Data Visualization </vt:lpstr>
      <vt:lpstr>Exploratory Data Analysis (EDA)</vt:lpstr>
      <vt:lpstr>Data Visualization </vt:lpstr>
      <vt:lpstr>Exploratory Data Analysis (EDA)</vt:lpstr>
      <vt:lpstr>Data Preparation &amp; Preprocessing</vt:lpstr>
      <vt:lpstr>Data Visualization</vt:lpstr>
      <vt:lpstr>Modeling Approach</vt:lpstr>
      <vt:lpstr>Modeling Approach</vt:lpstr>
      <vt:lpstr>Modeling Approach</vt:lpstr>
      <vt:lpstr>Evaluation Metrics</vt:lpstr>
      <vt:lpstr>Practical Recommendations</vt:lpstr>
      <vt:lpstr>Restrictions</vt:lpstr>
      <vt:lpstr>Future Work / Enhancements</vt:lpstr>
      <vt:lpstr>Deliverables (what to include in the project repo)</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Gas Consumption Forecasting</dc:title>
  <dc:creator>KUMAR</dc:creator>
  <cp:lastModifiedBy>KUMAR</cp:lastModifiedBy>
  <cp:revision>30</cp:revision>
  <dcterms:created xsi:type="dcterms:W3CDTF">2025-10-05T12:42:19Z</dcterms:created>
  <dcterms:modified xsi:type="dcterms:W3CDTF">2025-10-06T11:32:40Z</dcterms:modified>
</cp:coreProperties>
</file>