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BAA24-B150-44C7-9088-FCECF5DADBE1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11BFB-4C93-44E6-8AEB-AB81F2C7F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5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11BFB-4C93-44E6-8AEB-AB81F2C7F3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67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11BFB-4C93-44E6-8AEB-AB81F2C7F3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21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11BFB-4C93-44E6-8AEB-AB81F2C7F3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75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11BFB-4C93-44E6-8AEB-AB81F2C7F3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1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802C-07D9-41D7-967A-076962492F95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9A6-9CEA-4F61-B7F2-D8AFE8433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3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802C-07D9-41D7-967A-076962492F95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9A6-9CEA-4F61-B7F2-D8AFE8433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4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802C-07D9-41D7-967A-076962492F95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9A6-9CEA-4F61-B7F2-D8AFE8433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7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802C-07D9-41D7-967A-076962492F95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9A6-9CEA-4F61-B7F2-D8AFE8433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6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802C-07D9-41D7-967A-076962492F95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9A6-9CEA-4F61-B7F2-D8AFE8433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7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802C-07D9-41D7-967A-076962492F95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9A6-9CEA-4F61-B7F2-D8AFE8433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9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802C-07D9-41D7-967A-076962492F95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9A6-9CEA-4F61-B7F2-D8AFE8433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8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802C-07D9-41D7-967A-076962492F95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9A6-9CEA-4F61-B7F2-D8AFE8433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2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802C-07D9-41D7-967A-076962492F95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9A6-9CEA-4F61-B7F2-D8AFE8433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4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802C-07D9-41D7-967A-076962492F95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9A6-9CEA-4F61-B7F2-D8AFE8433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7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802C-07D9-41D7-967A-076962492F95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59A6-9CEA-4F61-B7F2-D8AFE8433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0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0802C-07D9-41D7-967A-076962492F95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F59A6-9CEA-4F61-B7F2-D8AFE8433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9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Gopalakrishnan-Kumar/" TargetMode="External"/><Relationship Id="rId2" Type="http://schemas.openxmlformats.org/officeDocument/2006/relationships/hyperlink" Target="https://www.linkedin.com/in/gopalakrishnankumar-a7330111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gopalkk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z0sp3U1I2LsZ2wyBVo5nQdcY1yJgMJfp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Cryptocurrency Price Forecasting (Bitcoin 2013–2023)</a:t>
            </a:r>
            <a:endParaRPr lang="en-US" b="1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By </a:t>
            </a:r>
            <a:r>
              <a:rPr lang="en-US" b="1" dirty="0" err="1" smtClean="0"/>
              <a:t>Gopalakrishnan</a:t>
            </a:r>
            <a:r>
              <a:rPr lang="en-US" b="1" dirty="0" smtClean="0"/>
              <a:t> Kumar, </a:t>
            </a:r>
            <a:r>
              <a:rPr lang="en-US" b="1" dirty="0" err="1" smtClean="0"/>
              <a:t>MTech</a:t>
            </a:r>
            <a:r>
              <a:rPr lang="en-US" b="1" dirty="0" smtClean="0"/>
              <a:t> IIT-Bombay,</a:t>
            </a:r>
          </a:p>
          <a:p>
            <a:r>
              <a:rPr lang="en-US" b="1" dirty="0" smtClean="0"/>
              <a:t>Freelance Data Science Consultant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87443" y="43957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CIDFont+F1"/>
              </a:rPr>
              <a:t>LinkedIn: Profile Link : 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2"/>
              </a:rPr>
              <a:t>https://www.linkedin.com/in/gopalakrishnankumar-a73301110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2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>
              <a:solidFill>
                <a:srgbClr val="0D0D0D"/>
              </a:solidFill>
              <a:latin typeface="CIDFont+F1"/>
            </a:endParaRPr>
          </a:p>
          <a:p>
            <a:r>
              <a:rPr lang="en-US" dirty="0">
                <a:solidFill>
                  <a:srgbClr val="0D0D0D"/>
                </a:solidFill>
                <a:latin typeface="CIDFont+F1"/>
              </a:rPr>
              <a:t>Github: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https://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3"/>
              </a:rPr>
              <a:t>www.github.com/Gopalakrishnan-Kumar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0303" y="6051550"/>
            <a:ext cx="615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Kaggle</a:t>
            </a:r>
            <a:r>
              <a:rPr lang="en-US" sz="2000" dirty="0" smtClean="0"/>
              <a:t> URL- </a:t>
            </a:r>
            <a:r>
              <a:rPr lang="en-US" sz="2000" dirty="0" smtClean="0">
                <a:hlinkClick r:id="rId4"/>
              </a:rPr>
              <a:t>https://www.kaggle.com/gopalkk2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51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Key Insights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385455" y="1868721"/>
            <a:ext cx="87837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Histogram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Showed the distribution of Bitcoin daily prices across the decade.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Highlighted </a:t>
            </a:r>
            <a:r>
              <a:rPr lang="en-US" sz="2400" b="1" dirty="0"/>
              <a:t>high volatility</a:t>
            </a:r>
            <a:r>
              <a:rPr lang="en-US" sz="2400" dirty="0"/>
              <a:t>, especially from 2017 onward.</a:t>
            </a:r>
          </a:p>
        </p:txBody>
      </p:sp>
      <p:sp>
        <p:nvSpPr>
          <p:cNvPr id="5" name="Rectangle 4"/>
          <p:cNvSpPr/>
          <p:nvPr/>
        </p:nvSpPr>
        <p:spPr>
          <a:xfrm>
            <a:off x="1385455" y="324708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Bar Chart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Illustrated yearly </a:t>
            </a:r>
            <a:r>
              <a:rPr lang="en-US" sz="2400" b="1" dirty="0"/>
              <a:t>average closing price growth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Strong spikes in </a:t>
            </a:r>
            <a:r>
              <a:rPr lang="en-US" sz="2400" b="1" dirty="0"/>
              <a:t>2017, 2020, and 2021</a:t>
            </a:r>
            <a:r>
              <a:rPr lang="en-US" sz="2400" dirty="0"/>
              <a:t> due to institutional adoption and bull runs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542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Key Insights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Stacked Bar Chart (Open vs Close)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Compared </a:t>
            </a:r>
            <a:r>
              <a:rPr lang="en-US" b="1" dirty="0"/>
              <a:t>yearly average opening and closing prices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2013–2016</a:t>
            </a:r>
            <a:r>
              <a:rPr lang="en-US" dirty="0"/>
              <a:t>: Close prices were slightly higher, showing positive market sentiment.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2017</a:t>
            </a:r>
            <a:r>
              <a:rPr lang="en-US" dirty="0"/>
              <a:t>: Massive jump as Bitcoin peaked near $20,000.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2018</a:t>
            </a:r>
            <a:r>
              <a:rPr lang="en-US" dirty="0"/>
              <a:t>: Decline (crypto winter).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2020–2021</a:t>
            </a:r>
            <a:r>
              <a:rPr lang="en-US" dirty="0"/>
              <a:t>: Major growth driven by institutional investment, reaching &gt;$60,000.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2022–2023</a:t>
            </a:r>
            <a:r>
              <a:rPr lang="en-US" dirty="0"/>
              <a:t>: Correction phase, reflecting global macroeconomic uncertainties.</a:t>
            </a:r>
          </a:p>
        </p:txBody>
      </p:sp>
    </p:spTree>
    <p:extLst>
      <p:ext uri="{BB962C8B-B14F-4D97-AF65-F5344CB8AC3E}">
        <p14:creationId xmlns:p14="http://schemas.microsoft.com/office/powerpoint/2010/main" val="133367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Forecasting Results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23853"/>
            <a:ext cx="994054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ARIMA model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Forecasted short-term trends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Prophet model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Captured seasonality and long-term growth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 indicates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continued volatility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but long-term upward growth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remains possible.</a:t>
            </a:r>
          </a:p>
        </p:txBody>
      </p:sp>
    </p:spTree>
    <p:extLst>
      <p:ext uri="{BB962C8B-B14F-4D97-AF65-F5344CB8AC3E}">
        <p14:creationId xmlns:p14="http://schemas.microsoft.com/office/powerpoint/2010/main" val="112791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Discussion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22427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Bitcoin price movements are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highly sensitive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sentiment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economic conditions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policies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Institutional adoption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stacked bar chart analysis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confirms that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closing prices have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historically outperformed opening prices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indicating bullish momentum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many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However,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2018 and 2022 corrections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highlight the risks of volatility.</a:t>
            </a:r>
          </a:p>
        </p:txBody>
      </p:sp>
    </p:spTree>
    <p:extLst>
      <p:ext uri="{BB962C8B-B14F-4D97-AF65-F5344CB8AC3E}">
        <p14:creationId xmlns:p14="http://schemas.microsoft.com/office/powerpoint/2010/main" val="38149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83863" y="1558842"/>
            <a:ext cx="1022427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Bitcoin price movements are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highly sensitive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sentiment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economic conditions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policies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Institutional adoption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stacked bar chart analysis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confirms that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closing prices have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historically outperformed opening prices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indicating bullish momentum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many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However,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2018 and 2022 corrections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highlight the risks of volatility.</a:t>
            </a:r>
          </a:p>
        </p:txBody>
      </p:sp>
    </p:spTree>
    <p:extLst>
      <p:ext uri="{BB962C8B-B14F-4D97-AF65-F5344CB8AC3E}">
        <p14:creationId xmlns:p14="http://schemas.microsoft.com/office/powerpoint/2010/main" val="30192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Future 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5236" y="1859110"/>
            <a:ext cx="100445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Expand to </a:t>
            </a:r>
            <a:r>
              <a:rPr lang="en-US" altLang="en-US" sz="2400" b="1" dirty="0">
                <a:latin typeface="Arial" panose="020B0604020202020204" pitchFamily="34" charset="0"/>
              </a:rPr>
              <a:t>multi-cryptocurrency forecasting</a:t>
            </a:r>
            <a:r>
              <a:rPr lang="en-US" altLang="en-US" sz="2400" dirty="0">
                <a:latin typeface="Arial" panose="020B0604020202020204" pitchFamily="34" charset="0"/>
              </a:rPr>
              <a:t> (</a:t>
            </a:r>
            <a:r>
              <a:rPr lang="en-US" altLang="en-US" sz="2400" dirty="0" err="1">
                <a:latin typeface="Arial" panose="020B0604020202020204" pitchFamily="34" charset="0"/>
              </a:rPr>
              <a:t>Ethereum</a:t>
            </a:r>
            <a:r>
              <a:rPr lang="en-US" altLang="en-US" sz="2400" dirty="0">
                <a:latin typeface="Arial" panose="020B0604020202020204" pitchFamily="34" charset="0"/>
              </a:rPr>
              <a:t>, </a:t>
            </a:r>
            <a:r>
              <a:rPr lang="en-US" altLang="en-US" sz="2400" dirty="0" err="1">
                <a:latin typeface="Arial" panose="020B0604020202020204" pitchFamily="34" charset="0"/>
              </a:rPr>
              <a:t>Litecoin</a:t>
            </a:r>
            <a:r>
              <a:rPr lang="en-US" altLang="en-US" sz="2400" dirty="0">
                <a:latin typeface="Arial" panose="020B0604020202020204" pitchFamily="34" charset="0"/>
              </a:rPr>
              <a:t>, etc.).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Apply </a:t>
            </a:r>
            <a:r>
              <a:rPr lang="en-US" altLang="en-US" sz="2400" b="1" dirty="0">
                <a:latin typeface="Arial" panose="020B0604020202020204" pitchFamily="34" charset="0"/>
              </a:rPr>
              <a:t>deep learning models (LSTM, GRU, Transformer)</a:t>
            </a:r>
            <a:r>
              <a:rPr lang="en-US" altLang="en-US" sz="2400" dirty="0">
                <a:latin typeface="Arial" panose="020B0604020202020204" pitchFamily="34" charset="0"/>
              </a:rPr>
              <a:t> for improved accuracy.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Include </a:t>
            </a:r>
            <a:r>
              <a:rPr lang="en-US" altLang="en-US" sz="2400" b="1" dirty="0">
                <a:latin typeface="Arial" panose="020B0604020202020204" pitchFamily="34" charset="0"/>
              </a:rPr>
              <a:t>on-chain metrics (transaction volume, wallet activity)</a:t>
            </a:r>
            <a:r>
              <a:rPr lang="en-US" altLang="en-US" sz="2400" dirty="0">
                <a:latin typeface="Arial" panose="020B0604020202020204" pitchFamily="34" charset="0"/>
              </a:rPr>
              <a:t> for enhanced predictions.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5236" y="412308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📌 </a:t>
            </a:r>
            <a:r>
              <a:rPr lang="en-US" b="1" dirty="0"/>
              <a:t>Final Note: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This analysis demonstrates how </a:t>
            </a:r>
            <a:r>
              <a:rPr lang="en-US" b="1" dirty="0"/>
              <a:t>data-driven insights</a:t>
            </a:r>
            <a:r>
              <a:rPr lang="en-US" dirty="0"/>
              <a:t> (histograms, bar charts, stacked bars, and forecasts) can help investors and policymakers better understand Bitcoin’s role in global finance.</a:t>
            </a:r>
          </a:p>
        </p:txBody>
      </p:sp>
    </p:spTree>
    <p:extLst>
      <p:ext uri="{BB962C8B-B14F-4D97-AF65-F5344CB8AC3E}">
        <p14:creationId xmlns:p14="http://schemas.microsoft.com/office/powerpoint/2010/main" val="219081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Google Colab URL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colab.research.google.com/drive/1z0sp3U1I2LsZ2wyBVo5nQdcY1yJgMJfp?usp=sharing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Cryptocurrency, especially </a:t>
            </a:r>
            <a:r>
              <a:rPr lang="en-US" b="1" dirty="0" smtClean="0"/>
              <a:t>Bitcoin (BTC)</a:t>
            </a:r>
            <a:r>
              <a:rPr lang="en-US" dirty="0" smtClean="0"/>
              <a:t>, has emerged as one of the most volatile yet influential assets in the financial market. With its increasing adoption as both a speculative investment and a digital payment method, understanding its price dynamics is crucial. This project focuses on </a:t>
            </a:r>
            <a:r>
              <a:rPr lang="en-US" b="1" dirty="0" smtClean="0"/>
              <a:t>analyzing historical Bitcoin prices (2013–2023)</a:t>
            </a:r>
            <a:r>
              <a:rPr lang="en-US" dirty="0" smtClean="0"/>
              <a:t> and applying forecasting techniques to predict future trends.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9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dataset consists of </a:t>
            </a:r>
            <a:r>
              <a:rPr lang="en-US" b="1" dirty="0"/>
              <a:t>10 years of Bitcoin daily trading data (2013–2023)</a:t>
            </a:r>
            <a:r>
              <a:rPr lang="en-US" dirty="0"/>
              <a:t>, containing the following columns:</a:t>
            </a:r>
          </a:p>
          <a:p>
            <a:r>
              <a:rPr lang="en-US" b="1" dirty="0"/>
              <a:t>Date</a:t>
            </a:r>
            <a:r>
              <a:rPr lang="en-US" dirty="0"/>
              <a:t>: Trading day</a:t>
            </a:r>
          </a:p>
          <a:p>
            <a:r>
              <a:rPr lang="en-US" b="1" dirty="0"/>
              <a:t>Open</a:t>
            </a:r>
            <a:r>
              <a:rPr lang="en-US" dirty="0"/>
              <a:t>: Price at the start of the trading day</a:t>
            </a:r>
          </a:p>
          <a:p>
            <a:r>
              <a:rPr lang="en-US" b="1" dirty="0"/>
              <a:t>Close</a:t>
            </a:r>
            <a:r>
              <a:rPr lang="en-US" dirty="0"/>
              <a:t>: Price at the end of the trading day</a:t>
            </a:r>
          </a:p>
          <a:p>
            <a:r>
              <a:rPr lang="en-US" b="1" dirty="0"/>
              <a:t>High</a:t>
            </a:r>
            <a:r>
              <a:rPr lang="en-US" dirty="0"/>
              <a:t>: Maximum price during the day</a:t>
            </a:r>
          </a:p>
          <a:p>
            <a:r>
              <a:rPr lang="en-US" b="1" dirty="0"/>
              <a:t>Low</a:t>
            </a:r>
            <a:r>
              <a:rPr lang="en-US" dirty="0"/>
              <a:t>: Minimum price during the day</a:t>
            </a:r>
          </a:p>
          <a:p>
            <a:r>
              <a:rPr lang="en-US" b="1" dirty="0"/>
              <a:t>Volume</a:t>
            </a:r>
            <a:r>
              <a:rPr lang="en-US" dirty="0"/>
              <a:t>: Total trade volume (BTC traded)</a:t>
            </a:r>
          </a:p>
          <a:p>
            <a:r>
              <a:rPr lang="en-US" b="1" dirty="0"/>
              <a:t>Market Cap</a:t>
            </a:r>
            <a:r>
              <a:rPr lang="en-US" dirty="0"/>
              <a:t>: Total market capitalization of Bitcoin</a:t>
            </a:r>
          </a:p>
        </p:txBody>
      </p:sp>
    </p:spTree>
    <p:extLst>
      <p:ext uri="{BB962C8B-B14F-4D97-AF65-F5344CB8AC3E}">
        <p14:creationId xmlns:p14="http://schemas.microsoft.com/office/powerpoint/2010/main" val="2185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37"/>
            <a:ext cx="812991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 Preprocessing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Converted dates into yearly format for aggregation.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Handled missing values and anomalies in early Bitcoin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Calculated yearly average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Close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Exploratory Data Analysis (EDA)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Visualized trends in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Bitcoin prices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Computed yearly average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Compared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Open vs Close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prices using a stacked bar chart.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Forecasting (ARIMA / Prophet models)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Time series forecasting models applied.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Evaluated using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RMSE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MAPE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227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212" y="1413020"/>
            <a:ext cx="7909576" cy="50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660" y="1413990"/>
            <a:ext cx="7937008" cy="51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9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29" y="1690688"/>
            <a:ext cx="7761742" cy="485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514" y="1427844"/>
            <a:ext cx="7937008" cy="51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4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575</Words>
  <Application>Microsoft Office PowerPoint</Application>
  <PresentationFormat>Widescreen</PresentationFormat>
  <Paragraphs>85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CIDFont+F1</vt:lpstr>
      <vt:lpstr>Office Theme</vt:lpstr>
      <vt:lpstr>Cryptocurrency Price Forecasting (Bitcoin 2013–2023)</vt:lpstr>
      <vt:lpstr>Google Colab URL</vt:lpstr>
      <vt:lpstr>Introduction</vt:lpstr>
      <vt:lpstr>Dataset Description</vt:lpstr>
      <vt:lpstr>Methodology</vt:lpstr>
      <vt:lpstr>Data Visualization</vt:lpstr>
      <vt:lpstr>Data Visualization</vt:lpstr>
      <vt:lpstr>Data Visualization</vt:lpstr>
      <vt:lpstr>Data Visualization</vt:lpstr>
      <vt:lpstr>Key Insights</vt:lpstr>
      <vt:lpstr>Key Insights</vt:lpstr>
      <vt:lpstr>Forecasting Results</vt:lpstr>
      <vt:lpstr>Discussion</vt:lpstr>
      <vt:lpstr>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Price Forecasting (Bitcoin 2013–2023)</dc:title>
  <dc:creator>KUMAR</dc:creator>
  <cp:lastModifiedBy>KUMAR</cp:lastModifiedBy>
  <cp:revision>19</cp:revision>
  <dcterms:created xsi:type="dcterms:W3CDTF">2025-08-19T02:03:35Z</dcterms:created>
  <dcterms:modified xsi:type="dcterms:W3CDTF">2025-08-19T08:21:18Z</dcterms:modified>
</cp:coreProperties>
</file>