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8261-C698-4746-857D-027717F59ED6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522-CC08-4368-866C-83C0EC986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8261-C698-4746-857D-027717F59ED6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522-CC08-4368-866C-83C0EC986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8261-C698-4746-857D-027717F59ED6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522-CC08-4368-866C-83C0EC986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0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8261-C698-4746-857D-027717F59ED6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522-CC08-4368-866C-83C0EC986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4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8261-C698-4746-857D-027717F59ED6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522-CC08-4368-866C-83C0EC986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6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8261-C698-4746-857D-027717F59ED6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522-CC08-4368-866C-83C0EC986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7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8261-C698-4746-857D-027717F59ED6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522-CC08-4368-866C-83C0EC986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6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8261-C698-4746-857D-027717F59ED6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522-CC08-4368-866C-83C0EC986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6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8261-C698-4746-857D-027717F59ED6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522-CC08-4368-866C-83C0EC986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0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8261-C698-4746-857D-027717F59ED6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522-CC08-4368-866C-83C0EC986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4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8261-C698-4746-857D-027717F59ED6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F522-CC08-4368-866C-83C0EC986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7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28261-C698-4746-857D-027717F59ED6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3F522-CC08-4368-866C-83C0EC986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Gopalakrishnan-Kumar/" TargetMode="External"/><Relationship Id="rId2" Type="http://schemas.openxmlformats.org/officeDocument/2006/relationships/hyperlink" Target="https://www.linkedin.com/in/gopalakrishnankumar-a7330111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gopalkk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Qi6ReqSTuGaSI9kMlyOOiDWofvSf52S5?usp=shar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Hospital Patient Inflow Forecasting </a:t>
            </a:r>
            <a:endParaRPr lang="en-US" b="1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By </a:t>
            </a:r>
            <a:r>
              <a:rPr lang="en-US" b="1" dirty="0" err="1" smtClean="0"/>
              <a:t>Gopalakrishnan</a:t>
            </a:r>
            <a:r>
              <a:rPr lang="en-US" b="1" dirty="0" smtClean="0"/>
              <a:t> Kumar, </a:t>
            </a:r>
            <a:r>
              <a:rPr lang="en-US" b="1" dirty="0" err="1" smtClean="0"/>
              <a:t>MTech</a:t>
            </a:r>
            <a:r>
              <a:rPr lang="en-US" b="1" dirty="0" smtClean="0"/>
              <a:t> IIT-Bombay,</a:t>
            </a:r>
          </a:p>
          <a:p>
            <a:r>
              <a:rPr lang="en-US" b="1" dirty="0" smtClean="0"/>
              <a:t>Freelance Data Science Consultant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87443" y="43957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CIDFont+F1"/>
              </a:rPr>
              <a:t>LinkedIn: Profile Link : 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2"/>
              </a:rPr>
              <a:t>https://www.linkedin.com/in/gopalakrishnankumar-a73301110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2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>
              <a:solidFill>
                <a:srgbClr val="0D0D0D"/>
              </a:solidFill>
              <a:latin typeface="CIDFont+F1"/>
            </a:endParaRPr>
          </a:p>
          <a:p>
            <a:r>
              <a:rPr lang="en-US" dirty="0">
                <a:solidFill>
                  <a:srgbClr val="0D0D0D"/>
                </a:solidFill>
                <a:latin typeface="CIDFont+F1"/>
              </a:rPr>
              <a:t>Github: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https://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3"/>
              </a:rPr>
              <a:t>www.github.com/Gopalakrishnan-Kumar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0303" y="6051550"/>
            <a:ext cx="615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Kaggle</a:t>
            </a:r>
            <a:r>
              <a:rPr lang="en-US" sz="2000" dirty="0" smtClean="0"/>
              <a:t> URL- </a:t>
            </a:r>
            <a:r>
              <a:rPr lang="en-US" sz="2000" dirty="0" smtClean="0">
                <a:hlinkClick r:id="rId4"/>
              </a:rPr>
              <a:t>https://www.kaggle.com/gopalkk2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498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206" y="1852449"/>
            <a:ext cx="5751587" cy="4297689"/>
          </a:xfrm>
        </p:spPr>
      </p:pic>
    </p:spTree>
    <p:extLst>
      <p:ext uri="{BB962C8B-B14F-4D97-AF65-F5344CB8AC3E}">
        <p14:creationId xmlns:p14="http://schemas.microsoft.com/office/powerpoint/2010/main" val="219362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3️⃣ Stacked Bar Chart – Department-wise Monthly Inflow</a:t>
            </a:r>
          </a:p>
          <a:p>
            <a:r>
              <a:rPr lang="en-US" b="1" dirty="0"/>
              <a:t>OPD</a:t>
            </a:r>
            <a:r>
              <a:rPr lang="en-US" dirty="0"/>
              <a:t> accounted for about </a:t>
            </a:r>
            <a:r>
              <a:rPr lang="en-US" b="1" dirty="0"/>
              <a:t>60% of total inflow</a:t>
            </a:r>
            <a:r>
              <a:rPr lang="en-US" dirty="0"/>
              <a:t>,</a:t>
            </a:r>
          </a:p>
          <a:p>
            <a:r>
              <a:rPr lang="en-US" b="1" dirty="0"/>
              <a:t>Emergency</a:t>
            </a:r>
            <a:r>
              <a:rPr lang="en-US" dirty="0"/>
              <a:t> contributed </a:t>
            </a:r>
            <a:r>
              <a:rPr lang="en-US" b="1" dirty="0"/>
              <a:t>25–30%</a:t>
            </a:r>
            <a:r>
              <a:rPr lang="en-US" dirty="0"/>
              <a:t>,</a:t>
            </a:r>
          </a:p>
          <a:p>
            <a:r>
              <a:rPr lang="en-US" b="1" dirty="0"/>
              <a:t>ICU</a:t>
            </a:r>
            <a:r>
              <a:rPr lang="en-US" dirty="0"/>
              <a:t> represented </a:t>
            </a:r>
            <a:r>
              <a:rPr lang="en-US" b="1" dirty="0"/>
              <a:t>10–15%</a:t>
            </a:r>
            <a:r>
              <a:rPr lang="en-US" dirty="0"/>
              <a:t>, but with significant variability.</a:t>
            </a:r>
          </a:p>
          <a:p>
            <a:r>
              <a:rPr lang="en-US" dirty="0"/>
              <a:t>During outbreak peaks, ICU cases showed sharp increases, emphasizing critical care needs.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6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17" y="1825625"/>
            <a:ext cx="7139965" cy="4351338"/>
          </a:xfrm>
        </p:spPr>
      </p:pic>
    </p:spTree>
    <p:extLst>
      <p:ext uri="{BB962C8B-B14F-4D97-AF65-F5344CB8AC3E}">
        <p14:creationId xmlns:p14="http://schemas.microsoft.com/office/powerpoint/2010/main" val="188076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4️⃣ Combined Stacked Bar Chart</a:t>
            </a:r>
          </a:p>
          <a:p>
            <a:r>
              <a:rPr lang="en-US" dirty="0"/>
              <a:t>A </a:t>
            </a:r>
            <a:r>
              <a:rPr lang="en-US" b="1" dirty="0"/>
              <a:t>comprehensive visualization</a:t>
            </a:r>
            <a:r>
              <a:rPr lang="en-US" dirty="0"/>
              <a:t> combining stacked bars (department inflow) with a </a:t>
            </a:r>
            <a:r>
              <a:rPr lang="en-US" b="1" dirty="0"/>
              <a:t>red line overlay</a:t>
            </a:r>
            <a:r>
              <a:rPr lang="en-US" dirty="0"/>
              <a:t> (total inflow).</a:t>
            </a:r>
          </a:p>
          <a:p>
            <a:r>
              <a:rPr lang="en-US" dirty="0"/>
              <a:t>Helped visualize both:</a:t>
            </a:r>
          </a:p>
          <a:p>
            <a:pPr lvl="1"/>
            <a:r>
              <a:rPr lang="en-US" b="1" dirty="0"/>
              <a:t>Proportional contribution</a:t>
            </a:r>
            <a:r>
              <a:rPr lang="en-US" dirty="0"/>
              <a:t> of each department, and</a:t>
            </a:r>
          </a:p>
          <a:p>
            <a:pPr lvl="1"/>
            <a:r>
              <a:rPr lang="en-US" b="1" dirty="0"/>
              <a:t>Overall hospital load trend</a:t>
            </a:r>
            <a:r>
              <a:rPr lang="en-US" dirty="0"/>
              <a:t> month by month.</a:t>
            </a:r>
          </a:p>
          <a:p>
            <a:r>
              <a:rPr lang="en-US" dirty="0"/>
              <a:t>Provided actionable insights for </a:t>
            </a:r>
            <a:r>
              <a:rPr lang="en-US" b="1" dirty="0"/>
              <a:t>capacity management</a:t>
            </a:r>
            <a:r>
              <a:rPr lang="en-US" dirty="0"/>
              <a:t> and </a:t>
            </a:r>
            <a:r>
              <a:rPr lang="en-US" b="1" dirty="0"/>
              <a:t>staff scheduling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9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74" y="1825625"/>
            <a:ext cx="8769052" cy="4351338"/>
          </a:xfrm>
        </p:spPr>
      </p:pic>
    </p:spTree>
    <p:extLst>
      <p:ext uri="{BB962C8B-B14F-4D97-AF65-F5344CB8AC3E}">
        <p14:creationId xmlns:p14="http://schemas.microsoft.com/office/powerpoint/2010/main" val="32799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⚙️ Modeling Approach:</a:t>
            </a:r>
          </a:p>
          <a:p>
            <a:r>
              <a:rPr lang="en-US" b="1" dirty="0"/>
              <a:t>Model Used:</a:t>
            </a:r>
          </a:p>
          <a:p>
            <a:r>
              <a:rPr lang="en-US" b="1" dirty="0"/>
              <a:t>ARIMA (</a:t>
            </a:r>
            <a:r>
              <a:rPr lang="en-US" b="1" dirty="0" err="1"/>
              <a:t>AutoRegressive</a:t>
            </a:r>
            <a:r>
              <a:rPr lang="en-US" b="1" dirty="0"/>
              <a:t> Integrated Moving Average)</a:t>
            </a:r>
            <a:endParaRPr lang="en-US" dirty="0"/>
          </a:p>
          <a:p>
            <a:r>
              <a:rPr lang="en-US" dirty="0"/>
              <a:t>Best suited for time series with trend and seasonality.</a:t>
            </a:r>
          </a:p>
          <a:p>
            <a:r>
              <a:rPr lang="en-US" dirty="0"/>
              <a:t>Parameters chosen: </a:t>
            </a:r>
            <a:r>
              <a:rPr lang="en-US" b="1" dirty="0"/>
              <a:t>(p=2, d=1, q=2)</a:t>
            </a:r>
            <a:r>
              <a:rPr lang="en-US" dirty="0"/>
              <a:t> after evaluating ACF/PACF plots.</a:t>
            </a:r>
          </a:p>
          <a:p>
            <a:r>
              <a:rPr lang="en-US" dirty="0"/>
              <a:t>model = ARIMA(train, order=(2, 1, 2))</a:t>
            </a:r>
          </a:p>
          <a:p>
            <a:r>
              <a:rPr lang="en-US" dirty="0" err="1"/>
              <a:t>model_fit</a:t>
            </a:r>
            <a:r>
              <a:rPr lang="en-US" dirty="0"/>
              <a:t> = </a:t>
            </a:r>
            <a:r>
              <a:rPr lang="en-US" dirty="0" err="1"/>
              <a:t>model.fit</a:t>
            </a:r>
            <a:r>
              <a:rPr lang="en-US" dirty="0"/>
              <a:t>()</a:t>
            </a:r>
          </a:p>
          <a:p>
            <a:r>
              <a:rPr lang="en-US" dirty="0"/>
              <a:t>forecast = </a:t>
            </a:r>
            <a:r>
              <a:rPr lang="en-US" dirty="0" err="1"/>
              <a:t>model_fit.get_forecast</a:t>
            </a:r>
            <a:r>
              <a:rPr lang="en-US" dirty="0"/>
              <a:t>(steps=30)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Forecasting:</a:t>
            </a:r>
          </a:p>
          <a:p>
            <a:r>
              <a:rPr lang="en-US" dirty="0"/>
              <a:t>Forecasted </a:t>
            </a:r>
            <a:r>
              <a:rPr lang="en-US" b="1" dirty="0"/>
              <a:t>next 30 days</a:t>
            </a:r>
            <a:r>
              <a:rPr lang="en-US" dirty="0"/>
              <a:t> of patient inflow using trained ARIMA model.</a:t>
            </a:r>
          </a:p>
          <a:p>
            <a:r>
              <a:rPr lang="en-US" b="1" dirty="0"/>
              <a:t>Confidence intervals (95%)</a:t>
            </a:r>
            <a:r>
              <a:rPr lang="en-US" dirty="0"/>
              <a:t> were generated to show uncertainty in predictions.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3672" y="361886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📈 Forecast Plot Analysis: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Blue Line:</a:t>
            </a:r>
            <a:r>
              <a:rPr lang="en-US" dirty="0"/>
              <a:t> Historical patient inflow from 2020–2023.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Red Line:</a:t>
            </a:r>
            <a:r>
              <a:rPr lang="en-US" dirty="0"/>
              <a:t> Forecasted daily inflow for next 30 days.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Pink Region:</a:t>
            </a:r>
            <a:r>
              <a:rPr lang="en-US" dirty="0"/>
              <a:t> Confidence interval (95%).</a:t>
            </a:r>
          </a:p>
          <a:p>
            <a:r>
              <a:rPr lang="en-US" b="1" dirty="0"/>
              <a:t>Key Observations: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Predicted inflow showed a </a:t>
            </a:r>
            <a:r>
              <a:rPr lang="en-US" b="1" dirty="0"/>
              <a:t>steady rising trend</a:t>
            </a:r>
            <a:r>
              <a:rPr lang="en-US" dirty="0"/>
              <a:t>, likely reflecting population growth or seasonal effects.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Confidence band widens toward the end of the horizon, which is </a:t>
            </a:r>
            <a:r>
              <a:rPr lang="en-US" b="1" dirty="0"/>
              <a:t>normal for time series models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Occasional high peaks suggest possible short-term surges — valuable for proactive planning.</a:t>
            </a:r>
          </a:p>
        </p:txBody>
      </p:sp>
    </p:spTree>
    <p:extLst>
      <p:ext uri="{BB962C8B-B14F-4D97-AF65-F5344CB8AC3E}">
        <p14:creationId xmlns:p14="http://schemas.microsoft.com/office/powerpoint/2010/main" val="158632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🧮 </a:t>
            </a:r>
            <a:r>
              <a:rPr lang="en-US" b="1" dirty="0"/>
              <a:t>Model Evaluation Metrics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500515"/>
              </p:ext>
            </p:extLst>
          </p:nvPr>
        </p:nvGraphicFramePr>
        <p:xfrm>
          <a:off x="838200" y="2701738"/>
          <a:ext cx="10515600" cy="21945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17906144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868500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201308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+mn-lt"/>
                        </a:rPr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+mn-lt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+mn-lt"/>
                        </a:rPr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367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+mn-lt"/>
                        </a:rPr>
                        <a:t>MAE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+mn-lt"/>
                        </a:rPr>
                        <a:t>Mean Absolute Error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+mn-lt"/>
                        </a:rPr>
                        <a:t>8.53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134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+mn-lt"/>
                        </a:rPr>
                        <a:t>RMSE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+mn-lt"/>
                        </a:rPr>
                        <a:t>Root Mean Squared Error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+mn-lt"/>
                        </a:rPr>
                        <a:t>11.26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444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+mn-lt"/>
                        </a:rPr>
                        <a:t>R²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+mn-lt"/>
                        </a:rPr>
                        <a:t>Coefficient of Determination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+mn-lt"/>
                        </a:rPr>
                        <a:t>0.89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06782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8200" y="52395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Interpretation: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 MAE and RMSE values indicate accurate short-term forecasts.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R² (0.89) shows strong model fit — captures most of the variability in patient inflow.</a:t>
            </a:r>
          </a:p>
        </p:txBody>
      </p:sp>
    </p:spTree>
    <p:extLst>
      <p:ext uri="{BB962C8B-B14F-4D97-AF65-F5344CB8AC3E}">
        <p14:creationId xmlns:p14="http://schemas.microsoft.com/office/powerpoint/2010/main" val="4796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💡 </a:t>
            </a:r>
            <a:r>
              <a:rPr lang="en-US" b="1" dirty="0"/>
              <a:t>Insights and Business Implications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366741"/>
              </p:ext>
            </p:extLst>
          </p:nvPr>
        </p:nvGraphicFramePr>
        <p:xfrm>
          <a:off x="838200" y="1690688"/>
          <a:ext cx="10515600" cy="45720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79660407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28635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i="0"/>
                        <a:t>Insight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/>
                        <a:t>Actionable Outcome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792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i="0"/>
                        <a:t>Predictable seasonal peaks (summer, flu season)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/>
                        <a:t>Pre-schedule staff, stock critical medicines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056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i="0"/>
                        <a:t>Weekend effect (lower inflow)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/>
                        <a:t>Optimize duty rosters, reduce elective procedures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715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i="0"/>
                        <a:t>ICU and Emergency surge correlation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/>
                        <a:t>Prioritize critical care staffing during peaks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819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i="0"/>
                        <a:t>Forecast-driven planning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/>
                        <a:t>Avoid overcrowding, minimize wait times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230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i="0" dirty="0"/>
                        <a:t>Accurate inflow prediction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/>
                        <a:t>Better utilization of resources and reduced operational costs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50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89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🧠 </a:t>
            </a:r>
            <a:r>
              <a:rPr lang="en-US" b="1" dirty="0"/>
              <a:t>Future Enhancements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Include external factors:</a:t>
            </a:r>
            <a:r>
              <a:rPr lang="en-US" altLang="en-US" dirty="0">
                <a:latin typeface="Arial" panose="020B0604020202020204" pitchFamily="34" charset="0"/>
              </a:rPr>
              <a:t/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Weather, public holidays, and disease outbreak indicators.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Multi-step and multivariate models:</a:t>
            </a:r>
            <a:r>
              <a:rPr lang="en-US" altLang="en-US" dirty="0">
                <a:latin typeface="Arial" panose="020B0604020202020204" pitchFamily="34" charset="0"/>
              </a:rPr>
              <a:t/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Use </a:t>
            </a:r>
            <a:r>
              <a:rPr lang="en-US" altLang="en-US" b="1" dirty="0">
                <a:latin typeface="Arial" panose="020B0604020202020204" pitchFamily="34" charset="0"/>
              </a:rPr>
              <a:t>SARIMAX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b="1" dirty="0">
                <a:latin typeface="Arial" panose="020B0604020202020204" pitchFamily="34" charset="0"/>
              </a:rPr>
              <a:t>LSTM</a:t>
            </a:r>
            <a:r>
              <a:rPr lang="en-US" altLang="en-US" dirty="0">
                <a:latin typeface="Arial" panose="020B0604020202020204" pitchFamily="34" charset="0"/>
              </a:rPr>
              <a:t>, or </a:t>
            </a:r>
            <a:r>
              <a:rPr lang="en-US" altLang="en-US" b="1" dirty="0">
                <a:latin typeface="Arial" panose="020B0604020202020204" pitchFamily="34" charset="0"/>
              </a:rPr>
              <a:t>Prophet</a:t>
            </a:r>
            <a:r>
              <a:rPr lang="en-US" altLang="en-US" dirty="0">
                <a:latin typeface="Arial" panose="020B0604020202020204" pitchFamily="34" charset="0"/>
              </a:rPr>
              <a:t> for improved accuracy.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Dashboard deployment:</a:t>
            </a:r>
            <a:r>
              <a:rPr lang="en-US" altLang="en-US" dirty="0">
                <a:latin typeface="Arial" panose="020B0604020202020204" pitchFamily="34" charset="0"/>
              </a:rPr>
              <a:t/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Build a </a:t>
            </a:r>
            <a:r>
              <a:rPr lang="en-US" altLang="en-US" b="1" dirty="0">
                <a:latin typeface="Arial" panose="020B0604020202020204" pitchFamily="34" charset="0"/>
              </a:rPr>
              <a:t>Power BI / Streamlit / Tableau dashboard</a:t>
            </a:r>
            <a:r>
              <a:rPr lang="en-US" altLang="en-US" dirty="0">
                <a:latin typeface="Arial" panose="020B0604020202020204" pitchFamily="34" charset="0"/>
              </a:rPr>
              <a:t> to visualize inflow forecasts interactively.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Real-time data pipeline:</a:t>
            </a:r>
            <a:r>
              <a:rPr lang="en-US" altLang="en-US" dirty="0">
                <a:latin typeface="Arial" panose="020B0604020202020204" pitchFamily="34" charset="0"/>
              </a:rPr>
              <a:t/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Automate updates from hospital databases or </a:t>
            </a:r>
            <a:r>
              <a:rPr lang="en-US" altLang="en-US" dirty="0" err="1">
                <a:latin typeface="Arial" panose="020B0604020202020204" pitchFamily="34" charset="0"/>
              </a:rPr>
              <a:t>IoT</a:t>
            </a:r>
            <a:r>
              <a:rPr lang="en-US" altLang="en-US" dirty="0">
                <a:latin typeface="Arial" panose="020B0604020202020204" pitchFamily="34" charset="0"/>
              </a:rPr>
              <a:t>-enabled patient counters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7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Google Colab URL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colab.research.google.com/drive/1Qi6ReqSTuGaSI9kMlyOOiDWofvSf52S5?usp=sharing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1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🧾 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project successfully demonstrates how </a:t>
            </a:r>
            <a:r>
              <a:rPr lang="en-US" b="1" dirty="0"/>
              <a:t>data-driven forecasting</a:t>
            </a:r>
            <a:r>
              <a:rPr lang="en-US" dirty="0"/>
              <a:t> can enhance hospital efficiency.</a:t>
            </a:r>
            <a:br>
              <a:rPr lang="en-US" dirty="0"/>
            </a:br>
            <a:r>
              <a:rPr lang="en-US" dirty="0"/>
              <a:t>By applying ARIMA-based predictive analytics to patient inflow data, administrators can:</a:t>
            </a:r>
          </a:p>
          <a:p>
            <a:r>
              <a:rPr lang="en-US" b="1" dirty="0"/>
              <a:t>Proactively allocate resources,</a:t>
            </a:r>
            <a:endParaRPr lang="en-US" dirty="0"/>
          </a:p>
          <a:p>
            <a:r>
              <a:rPr lang="en-US" b="1" dirty="0"/>
              <a:t>Reduce patient wait times,</a:t>
            </a:r>
            <a:endParaRPr lang="en-US" dirty="0"/>
          </a:p>
          <a:p>
            <a:r>
              <a:rPr lang="en-US" b="1" dirty="0"/>
              <a:t>Improve operational efficiency</a:t>
            </a:r>
            <a:r>
              <a:rPr lang="en-US" dirty="0"/>
              <a:t>, and</a:t>
            </a:r>
          </a:p>
          <a:p>
            <a:r>
              <a:rPr lang="en-US" b="1" dirty="0"/>
              <a:t>Ensure better healthcare delivery outcomes.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🩺 Final Deliverables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📘 Python Script: Data creation, EDA, ARIMA modeling, forecasting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📊 Visualizations: Histogram, Bar Chart, Stacked Bar Chart, Combined Chart, Forecast Plot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📈 Metrics Report: MAE, RMSE, R²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📄 Documentation: Insights &amp; recommendations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⚙️ Optional: Streamlit or Power BI dashboard for real-time monitoring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project is to forecast daily hospital patient inflow using historical data and time-series modeling.</a:t>
            </a:r>
            <a:br>
              <a:rPr lang="en-US" dirty="0"/>
            </a:br>
            <a:r>
              <a:rPr lang="en-US" dirty="0"/>
              <a:t>The results help hospital administrators anticipate patient volume, plan staffing schedules, allocate resources efficiently, and prepare for potential surges.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1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real-world hospital data is confidential, a </a:t>
            </a:r>
            <a:r>
              <a:rPr lang="en-US" b="1" dirty="0"/>
              <a:t>synthetic dataset</a:t>
            </a:r>
            <a:r>
              <a:rPr lang="en-US" dirty="0"/>
              <a:t> was created to simulate realistic patient inflow trends over four years (2020–2023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731703"/>
              </p:ext>
            </p:extLst>
          </p:nvPr>
        </p:nvGraphicFramePr>
        <p:xfrm>
          <a:off x="1129145" y="3319650"/>
          <a:ext cx="10515600" cy="27432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67581873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89906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/>
                        <a:t>Column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891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/>
                        <a:t>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Daily timestamp (2020–2023)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3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/>
                        <a:t>Patient_Inflow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Number of patients arriving per 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79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/>
                        <a:t>OPD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Outpatient Department patients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821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/>
                        <a:t>Emergency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Emergency room visits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730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/>
                        <a:t>ICU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Intensive Care Unit admissions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141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76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Characteristics:</a:t>
            </a:r>
            <a:endParaRPr lang="en-US" dirty="0"/>
          </a:p>
          <a:p>
            <a:r>
              <a:rPr lang="en-US" dirty="0"/>
              <a:t>Seasonal variations (e.g., flu seasons, weekends)</a:t>
            </a:r>
          </a:p>
          <a:p>
            <a:r>
              <a:rPr lang="en-US" dirty="0"/>
              <a:t>Weekday vs. weekend differences</a:t>
            </a:r>
          </a:p>
          <a:p>
            <a:r>
              <a:rPr lang="en-US" dirty="0"/>
              <a:t>Random fluctuations representing real-life variability</a:t>
            </a:r>
          </a:p>
          <a:p>
            <a:r>
              <a:rPr lang="en-US" dirty="0"/>
              <a:t>Simulated mild upward trend (population growth or expanding hospital capacity)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2" y="1852449"/>
            <a:ext cx="7772415" cy="4297689"/>
          </a:xfrm>
        </p:spPr>
      </p:pic>
    </p:spTree>
    <p:extLst>
      <p:ext uri="{BB962C8B-B14F-4D97-AF65-F5344CB8AC3E}">
        <p14:creationId xmlns:p14="http://schemas.microsoft.com/office/powerpoint/2010/main" val="304283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1️⃣ Histogram – Daily Patient Inflow Distribution</a:t>
            </a:r>
          </a:p>
          <a:p>
            <a:r>
              <a:rPr lang="en-US" dirty="0"/>
              <a:t>The histogram revealed a </a:t>
            </a:r>
            <a:r>
              <a:rPr lang="en-US" b="1" dirty="0"/>
              <a:t>right-skewed distribution</a:t>
            </a:r>
            <a:r>
              <a:rPr lang="en-US" dirty="0"/>
              <a:t>, where most days had between </a:t>
            </a:r>
            <a:r>
              <a:rPr lang="en-US" b="1" dirty="0"/>
              <a:t>100–160 patients</a:t>
            </a:r>
            <a:r>
              <a:rPr lang="en-US" dirty="0"/>
              <a:t>, but some high-demand days reached over </a:t>
            </a:r>
            <a:r>
              <a:rPr lang="en-US" b="1" dirty="0"/>
              <a:t>200 patients</a:t>
            </a:r>
            <a:r>
              <a:rPr lang="en-US" dirty="0"/>
              <a:t>.</a:t>
            </a:r>
          </a:p>
          <a:p>
            <a:r>
              <a:rPr lang="en-US" dirty="0"/>
              <a:t>Indicates that extreme spikes occur occasionally — possibly during disease outbreaks or accidents.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5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786" y="1825625"/>
            <a:ext cx="8776427" cy="4351338"/>
          </a:xfrm>
        </p:spPr>
      </p:pic>
    </p:spTree>
    <p:extLst>
      <p:ext uri="{BB962C8B-B14F-4D97-AF65-F5344CB8AC3E}">
        <p14:creationId xmlns:p14="http://schemas.microsoft.com/office/powerpoint/2010/main" val="398109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2️⃣ Bar Chart – Monthly Average Inflow</a:t>
            </a:r>
          </a:p>
          <a:p>
            <a:r>
              <a:rPr lang="en-US" dirty="0"/>
              <a:t>The monthly bar chart showed </a:t>
            </a:r>
            <a:r>
              <a:rPr lang="en-US" b="1" dirty="0"/>
              <a:t>clear seasonal patterns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Higher inflow</a:t>
            </a:r>
            <a:r>
              <a:rPr lang="en-US" dirty="0"/>
              <a:t> in summer months (April–June), possibly due to heat-related illnesses.</a:t>
            </a:r>
          </a:p>
          <a:p>
            <a:pPr lvl="1"/>
            <a:r>
              <a:rPr lang="en-US" b="1" dirty="0"/>
              <a:t>Lower inflow</a:t>
            </a:r>
            <a:r>
              <a:rPr lang="en-US" dirty="0"/>
              <a:t> during monsoon and winter (November–January).</a:t>
            </a:r>
          </a:p>
          <a:p>
            <a:r>
              <a:rPr lang="en-US" dirty="0"/>
              <a:t>Patterns align with expected hospital behavior in tropical regions.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8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770</Words>
  <Application>Microsoft Office PowerPoint</Application>
  <PresentationFormat>Widescreen</PresentationFormat>
  <Paragraphs>127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CIDFont+F1</vt:lpstr>
      <vt:lpstr>Office Theme</vt:lpstr>
      <vt:lpstr>Hospital Patient Inflow Forecasting </vt:lpstr>
      <vt:lpstr>Google Colab URL </vt:lpstr>
      <vt:lpstr>Objective</vt:lpstr>
      <vt:lpstr>Dataset Description</vt:lpstr>
      <vt:lpstr>Dataset Description</vt:lpstr>
      <vt:lpstr>Data Visualization </vt:lpstr>
      <vt:lpstr>Exploratory Data Analysis (EDA)</vt:lpstr>
      <vt:lpstr>Data Visualization </vt:lpstr>
      <vt:lpstr>Exploratory Data Analysis (EDA)</vt:lpstr>
      <vt:lpstr>Data Visualization </vt:lpstr>
      <vt:lpstr>Exploratory Data Analysis (EDA)</vt:lpstr>
      <vt:lpstr>Data Visualization</vt:lpstr>
      <vt:lpstr>Exploratory Data Analysis (EDA)</vt:lpstr>
      <vt:lpstr>Data Visualization </vt:lpstr>
      <vt:lpstr>Exploratory Data Analysis (EDA)</vt:lpstr>
      <vt:lpstr>Exploratory Data Analysis (EDA)</vt:lpstr>
      <vt:lpstr>Exploratory Data Analysis (EDA)</vt:lpstr>
      <vt:lpstr>💡 Insights and Business Implications</vt:lpstr>
      <vt:lpstr>🧠 Future Enhancements</vt:lpstr>
      <vt:lpstr>🧾 Conclusion</vt:lpstr>
      <vt:lpstr>🩺 Final 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Patient Inflow Forecasting </dc:title>
  <dc:creator>KUMAR</dc:creator>
  <cp:lastModifiedBy>KUMAR</cp:lastModifiedBy>
  <cp:revision>24</cp:revision>
  <dcterms:created xsi:type="dcterms:W3CDTF">2025-10-24T07:41:41Z</dcterms:created>
  <dcterms:modified xsi:type="dcterms:W3CDTF">2025-10-27T00:53:03Z</dcterms:modified>
</cp:coreProperties>
</file>