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80" r:id="rId10"/>
    <p:sldId id="279" r:id="rId11"/>
    <p:sldId id="276" r:id="rId12"/>
    <p:sldId id="277" r:id="rId13"/>
    <p:sldId id="278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DA69-C1DE-4701-8ACA-CB41344AC2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EB0F-C547-419E-83F1-6BAA4D1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DA69-C1DE-4701-8ACA-CB41344AC2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EB0F-C547-419E-83F1-6BAA4D1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2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DA69-C1DE-4701-8ACA-CB41344AC2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EB0F-C547-419E-83F1-6BAA4D1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5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DA69-C1DE-4701-8ACA-CB41344AC2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EB0F-C547-419E-83F1-6BAA4D1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3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DA69-C1DE-4701-8ACA-CB41344AC2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EB0F-C547-419E-83F1-6BAA4D1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6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DA69-C1DE-4701-8ACA-CB41344AC2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EB0F-C547-419E-83F1-6BAA4D1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DA69-C1DE-4701-8ACA-CB41344AC2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EB0F-C547-419E-83F1-6BAA4D1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2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DA69-C1DE-4701-8ACA-CB41344AC2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EB0F-C547-419E-83F1-6BAA4D1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4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DA69-C1DE-4701-8ACA-CB41344AC2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EB0F-C547-419E-83F1-6BAA4D1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DA69-C1DE-4701-8ACA-CB41344AC2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EB0F-C547-419E-83F1-6BAA4D1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7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DA69-C1DE-4701-8ACA-CB41344AC2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7EB0F-C547-419E-83F1-6BAA4D1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9DA69-C1DE-4701-8ACA-CB41344AC2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7EB0F-C547-419E-83F1-6BAA4D1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3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KPdvDc1Y5_pfy7UgVC0zpa1JRJoeuEg-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Decoding TNF-α Signaling in Inflammation and Cell Death: A Systems Biology Approach</a:t>
            </a:r>
            <a:endParaRPr lang="en-US" b="1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Gopalakrishnan</a:t>
            </a:r>
            <a:r>
              <a:rPr lang="en-US" dirty="0" smtClean="0"/>
              <a:t> Kumar, </a:t>
            </a:r>
            <a:r>
              <a:rPr lang="en-US" dirty="0" err="1" smtClean="0"/>
              <a:t>MTech</a:t>
            </a:r>
            <a:r>
              <a:rPr lang="en-US" dirty="0" smtClean="0"/>
              <a:t> IIT-Bombay,</a:t>
            </a:r>
          </a:p>
          <a:p>
            <a:r>
              <a:rPr lang="en-US" dirty="0" smtClean="0"/>
              <a:t>Freelance Data Science Consultant, GLV Data Solutions Consultancy.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45501" y="474971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45501" y="6220806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167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14" y="2218210"/>
            <a:ext cx="5394971" cy="3566167"/>
          </a:xfrm>
        </p:spPr>
      </p:pic>
    </p:spTree>
    <p:extLst>
      <p:ext uri="{BB962C8B-B14F-4D97-AF65-F5344CB8AC3E}">
        <p14:creationId xmlns:p14="http://schemas.microsoft.com/office/powerpoint/2010/main" val="36398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14" y="2218210"/>
            <a:ext cx="5394971" cy="3566167"/>
          </a:xfrm>
        </p:spPr>
      </p:pic>
    </p:spTree>
    <p:extLst>
      <p:ext uri="{BB962C8B-B14F-4D97-AF65-F5344CB8AC3E}">
        <p14:creationId xmlns:p14="http://schemas.microsoft.com/office/powerpoint/2010/main" val="1905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14" y="2218210"/>
            <a:ext cx="5394971" cy="3566167"/>
          </a:xfrm>
        </p:spPr>
      </p:pic>
    </p:spTree>
    <p:extLst>
      <p:ext uri="{BB962C8B-B14F-4D97-AF65-F5344CB8AC3E}">
        <p14:creationId xmlns:p14="http://schemas.microsoft.com/office/powerpoint/2010/main" val="6342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14" y="2218210"/>
            <a:ext cx="5394971" cy="3566167"/>
          </a:xfrm>
        </p:spPr>
      </p:pic>
    </p:spTree>
    <p:extLst>
      <p:ext uri="{BB962C8B-B14F-4D97-AF65-F5344CB8AC3E}">
        <p14:creationId xmlns:p14="http://schemas.microsoft.com/office/powerpoint/2010/main" val="5832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4.2 TNF-</a:t>
            </a:r>
            <a:r>
              <a:rPr lang="el-GR" b="1" dirty="0" smtClean="0"/>
              <a:t>α </a:t>
            </a:r>
            <a:r>
              <a:rPr lang="en-US" b="1" dirty="0" smtClean="0"/>
              <a:t>Signaling Network</a:t>
            </a:r>
          </a:p>
          <a:p>
            <a:r>
              <a:rPr lang="en-US" dirty="0" smtClean="0"/>
              <a:t>A directed network was created with 15 genes and 20 edges representing known interactions:</a:t>
            </a:r>
          </a:p>
          <a:p>
            <a:r>
              <a:rPr lang="en-US" dirty="0" smtClean="0"/>
              <a:t>Key upstream node: </a:t>
            </a:r>
            <a:r>
              <a:rPr lang="en-US" b="1" dirty="0" smtClean="0"/>
              <a:t>TNF</a:t>
            </a:r>
            <a:r>
              <a:rPr lang="en-US" dirty="0" smtClean="0"/>
              <a:t> → binds </a:t>
            </a:r>
            <a:r>
              <a:rPr lang="en-US" b="1" dirty="0" smtClean="0"/>
              <a:t>TNFRSF1A</a:t>
            </a:r>
            <a:endParaRPr lang="en-US" dirty="0" smtClean="0"/>
          </a:p>
          <a:p>
            <a:r>
              <a:rPr lang="en-US" dirty="0" smtClean="0"/>
              <a:t>Two downstream pathways:</a:t>
            </a:r>
          </a:p>
          <a:p>
            <a:pPr lvl="1"/>
            <a:r>
              <a:rPr lang="en-US" b="1" dirty="0" smtClean="0"/>
              <a:t>Inflammation/survival</a:t>
            </a:r>
            <a:r>
              <a:rPr lang="en-US" dirty="0" smtClean="0"/>
              <a:t>: TNFRSF1A → TRADD → TRAF2 → NFKB1/RELA</a:t>
            </a:r>
          </a:p>
          <a:p>
            <a:pPr lvl="1"/>
            <a:r>
              <a:rPr lang="en-US" b="1" dirty="0" smtClean="0"/>
              <a:t>Apoptosis</a:t>
            </a:r>
            <a:r>
              <a:rPr lang="en-US" dirty="0" smtClean="0"/>
              <a:t>: TNFRSF1A → TRADD → FADD → CASP8 → CASP3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Results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590286"/>
              </p:ext>
            </p:extLst>
          </p:nvPr>
        </p:nvGraphicFramePr>
        <p:xfrm>
          <a:off x="838200" y="3419403"/>
          <a:ext cx="10515600" cy="22860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99552289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29334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Gene </a:t>
                      </a: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Centrality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042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0"/>
                        <a:t>TRADD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/>
                        <a:t>0.36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24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0"/>
                        <a:t>TNFRSF1A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/>
                        <a:t>0.30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446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0"/>
                        <a:t>CASP8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/>
                        <a:t>0.25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821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0"/>
                        <a:t>NFKB1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0.23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4779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7633" y="1377171"/>
            <a:ext cx="1235710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4.3 Centrality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central nodes based on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degree centrality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 as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critical signaling hubs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integrating and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propagating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TNF-α signals toward inflammatory or apoptotic outcomes.</a:t>
            </a:r>
          </a:p>
        </p:txBody>
      </p:sp>
    </p:spTree>
    <p:extLst>
      <p:ext uri="{BB962C8B-B14F-4D97-AF65-F5344CB8AC3E}">
        <p14:creationId xmlns:p14="http://schemas.microsoft.com/office/powerpoint/2010/main" val="372582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5738" y="1734622"/>
            <a:ext cx="1222963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acts as a bifurcation point in the TNF-α pathway,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triggering either survival (via NF-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κB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or cell death (via caspase-8).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NFKB1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/RELA arm was strongly activated, consistent with 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inflammatory phenotype.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Expression of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CASP8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indicates a possible parallel apoptotic activation—highlighting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complex, context-dependent nature of TNF-α signaling.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centrality metrics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helped identify key control points that could be potential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therapeutic targets in inflammatory diseases.</a:t>
            </a:r>
          </a:p>
        </p:txBody>
      </p:sp>
    </p:spTree>
    <p:extLst>
      <p:ext uri="{BB962C8B-B14F-4D97-AF65-F5344CB8AC3E}">
        <p14:creationId xmlns:p14="http://schemas.microsoft.com/office/powerpoint/2010/main" val="18234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systems biology project successfully:</a:t>
            </a:r>
          </a:p>
          <a:p>
            <a:r>
              <a:rPr lang="en-US" dirty="0" smtClean="0"/>
              <a:t>Modeled TNF-α signaling using real gene expression data.</a:t>
            </a:r>
          </a:p>
          <a:p>
            <a:r>
              <a:rPr lang="en-US" dirty="0" smtClean="0"/>
              <a:t>Identified central signaling genes and interactions.</a:t>
            </a:r>
          </a:p>
          <a:p>
            <a:r>
              <a:rPr lang="en-US" dirty="0" smtClean="0"/>
              <a:t>Showed that TNF-α stimulation in human cells activates both pro-inflammatory and pro-apoptotic pathways.</a:t>
            </a:r>
          </a:p>
          <a:p>
            <a:r>
              <a:rPr lang="en-US" dirty="0" smtClean="0"/>
              <a:t>Demonstrated the power of integrating network modeling with </a:t>
            </a:r>
            <a:r>
              <a:rPr lang="en-US" dirty="0" err="1" smtClean="0"/>
              <a:t>transcriptomics</a:t>
            </a:r>
            <a:r>
              <a:rPr lang="en-US" dirty="0" smtClean="0"/>
              <a:t> to study cell signaling mechanisms.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3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06114"/>
            <a:ext cx="1004063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Perform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differential expression analysis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pathway enrichment.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RNA-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seq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higher-resolution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Extend the network with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drug-target 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DrugBank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predict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druggable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dynamic simulations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predict how pathway behavior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changes under perturbations (e.g., TNF inhibitors).</a:t>
            </a:r>
          </a:p>
        </p:txBody>
      </p:sp>
    </p:spTree>
    <p:extLst>
      <p:ext uri="{BB962C8B-B14F-4D97-AF65-F5344CB8AC3E}">
        <p14:creationId xmlns:p14="http://schemas.microsoft.com/office/powerpoint/2010/main" val="404047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34241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Aggarwal, B. B. (2003). Signaling pathways of the TNF superfamily: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double-edged sword.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Nat Rev 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Immunol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NCBI GEO (GSE17307): Gene expression profiles of TNF-treated fibroblasts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KEGG Pathway hsa04668 – TNF signaling pathway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Biopython &amp;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NetworkX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4106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1690688"/>
            <a:ext cx="1203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hlinkClick r:id="rId2"/>
              </a:rPr>
              <a:t>https://colab.research.google.com/drive/1KPdvDc1Y5_pfy7UgVC0zpa1JRJoeuEg-?usp=sharing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707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Tumor Necrosis Factor-alpha (TNF-α) is a master regulator of immune response and inflammation. It is a cytokine that mediates a wide array of cellular processes, including inflammation, apoptosis (programmed cell death), and cell survival. The dual nature of TNF-α signaling—promoting both cell survival via the </a:t>
            </a:r>
            <a:r>
              <a:rPr lang="en-US" b="1" dirty="0" smtClean="0"/>
              <a:t>NF-</a:t>
            </a:r>
            <a:r>
              <a:rPr lang="en-US" b="1" dirty="0" err="1" smtClean="0"/>
              <a:t>κB</a:t>
            </a:r>
            <a:r>
              <a:rPr lang="en-US" dirty="0" smtClean="0"/>
              <a:t> pathway and apoptosis via the </a:t>
            </a:r>
            <a:r>
              <a:rPr lang="en-US" b="1" dirty="0" smtClean="0"/>
              <a:t>caspase cascade</a:t>
            </a:r>
            <a:r>
              <a:rPr lang="en-US" dirty="0" smtClean="0"/>
              <a:t>—makes it a critical target for understanding chronic inflammatory diseases, autoimmune conditions, and cancer.</a:t>
            </a:r>
          </a:p>
          <a:p>
            <a:r>
              <a:rPr lang="en-US" dirty="0" smtClean="0"/>
              <a:t>This project aims to analyze the TNF-α signaling cascade using </a:t>
            </a:r>
            <a:r>
              <a:rPr lang="en-US" b="1" dirty="0" smtClean="0"/>
              <a:t>systems biology and computational tools</a:t>
            </a:r>
            <a:r>
              <a:rPr lang="en-US" dirty="0" smtClean="0"/>
              <a:t>, integrating </a:t>
            </a:r>
            <a:r>
              <a:rPr lang="en-US" b="1" dirty="0" smtClean="0"/>
              <a:t>gene expression data</a:t>
            </a:r>
            <a:r>
              <a:rPr lang="en-US" dirty="0" smtClean="0"/>
              <a:t>, </a:t>
            </a:r>
            <a:r>
              <a:rPr lang="en-US" b="1" dirty="0" smtClean="0"/>
              <a:t>network modeling</a:t>
            </a:r>
            <a:r>
              <a:rPr lang="en-US" dirty="0" smtClean="0"/>
              <a:t>, and </a:t>
            </a:r>
            <a:r>
              <a:rPr lang="en-US" b="1" dirty="0" smtClean="0"/>
              <a:t>biological pathway knowledge</a:t>
            </a:r>
            <a:r>
              <a:rPr lang="en-US" dirty="0" smtClean="0"/>
              <a:t> to uncover key signaling nodes and regulators of inflammation and cell death.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9545" y="1535507"/>
            <a:ext cx="1157515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identify and analyze key genes involved in TNF-α signaling.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model the TNF-α signaling network and visualize its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compare gene expression patterns in TNF-α stimulated vs. control cells.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identify central genes or “hubs” in the signaling pathway using network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connect TNF-α-induced responses to inflammatory and apoptotic outcomes.</a:t>
            </a:r>
          </a:p>
        </p:txBody>
      </p:sp>
    </p:spTree>
    <p:extLst>
      <p:ext uri="{BB962C8B-B14F-4D97-AF65-F5344CB8AC3E}">
        <p14:creationId xmlns:p14="http://schemas.microsoft.com/office/powerpoint/2010/main" val="38356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Materials &amp;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3.1 Dataset</a:t>
            </a:r>
          </a:p>
          <a:p>
            <a:r>
              <a:rPr lang="en-US" b="1" dirty="0" smtClean="0"/>
              <a:t>GSE17307</a:t>
            </a:r>
            <a:r>
              <a:rPr lang="en-US" dirty="0" smtClean="0"/>
              <a:t> from the NCBI Gene Expression Omnibus (GEO)</a:t>
            </a:r>
          </a:p>
          <a:p>
            <a:r>
              <a:rPr lang="en-US" dirty="0" smtClean="0"/>
              <a:t>Human fibroblasts treated with </a:t>
            </a:r>
            <a:r>
              <a:rPr lang="en-US" b="1" dirty="0" smtClean="0"/>
              <a:t>TNF-</a:t>
            </a:r>
            <a:r>
              <a:rPr lang="el-GR" b="1" dirty="0" smtClean="0"/>
              <a:t>α</a:t>
            </a:r>
            <a:r>
              <a:rPr lang="el-GR" dirty="0" smtClean="0"/>
              <a:t>, </a:t>
            </a:r>
            <a:r>
              <a:rPr lang="en-US" dirty="0" smtClean="0"/>
              <a:t>analyzed on </a:t>
            </a:r>
            <a:r>
              <a:rPr lang="en-US" dirty="0" err="1" smtClean="0"/>
              <a:t>Affymetrix</a:t>
            </a:r>
            <a:r>
              <a:rPr lang="en-US" dirty="0" smtClean="0"/>
              <a:t> microarrays.</a:t>
            </a:r>
          </a:p>
          <a:p>
            <a:r>
              <a:rPr lang="en-US" b="1" dirty="0" smtClean="0"/>
              <a:t>3.2 Key Tools Used</a:t>
            </a:r>
          </a:p>
          <a:p>
            <a:r>
              <a:rPr lang="en-US" b="1" dirty="0" err="1" smtClean="0"/>
              <a:t>GEOparse</a:t>
            </a:r>
            <a:r>
              <a:rPr lang="en-US" dirty="0" smtClean="0"/>
              <a:t> for downloading and parsing gene expression data</a:t>
            </a:r>
          </a:p>
          <a:p>
            <a:r>
              <a:rPr lang="en-US" b="1" dirty="0" smtClean="0"/>
              <a:t>Pandas</a:t>
            </a:r>
            <a:r>
              <a:rPr lang="en-US" dirty="0" smtClean="0"/>
              <a:t>, </a:t>
            </a:r>
            <a:r>
              <a:rPr lang="en-US" b="1" dirty="0" err="1" smtClean="0"/>
              <a:t>Seaborn</a:t>
            </a:r>
            <a:r>
              <a:rPr lang="en-US" dirty="0" smtClean="0"/>
              <a:t>, </a:t>
            </a:r>
            <a:r>
              <a:rPr lang="en-US" b="1" dirty="0" err="1" smtClean="0"/>
              <a:t>Matplotlib</a:t>
            </a:r>
            <a:r>
              <a:rPr lang="en-US" dirty="0" smtClean="0"/>
              <a:t> for data analysis and visualization</a:t>
            </a:r>
          </a:p>
          <a:p>
            <a:r>
              <a:rPr lang="en-US" b="1" dirty="0" err="1" smtClean="0"/>
              <a:t>NetworkX</a:t>
            </a:r>
            <a:r>
              <a:rPr lang="en-US" dirty="0" smtClean="0"/>
              <a:t> for constructing and analyzing TNF-</a:t>
            </a:r>
            <a:r>
              <a:rPr lang="el-GR" dirty="0" smtClean="0"/>
              <a:t>α </a:t>
            </a:r>
            <a:r>
              <a:rPr lang="en-US" dirty="0" smtClean="0"/>
              <a:t>signaling networks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Materials &amp;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3.3 Methodology</a:t>
            </a:r>
          </a:p>
          <a:p>
            <a:r>
              <a:rPr lang="en-US" b="1" dirty="0" smtClean="0"/>
              <a:t>Download and parse GSE17307</a:t>
            </a:r>
            <a:r>
              <a:rPr lang="en-US" dirty="0" smtClean="0"/>
              <a:t> using </a:t>
            </a:r>
            <a:r>
              <a:rPr lang="en-US" dirty="0" err="1" smtClean="0"/>
              <a:t>GEOparse</a:t>
            </a:r>
            <a:r>
              <a:rPr lang="en-US" dirty="0" smtClean="0"/>
              <a:t> in Python.</a:t>
            </a:r>
          </a:p>
          <a:p>
            <a:r>
              <a:rPr lang="en-US" b="1" dirty="0" smtClean="0"/>
              <a:t>Label samples</a:t>
            </a:r>
            <a:r>
              <a:rPr lang="en-US" dirty="0" smtClean="0"/>
              <a:t> as either “TNF-</a:t>
            </a:r>
            <a:r>
              <a:rPr lang="el-GR" dirty="0" smtClean="0"/>
              <a:t>α </a:t>
            </a:r>
            <a:r>
              <a:rPr lang="en-US" dirty="0" smtClean="0"/>
              <a:t>treated” or “control”.</a:t>
            </a:r>
          </a:p>
          <a:p>
            <a:r>
              <a:rPr lang="en-US" b="1" dirty="0" smtClean="0"/>
              <a:t>Extract gene expression</a:t>
            </a:r>
            <a:r>
              <a:rPr lang="en-US" dirty="0" smtClean="0"/>
              <a:t> for key TNF-</a:t>
            </a:r>
            <a:r>
              <a:rPr lang="el-GR" dirty="0" smtClean="0"/>
              <a:t>α </a:t>
            </a:r>
            <a:r>
              <a:rPr lang="en-US" dirty="0" smtClean="0"/>
              <a:t>pathway genes (e.g., TNF, NFKB1, CASP8).</a:t>
            </a:r>
          </a:p>
          <a:p>
            <a:r>
              <a:rPr lang="en-US" b="1" dirty="0" smtClean="0"/>
              <a:t>Visualize gene expression</a:t>
            </a:r>
            <a:r>
              <a:rPr lang="en-US" dirty="0" smtClean="0"/>
              <a:t> with boxplots to compare treated vs. control groups.</a:t>
            </a:r>
          </a:p>
          <a:p>
            <a:r>
              <a:rPr lang="en-US" b="1" dirty="0" smtClean="0"/>
              <a:t>Build a directed signaling network</a:t>
            </a:r>
            <a:r>
              <a:rPr lang="en-US" dirty="0" smtClean="0"/>
              <a:t> with curated gene interactions (from KEGG/</a:t>
            </a:r>
            <a:r>
              <a:rPr lang="en-US" dirty="0" err="1" smtClean="0"/>
              <a:t>WikiPathways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Apply centrality analysis</a:t>
            </a:r>
            <a:r>
              <a:rPr lang="en-US" dirty="0" smtClean="0"/>
              <a:t> to identify key regulatory genes.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4.1 Gene Expression Findings</a:t>
            </a:r>
          </a:p>
          <a:p>
            <a:r>
              <a:rPr lang="en-US" dirty="0" smtClean="0"/>
              <a:t>Boxplots showed that:</a:t>
            </a:r>
          </a:p>
          <a:p>
            <a:r>
              <a:rPr lang="en-US" b="1" dirty="0" smtClean="0"/>
              <a:t>TNF</a:t>
            </a:r>
            <a:r>
              <a:rPr lang="en-US" dirty="0" smtClean="0"/>
              <a:t> was significantly upregulated in treated samples.</a:t>
            </a:r>
          </a:p>
          <a:p>
            <a:r>
              <a:rPr lang="en-US" b="1" dirty="0" smtClean="0"/>
              <a:t>NFKB1</a:t>
            </a:r>
            <a:r>
              <a:rPr lang="en-US" dirty="0" smtClean="0"/>
              <a:t> showed increased expression, indicating </a:t>
            </a:r>
            <a:r>
              <a:rPr lang="en-US" b="1" dirty="0" smtClean="0"/>
              <a:t>NF-</a:t>
            </a:r>
            <a:r>
              <a:rPr lang="en-US" b="1" dirty="0" err="1" smtClean="0"/>
              <a:t>κB</a:t>
            </a:r>
            <a:r>
              <a:rPr lang="en-US" b="1" dirty="0" smtClean="0"/>
              <a:t> pathway activation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CASP8 and CASP3</a:t>
            </a:r>
            <a:r>
              <a:rPr lang="en-US" dirty="0" smtClean="0"/>
              <a:t> had moderate changes, suggesting initiation of the </a:t>
            </a:r>
            <a:r>
              <a:rPr lang="en-US" b="1" dirty="0" smtClean="0"/>
              <a:t>apoptosis pathway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2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55" y="1825625"/>
            <a:ext cx="6263289" cy="4351338"/>
          </a:xfrm>
        </p:spPr>
      </p:pic>
    </p:spTree>
    <p:extLst>
      <p:ext uri="{BB962C8B-B14F-4D97-AF65-F5344CB8AC3E}">
        <p14:creationId xmlns:p14="http://schemas.microsoft.com/office/powerpoint/2010/main" val="22983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61" y="1825625"/>
            <a:ext cx="8791478" cy="4351338"/>
          </a:xfrm>
        </p:spPr>
      </p:pic>
    </p:spTree>
    <p:extLst>
      <p:ext uri="{BB962C8B-B14F-4D97-AF65-F5344CB8AC3E}">
        <p14:creationId xmlns:p14="http://schemas.microsoft.com/office/powerpoint/2010/main" val="29765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748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CIDFont+F1</vt:lpstr>
      <vt:lpstr>Office Theme</vt:lpstr>
      <vt:lpstr>Decoding TNF-α Signaling in Inflammation and Cell Death: A Systems Biology Approach</vt:lpstr>
      <vt:lpstr>Google Colab URL</vt:lpstr>
      <vt:lpstr>Introduction</vt:lpstr>
      <vt:lpstr>Objectives</vt:lpstr>
      <vt:lpstr>Materials &amp; Methods</vt:lpstr>
      <vt:lpstr>Materials &amp; Methods</vt:lpstr>
      <vt:lpstr>Results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Results</vt:lpstr>
      <vt:lpstr>Results</vt:lpstr>
      <vt:lpstr>Discussion</vt:lpstr>
      <vt:lpstr>Conclusion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TNF-α Signaling in Inflammation and Cell Death: A Systems Biology Approach</dc:title>
  <dc:creator>KUMAR</dc:creator>
  <cp:lastModifiedBy>KUMAR</cp:lastModifiedBy>
  <cp:revision>20</cp:revision>
  <dcterms:created xsi:type="dcterms:W3CDTF">2025-05-05T12:01:34Z</dcterms:created>
  <dcterms:modified xsi:type="dcterms:W3CDTF">2025-05-08T12:07:38Z</dcterms:modified>
</cp:coreProperties>
</file>