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58"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4959D-EE67-4D26-9D79-09FB164E6A2E}"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381535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4959D-EE67-4D26-9D79-09FB164E6A2E}"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125875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4959D-EE67-4D26-9D79-09FB164E6A2E}"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7299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34959D-EE67-4D26-9D79-09FB164E6A2E}"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172695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34959D-EE67-4D26-9D79-09FB164E6A2E}"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179534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34959D-EE67-4D26-9D79-09FB164E6A2E}"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197711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34959D-EE67-4D26-9D79-09FB164E6A2E}"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277758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34959D-EE67-4D26-9D79-09FB164E6A2E}"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9653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4959D-EE67-4D26-9D79-09FB164E6A2E}"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61642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4959D-EE67-4D26-9D79-09FB164E6A2E}"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203151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34959D-EE67-4D26-9D79-09FB164E6A2E}"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612AA4-0227-45ED-A8C6-FA4647B49D2E}" type="slidenum">
              <a:rPr lang="en-US" smtClean="0"/>
              <a:t>‹#›</a:t>
            </a:fld>
            <a:endParaRPr lang="en-US"/>
          </a:p>
        </p:txBody>
      </p:sp>
    </p:spTree>
    <p:extLst>
      <p:ext uri="{BB962C8B-B14F-4D97-AF65-F5344CB8AC3E}">
        <p14:creationId xmlns:p14="http://schemas.microsoft.com/office/powerpoint/2010/main" val="26765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4959D-EE67-4D26-9D79-09FB164E6A2E}" type="datetimeFigureOut">
              <a:rPr lang="en-US" smtClean="0"/>
              <a:t>9/22/2025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12AA4-0227-45ED-A8C6-FA4647B49D2E}" type="slidenum">
              <a:rPr lang="en-US" smtClean="0"/>
              <a:t>‹#›</a:t>
            </a:fld>
            <a:endParaRPr lang="en-US"/>
          </a:p>
        </p:txBody>
      </p:sp>
    </p:spTree>
    <p:extLst>
      <p:ext uri="{BB962C8B-B14F-4D97-AF65-F5344CB8AC3E}">
        <p14:creationId xmlns:p14="http://schemas.microsoft.com/office/powerpoint/2010/main" val="335780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yDHBqsU_PxYDoqt6oGcXHNxYro6vjquf?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Wind Speed Prediction for Renewable Energy Planning</a:t>
            </a:r>
            <a:endParaRPr lang="en-US" b="1" dirty="0"/>
          </a:p>
        </p:txBody>
      </p:sp>
      <p:sp>
        <p:nvSpPr>
          <p:cNvPr id="4" name="AutoShape 2" descr="data:image/png;base64,iVBORw0KGgoAAAANSUhEUgAABKgAAAJOCAYAAACTED+AAAAAOnRFWHRTb2Z0d2FyZQBNYXRwbG90bGliIHZlcnNpb24zLjEwLjAsIGh0dHBzOi8vbWF0cGxvdGxpYi5vcmcvlHJYcgAAAAlwSFlzAAAPYQAAD2EBqD+naQAAxEpJREFUeJzs3XlcVdX+//E3IAjKFCqg4YBaimlpZImYA6KUmpo2mFY4W4GmaKbdyqGS9GpOgWYZVooaDjmVZQ6YCl0jJzSnckxBLcEZVPbvD7+cXydQOXLwIL6ejweP21l7nbXfezNc+bDW2naGYRgCAAAAAAAAbMTe1gEAAAAAAABwd6NABQAAAAAAAJuiQAUAAAAAAACbokAFAAAAAAAAm6JABQAAAAAAAJuiQAUAAAAAAACbokAFAAAAAAAAm6JABQAAAAAAAJuiQAUAAAAAAACbokAFAHepdevWyc7OTgsWLCjS81SrVk3du3cv0nPYip2dnSIjI20d465w8OBB2dnZafz48TftO3LkSNnZ2d2GVAXTvXt3VatWrdiPWdzMmjVLdnZ2OnjwYKHHqlatmtq1a1f4UAAAoMhQoAKA22jHjh165plnVLVqVTk7O+vee+9Vq1atNHXqVLN+Y8aM0TfffGObkDZiZ2dn9lG2bFnVqVNH77//vi5cuHBbs/z+++/q16+fqlevLmdnZ7m7uys4OFiTJ0/WxYsXb2uWXJs2bdLIkSOVkZFh9bFzCzr29vY6cuRInuNnzpyRi4vLbSnIffvttxo5cmSRnsMSbdq00T333CPDMMzat2zZIjs7O1WtWjXPe9asWSM7OzvNmDHjdsW8rpycHH355Zd67LHH5OXlJTc3N91///16+eWXlZycbOt4JcaHH34oOzs7ff/99/keb9OmjTw8PHTs2LHbnAwAgDsHBSoAuE02bdqkRx55RNu2bVOfPn308ccfq3fv3rK3t9fkyZPN+t6NBSpJatWqlb766it99dVXmjBhgho0aKB33nlH4eHhty3DihUrVK9ePX399dd66qmnNHXqVEVHR6tKlSp644039Prrr9+2LP+0adMmjRo1qkgKVLlKly6tuXPn5mlftGhRkZ3z37799luNGjXqtp3vZpo0aaKMjAylpqaatW/cuFGlSpXS4cOHdfTo0TzHct8rSZ9++qn27NlzewL/y4ABAxQeHq6KFStq5MiRGjt2rJ588kklJydr5cqVNslUEg0ePFj16tXTa6+9lqeInZCQoO+++07R0dGqVKmSjRICAFD8lbJ1AAC4W3zwwQfy8PDQ5s2b5enpaXbsxIkTtglVzNx///168cUXTa9feeUVZWdna9GiRbp06ZKcnZ0LfY7z58+rbNmy+R47cOCAunTpoqpVq2rNmjWqWLGi6VhERIT279+vFStWFDqDJW6U19ratGmjuXPnaujQoWbt8fHxatu2rRYuXHhbchQnuUWmDRs2qF69eqb2jRs3qk2bNlqzZo02bNigLl26mI5t2LBB5cqVU0BAgCTJ0dHx9ob+P+np6YqNjVWfPn3yzOaaNGmSTp48aZNcJZGjo6NmzJih4OBgvffeexozZowk6ezZsxo4cKAaNWqkV155pchz5OTkKDs72yo/KwEAuN2YQQUAt8nvv/+uBx54IE9xSpK8vb1N/21nZ6fz58/riy++MC13y93D6dChQ3rttddUq1Ytubi4qFy5cnr22Wfz3aMlIyNDgwYNUrVq1VS6dGn5+fnp5Zdf1qlTp66bMSsrS+3atZOHh4c2bdok6dovPJMmTdIDDzwgZ2dn+fj4qF+/fjp9+rTZew3D0Pvvvy8/Pz+VKVNGLVq00M6dOy2/Uf/i6+srOzs7lSr1//+m8tNPP+nZZ59VlSpVVLp0aVWuXFmDBg3KM3Ohe/fucnV11e+//642bdrIzc1N3bp1u+65xo0bp3PnzmnmzJlmxalcNWvWzHcG1TfffKO6deuqdOnSeuCBB/LMTCno5y13z53ExES99tpr8vb2lp+fn0aOHKk33nhDkuTv72/6urDG3jz/1LVrV23dulW7d+82taWlpWnNmjXq2rVrvu85ceKEevXqJR8fHzk7O+uhhx7SF198Ydbnn/tHzZgxQzVq1FDp0qXVsGFDbd682dSve/fuiomJkWS+5PPfbjRGfpo1a6aHHnoo32O1atVSWFjYdd/76KOPysnJyTQrKtfGjRvVtGlTPfroo2bHcnJylJycrMaNG5uy/3u/qILej1y5X1/Ozs6qW7euFi9efMPrzXXgwAEZhqHg4OA8x+zs7Mx+7uR+7a1fv179+vVTuXLl5O7urpdffjnP97okfffdd3r88cdVtmxZubm5qW3btvl+v+/evVvPPPOMvLy85OzsrEceeURLly7N02/nzp0KCQmRi4uL/Pz89P777ysnJydPv19++UVhYWEqX768XFxc5O/vr549exbofkjSDz/8oPr168vZ2Vl16tQxmx34xx9/yM7OThMnTszzvk2bNsnOzi7fGYa5cotQ48eP165duyRJb7/9tk6cOKEZM2bI3t5eGRkZGjhwoCpXrqzSpUurZs2aGjt2bJ5rHT9+vBo3bqxy5crJxcVFgYGB+e4XmLvsds6cOXrggQdUunRpZsYBAO5YzKACgNukatWqSkpKUmpqqurWrXvdfl999ZV69+6tRx99VH379pUk1ahRQ5K0efNmbdq0SV26dJGfn58OHjyoadOmqXnz5tq1a5fKlCkjSTp37pwef/xx/fbbb+rZs6cefvhhnTp1SkuXLtXRo0dVvnz5POe9ePGiOnTooF9++UU//vijGjZsKEnq16+fZs2apR49emjAgAE6cOCAPv74Y23ZskUbN240zQ5599139f7776tNmzZq06aNfv31V7Vu3VrZ2dkFvkeXLl0yFdDOnz+vjRs36osvvlDXrl3NClQJCQm6cOGCXn31VZUrV07/+9//NHXqVB09elQJCQlmY165ckVhYWFq0qSJxo8fb7pH+Vm2bJmqV6+uxo0bFzjzhg0btGjRIr322mtyc3PTlClT1LlzZx0+fFjlypWTVPDPW67XXntNFSpU0Lvvvqvz58/rySef1N69ezV37lxNnDjR9PmrUKFCgXMWRNOmTeXn56f4+HiNHj1akjR//ny5urqqbdu2efpfvHhRzZs31/79+xUZGSl/f38lJCSoe/fuysjIyFPMi4+P19mzZ9WvXz/Z2dlp3Lhx6tSpk/744w85OjqqX79+OnbsmFatWqWvvvoq34w3GyM/L730kvr06ZPne2/z5s3au3ev3n777eveE2dnZwUGBmrDhg2mtiNHjujIkSNq3LixMjIyzGbV7dixQ2fOnDHNvLqRglzLDz/8oM6dO6tOnTqKjo7WX3/9pR49esjPz++m4+fuj5WQkKBnn332hl/7uSIjI+Xp6amRI0dqz549mjZtmg4dOmR6qIJ07WdUeHi4wsLCNHbsWF24cEHTpk1TkyZNtGXLFlMxbufOnQoODta9996rYcOGqWzZsvr666/VsWNHLVy4UE8//bSka0XQFi1a6MqVK6Z+M2bMkIuLi1m2EydOqHXr1qpQoYKGDRsmT09PHTx4sMBLUPft26fnn39er7zyisLDwxUXF6dnn31WK1euVKtWrVS9enUFBwdrzpw5GjRokNl758yZIzc3N3Xo0OGG54iOjtY333yjfv36adKkSYqJidEbb7yhevXq6cKFC2rWrJn+/PNP9evXT1WqVNGmTZs0fPhwHT9+XJMmTTKNM3nyZLVv317dunVTdna25s2bp2effVbLly/P8724Zs0aff3114qMjFT58uVL/Ob5AIASzAAA3BY//PCD4eDgYDg4OBhBQUHG0KFDje+//97Izs7O07ds2bJGeHh4nvYLFy7kaUtKSjIkGV9++aWp7d133zUkGYsWLcrTPycnxzAMw1i7dq0hyUhISDDOnj1rNGvWzChfvryxZcsWU9+ffvrJkGTMmTPHbIyVK1eatZ84ccJwcnIy2rZtaxrfMAzjrbfeMiTley3/Jinfj44dOxqXLl266X2Ijo427OzsjEOHDpnawsPDDUnGsGHDbnr+zMxMQ5LRoUOHm/b9Z2YnJydj//79prZt27YZkoypU6feMG9+n7e4uDhDktGkSRPjypUrZv3/+9//GpKMAwcOFDhfQY0YMcKQZJw8edIYMmSIUbNmTdOxhg0bGj169DAM49r1RkREmI5NmjTJkGTMnj3b1JadnW0EBQUZrq6uxpkzZwzDMIwDBw4Ykoxy5coZf//9t6nvkiVLDEnGsmXLTG0RERFGfv88sWSM3OvJlZGRYTg7Oxtvvvmm2ZgDBgwwypYta5w7d+6G9+eNN94wJBlHjx41DMMw5s6dazg7OxtZWVnGt99+azg4OJiu9eOPPzYkGRs3bjS9Pzw83KhateotXUv9+vWNihUrGhkZGaa2H374wZBkNub1vPzyy4Yk45577jGefvppY/z48cZvv/2Wp1/u115gYKDZz6Rx48YZkowlS5YYhmEYZ8+eNTw9PY0+ffqYvT8tLc3w8PAwa2/ZsqVRr149s+/fnJwco3HjxsZ9991nahs4cKAhyfj5559NbSdOnDA8PDzMvuYXL15sSDI2b9580+v+t6pVqxqSjIULF5raMjMzjYoVKxoNGjQwtX3yySeGJLN7lJ2dbZQvX75AP8cMwzAWLFhgSDK8vLyM6tWrm77/33vvPaNs2bLG3r17zfoPGzbMcHBwMA4fPmxq+/fPjOzsbKNu3bpGSEiIWbskw97e3ti5c2eBsgEAUJyxxA8AbpNWrVopKSlJ7du317Zt2zRu3DiFhYXp3nvvzXfJS37+OaPg8uXL+uuvv1SzZk15enrq119/NR1buHChHnroIdMMhX/695KpzMxMtW7dWrt379a6detUv35907GEhAR5eHioVatWOnXqlOkjMDBQrq6uWrt2rSTpxx9/VHZ2tvr37282/sCBAwt0Xbk6dOigVatWadWqVVqyZImGDx+ulStXqmvXrmZPUfvnfTh//rxOnTqlxo0byzAMbdmyJc+4r7766k3PfebMGUmSm5ubRZlDQ0NNM9wk6cEHH5S7u7v++OOPfPPe6POWq0+fPnJwcLAoh7V07dpV+/fv1+bNm03/e73lfd9++618fX31wgsvmNocHR01YMAAnTt3TomJiWb9n3/+ed1zzz2m148//rgkmd2rm7mVMTw8PNShQwfNnTvX9HV09epVzZ8/Xx07drzpHl+5s6F++uknSdeW9wUGBsrJyUlBQUGmZX25x3KXshX2Wo4fP66tW7cqPDxcHh4epn6tWrVSnTp1bjq+JMXFxenjjz+Wv7+/Fi9erCFDhiggIEAtW7bUn3/+mad/3759zWaivfrqqypVqpS+/fZbSdKqVauUkZGhF154wexngoODgx577DHTz4S///5ba9as0XPPPaezZ8+a+v31118KCwvTvn37TOf/9ttv1ahRIz366KOm81aoUCHPctzc5dHLly/X5cuXC3T9/1SpUiWzn4m5Sxi3bNmitLQ0SdJzzz0nZ2dnzZkzx9Tv+++/16lTp8z2x7uRzp07q02bNvr7778VExNj+v5PSEjQ448/rnvuucfs3oWGhurq1atav369aYx//sw4ffq0MjMz9fjjj+f786JZs2YF/noAAKA4o0AFALdRw4YNtWjRIp0+fVr/+9//NHz4cJ09e1bPPPOMac+SG7l48aLeffdd0/4l5cuXV4UKFZSRkaHMzExTv99///2Gywj/aeDAgdq8ebN+/PFHPfDAA2bH9u3bp8zMTHl7e6tChQpmH+fOnTNt7n7o0CFJ0n333Wf2/goVKpj9An4zfn5+Cg0NVWhoqNq3b68xY8bo/fff16JFi7R8+XJTv8OHD6t79+7y8vKSq6urKlSooGbNmkmS2X2QpFKlShVoOZS7u7uka5saW6JKlSp52u655x6zfXsK+nnL5e/vb1GGfzt37pzS0tJMH5Zsht2gQQPVrl1b8fHxmjNnjnx9fRUSEpJv30OHDum+++6Tvb35PydyNwfP/brI9e97lfu1kd8eR9dzq2O8/PLLOnz4sKnI9OOPPyo9PV0vvfTSTc8ZHBwsOzs7015TGzduNO3r5OnpqTp16pgda9iwoZycnAp9Ldf7vpKu7Z1VEPb29oqIiFBKSopOnTqlJUuW6Mknn9SaNWvMNnbP9e9zubq6qmLFiqb9zvbt2ydJCgkJyfMz4YcffjD9TNi/f78Mw9A777yTp9+IESMkyeznR0GusVmzZurcubNGjRql8uXLq0OHDoqLi1NWVlaB7kXNmjXzFOjvv/9+STJdn6enp5566inFx8eb+syZM0f33nvvdb8P8pO7RPqfhcp9+/Zp5cqVee5HaGioJPOHZSxfvlyNGjWSs7OzvLy8VKFCBU2bNq1Ifl4AAFBcsAcVANiAk5OTGjZsqIYNG+r+++9Xjx49lJCQYPrF7Xr69++vuLg4DRw4UEFBQfLw8JCdnZ26dOmS74bCBdGhQwfNmzdPH374ob788kuzYkNOTo68vb3NZhP8k7X3QMpPy5YtJUnr16/XU089patXr6pVq1b6+++/9eabb6p27doqW7as/vzzT3Xv3j3PfShdunSeAkp+3N3dValSJaWmplqU73oznf4548vSz9u/996x1Pjx4zVq1CjT66pVq1q0oXrXrl01bdo0ubm56fnnny/Q/SuIgtyrohojLCxMPj4+mj17tpo2barZs2fL19fXVBy4kXLlyql27drasGGDzp07p+3bt5t9rzZu3FgbNmzQ0aNHdfjw4RtuxG+Na7lV5cqVU/v27dW+fXs1b95ciYmJOnTokGmvqoLI/Xr96quv5Ovrm+d47l5xuf2GDBly3U3oa9asaVF+Ozs7LViwQMnJyVq2bJm+//579ezZUxMmTFBycrJcXV0tGu96Xn75ZSUkJGjTpk2qV6+eli5dqtdee63Q3wc5OTlq1apVnqdk5sotlv30009q3769mjZtqtjYWFWsWFGOjo6Ki4szK5zlKuzPCwAAigsKVABgY7l/YT9+/LipLb8nl0nSggULFB4ergkTJpjaLl26pIyMDLN+NWrUKHChpWPHjmrdurW6d+8uNzc3TZs2zWycH3/8UcHBwTf8JSj3F9x9+/apevXqpvaTJ09aNDsmP1euXJF0bVaQdG0T6r179+qLL77Qyy+/bOq3atWqQp1Hktq1a6cZM2YoKSlJQUFBhR4vV0E/bzdyva+J/Lz88stmm3Rb+gts165d9e677+r48ePX3axcuvZ53759u3Jycsx+ec99CqAlhY9cllynJRwcHNS1a1fNmjVLY8eO1TfffGPRUsomTZro888/1w8//KCrV6+abaTfuHFjzZ07V+vWrTP1tYZ/fl/92549ewo19iOPPKLExEQdP37c7PO0b98+tWjRwvT63LlzOn78uNq0aSPp/z+wwdvb+4bFvdyfA46OjjctAlatWtWia2zUqJEaNWqkDz74QPHx8erWrZvmzZun3r173/A8ubO6/vk1tnfvXkky21j8iSeeUIUKFTRnzhw99thjunDhQoFm2t1MjRo1dO7cuZvej4ULF8rZ2Vnff/+9SpcubWqPi4srdAYAAIozlvgBwG2ydu3afGdG5O7t8s/lLGXLls23eOHg4JBnjKlTp+rq1atmbZ07d9a2bdvyfRx9fhlefvllTZkyRdOnT9ebb75pan/uued09epVvffee3nec+XKFVPG0NBQOTo6aurUqWbj//OpVLdq2bJlkqSHHnpI0v+fdfLP8xiGocmTJxf6XEOHDlXZsmXVu3dvpaen5zn++++/39J5Cvp5u5HcfZIKUtSqXr26aalkaGioaTlaQdWoUUOTJk1SdHS02b5A/9amTRulpaVp/vz5prYrV65o6tSpcnV1NS27tIQl12mpl156SadPn1a/fv107ty5Au8pJF0rOl29elXjx4/XfffdZzZ7sHHjxjp37pxiY2Nlb29v0VMgb6RixYqqX7++vvjiC7OlXatWrSrQkuC0tLR8+2VnZ2v16tWyt7fPM4tpxowZZvs7TZs2TVeuXNGTTz4p6dpMNHd3d40ZMybffaByl5N6e3urefPm+uSTT8yK7//uJ137OkpOTtb//vc/s+P/nrl5+vTpPN9HuXvmFWSZ37Fjx8x+Jp45c0Zffvml6tevbzYbrFSpUnrhhRf09ddfa9asWapXr54efPDBm45/M88995ySkpL0/fff5zmWkZFhKsY7ODjIzs7O7OfDwYMH9c033xQ6AwAAxRkzqADgNunfv78uXLigp59+WrVr11Z2drY2bdqk+fPnq1q1aurRo4epb2BgoH788Ud99NFHqlSpkvz9/fXYY4+pXbt2+uqrr+Th4aE6deooKSlJP/74o8qVK2d2rjfeeEMLFizQs88+q549eyowMFB///23li5dqunTp5uKPf8UGRmpM2fO6D//+Y88PDz01ltvqVmzZurXr5+io6O1detWtW7dWo6Ojtq3b58SEhI0efJkPfPMM6pQoYKGDBmi6OhotWvXTm3atNGWLVv03XffqXz58gW+R3v37tXs2bMlSRcuXFBycrK++OIL1axZ0zSDoXbt2qpRo4aGDBmiP//8U+7u7lq4cGGhZ2pJ1woz8fHxev755xUQEKCXX35ZdevWNX2uEhIS1L17d4vHLejn7UYCAwMlSf/5z3/UpUsXOTo66qmnnrrpBt+36vXXX79pn759++qTTz5R9+7dlZKSomrVqmnBggXauHGjJk2aZPGG89L/v84BAwYoLCxMDg4O+e6VdCsaNGigunXrKiEhQQEBAXr44YcL/N7cWVFJSUl5vgbuv/9+lS9fXklJSapXr55pM29riI6OVtu2bdWkSRP17NlTf//9t6ZOnaoHHnjANKvweo4ePapHH31UISEhatmypXx9fXXixAnNnTtX27Zt08CBA/N8f2ZnZ6tly5Z67rnntGfPHsXGxqpJkyZq3769pGtLYadNm6aXXnpJDz/8sLp06aIKFSro8OHDWrFihYKDg/Xxxx9LkmJiYtSkSRPVq1dPffr0UfXq1ZWenq6kpCQdPXpU27Ztk3StMPzVV1/piSee0Ouvv66yZctqxowZphl6ub744gvFxsbq6aefVo0aNXT27Fl9+umncnd3N83wupH7779fvXr10ubNm+Xj46PPP/9c6enp+c5Myi3ar127VmPHjr3p2AXxxhtvaOnSpWrXrp26d++uwMBAnT9/Xjt27NCCBQt08OBBlS9fXm3bttVHH32kJ554Ql27dtWJEycUExOjmjVrmt0PAABKnNv+3EAAuEt99913Rs+ePY3atWsbrq6uhpOTk1GzZk2jf//+Rnp6ulnf3bt3G02bNjVcXFwMSabHm58+fdro0aOHUb58ecPV1dUICwszdu/ebVStWjXPI9D/+usvIzIy0rj33nsNJycnw8/PzwgPDzdOnTplGIZhrF271pBkJCQkmL1v6NChhiTj448/NrXNmDHDCAwMNFxcXAw3NzejXr16xtChQ41jx46Z+ly9etUYNWqUUbFiRcPFxcVo3ry5kZqamm+2/Egy+3BwcDD8/PyMvn375rk/u3btMkJDQw1XV1ejfPnyRp8+fYxt27YZkoy4uDhTv/DwcKNs2bI3Pfe/7d271+jTp49RrVo1w8nJyXBzczOCg4ONqVOnGpcuXTLLHBERkef9/77mgn7e4uLiDEnG5s2b88313nvvGffee69hb29vSDIOHDhg8bXlZ8SIEYYk4+TJkzfsl9/1pqenm67NycnJqFevntnnwDAM48CBA4Yk47///W++Y44YMcL0+sqVK0b//v2NChUqGHZ2dkbuP1UsGSP3evIzbtw4Q5IxZsyYG15rfipVqmRIMmbMmJHnWPv27Q1JxquvvprnWHh4uFG1alXTa0uuxTAMY+HChUZAQIBRunRpo06dOsaiRYvyjJmfM2fOGJMnTzbCwsIMPz8/w9HR0XBzczOCgoKMTz/91MjJyTH1zf3aS0xMNPr27Wvcc889hqurq9GtWzfjr7/+yjP22rVrjbCwMMPDw8NwdnY2atSoYXTv3t345ZdfzPr9/vvvxssvv2z4+voajo6Oxr333mu0a9fOWLBggVm/7du3G82aNTOcnZ2Ne++913jvvfeMmTNnmn2d//rrr8YLL7xgVKlSxShdurTh7e1ttGvXLs8581O1alWjbdu2xvfff288+OCDRunSpY3atWvn+fn3Tw888IBhb29vHD169Kbj/9v1vqfOnj1rDB8+3KhZs6bh5ORklC9f3mjcuLExfvx4Izs729Rv5syZxn333WfKGRcXl+/X9fV+BgEAcCeyM4wi2okTAACgmJk8ebIGDRqkgwcP5vsExrvVrFmz1KNHD23evNnsyXN3swYNGsjLy0urV6+2dRQAAO4K7EEFAADuCoZhaObMmWrWrBnFKdzQL7/8oq1bt5o9iAEAABQt9qACAAAl2vnz57V06VKtXbtWO3bs0JIlS2wdCcVUamqqUlJSNGHCBFWsWFHPP/+8rSMBAHDXoEAFAABKtJMnT6pr167y9PTUW2+9ZdrwG/i3BQsWaPTo0apVq5bmzp0rZ2dnW0cCAOCuwR5UAAAAAAAAsCn2oAIAAAAAAIBNUaACAAAAAACATbEHlaScnBwdO3ZMbm5usrOzs3UcAAAAAACKHcMwdPbsWVWqVEn29sx3gXVRoJJ07NgxVa5c2dYxAAAAAAAo9o4cOSI/Pz9bx0AJQ4FKkpubm6Rr32Tu7u42TgMAAAAAQPFz5swZVa5c2fQ7NGBNFKgk07I+d3d3ClQAAAAAANwAW+OgKLBoFAAAAAAAADZFgQoAAAAAAAA2RYEKAAAAAAAANsUeVAAAAAAAAP9w9epVXb582dYx7nhOTk6yty/Y3CgKVAAAAAAAAJIMw1BaWpoyMjJsHaVEsLe3l7+/v5ycnG7alwIVAAAAAACAZCpOeXt7q0yZMjyxsBBycnJ07NgxHT9+XFWqVLnpvaRABQAAAAAA7npXr141FafKlStn6zglQoUKFXTs2DFduXJFjo6ON+zLJukAAAAAAOCul7vnVJkyZWycpOTIXdp39erVm/alQAUAAAAAAPB/WNZnPZbcSwpUAAAAAAAAsCmbFqjWr1+vp556SpUqVZKdnZ2++eYbs+OGYejdd99VxYoV5eLiotDQUO3bt8+sz99//61u3brJ3d1dnp6e6tWrl86dO3cbrwIAAAAAAACFYdMC1fnz5/XQQw8pJiYm3+Pjxo3TlClTNH36dP38888qW7aswsLCdOnSJVOfbt26aefOnVq1apWWL1+u9evXq2/fvrfrEgAAAAAAAG6JYRgKDQ1VWFhYnmOxsbHy9PTU0aNHbZDs9rMzDMOwdQjp2rrExYsXq2PHjpKufZIqVaqkwYMHa8iQIZKkzMxM+fj4aNasWerSpYt+++031alTR5s3b9YjjzwiSVq5cqXatGmjo0ePqlKlSgU695kzZ+Th4aHMzEy5u7sXyfUBAAAAAHAnK+m/O1+6dEkHDhyQv7+/nJ2db9t5jxw5onr16mns2LHq16+fJOnAgQOqV6+epk2bppdeesmq57t8+fJNn6hnLZbc02K7B9WBAweUlpam0NBQU5uHh4cee+wxJSUlSZKSkpLk6elpKk5JUmhoqOzt7fXzzz9fd+ysrCydOXPG7AMAAAAAAOB2q1y5siZPnqwhQ4bowIEDMgxDvXr1UuvWrdWgQQM9+eSTcnV1lY+Pj1566SWdOnXK9N6VK1eqSZMm8vT0VLly5dSuXTv9/vvvpuMHDx6UnZ2d5s+fr2bNmsnZ2Vlz5syxxWXeVLEtUKWlpUmSfHx8zNp9fHxMx9LS0uTt7W12vFSpUvLy8jL1yU90dLQ8PDxMH5UrV7ZyegAAAAAAgIIJDw9Xy5Yt1bNnT3388cdKTU3VJ598opCQEDVo0EC//PKLVq5cqfT0dD333HOm950/f15RUVH65ZdftHr1atnb2+vpp59WTk6O2fjDhg3T66+/rt9++y3f5YTFQSlbB7CF4cOHKyoqyvT6zJkzFKkAAAAAAIDNzJgxQw888IDWr1+vhQsX6pNPPlGDBg00ZswYU5/PP/9clStX1t69e3X//ferc+fOZmN8/vnnqlChgnbt2qW6deua2gcOHKhOnTrdtmu5FcV2BpWvr68kKT093aw9PT3ddMzX11cnTpwwO37lyhX9/fffpj75KV26tNzd3c0+AAAAAAAAbMXb21v9+vVTQECAOnbsqG3btmnt2rVydXU1fdSuXVuSTMv49u3bpxdeeEHVq1eXu7u7qlWrJkk6fPiw2dj/3BqpuCq2M6j8/f3l6+ur1atXq379+pKuzXT6+eef9eqrr0qSgoKClJGRoZSUFAUGBkqS1qxZo5ycHD322GO2ig4AAAAAAGCxUqVKqVSpa6Wac+fO6amnntLYsWPz9KtYsaIk6amnnlLVqlX16aefqlKlSsrJyVHdunWVnZ1t1r9s2bJFH76QbFqgOnfunPbv3296feDAAW3dulVeXl6qUqWKBg4cqPfff1/33Xef/P399c4776hSpUqmJ/0FBAToiSeeUJ8+fTR9+nRdvnxZkZGR6tKlS4Gf4AcAAAAAAFDcPPzww1q4cKGqVatmKlr9019//aU9e/bo008/1eOPPy5J2rBhw+2OaTU2LVD98ssvatGihel17r5Q4eHhmjVrloYOHarz58+rb9++ysjIUJMmTbRy5UqzRxPOmTNHkZGRatmypezt7dW5c2dNmTLltl8LgJIrbt8xW0e4qR73UZQHAAAASpKIiAh9+umneuGFFzR06FB5eXlp//79mjdvnj777DPdc889KleunGbMmKGKFSvq8OHDGjZsmK1j3zKbFqiaN28uwzCue9zOzk6jR4/W6NGjr9vHy8tL8fHxRREPKBGKe3GFwgoAAAAA5FWpUiVt3LhRb775plq3bq2srCxVrVpVTzzxhOzt7WVnZ6d58+ZpwIABqlu3rmrVqqUpU6aoefPmto5+S+yMG1WI7hJnzpyRh4eHMjMz2TAdJQ4FqsIr7vdQujPuIwAAAO5sJf1350uXLunAgQPy9/c3W7mFW2fJPS22T/EDAAAAAADA3YECFQAAAAAAAGyKAhUAAAAAAABsigIVAAAAAAAAbIoCFQAAAAAAAGyKAhUAAAAAAABsigIVAAAAAAAAbIoCFQAAAAAAAGyKAhUAAAAAAABsigIVAAAAAAAAbKqUrQMAAAAAAAAUZ9WGrbht5zr4YVuL+kdHR2vRokXavXu3XFxc1LhxY40dO1a1atUy9bl06ZIGDx6sefPmKSsrS2FhYYqNjZWPj4+pz4ABA7Rx40alpqYqICBAW7duNc918KD8/f3znD8pKUmNGjWy7CLzwQwqAAAAAACAO1RiYqIiIiKUnJysVatW6fLly2rdurXOnz9v6jNo0CAtW7ZMCQkJSkxM1LFjx9SpU6c8Y/Xs2VPPP//8Dc/3448/6vjx46aPwMBAq1wHM6gAAAAAAADuUCtXrjR7PWvWLHl7eyslJUVNmzZVZmamZs6cqfj4eIWEhEiS4uLiFBAQoOTkZNPspylTpkiSTp48qe3bt1/3fOXKlZOvr6/Vr4MCFQCgyMXtO2brCDfV475Kto4AAAAAFFpmZqYkycvLS5KUkpKiy5cvKzQ01NSndu3aqlKlyi0tz2vfvr0uXbqk+++/X0OHDlX79u2tkpslfgAAAAAAACVATk6OBg4cqODgYNWtW1eSlJaWJicnJ3l6epr19fHxUVpaWoHHdnV11YQJE5SQkKAVK1aoSZMm6tixo5YuXWqV7MygQrHFjAsAAAAAAAouIiJCqamp2rBhg9XHLl++vKKiokyvGzZsqGPHjum///2vVWZRMYMKAAAAAADgDhcZGanly5dr7dq18vPzM7X7+voqOztbGRkZZv3T09MLvZfUY489pv379xdqjFwUqAAAAAAAAO5QhmEoMjJSixcv1po1a+Tv7292PDAwUI6Ojlq9erWpbc+ePTp8+LCCgoIKde6tW7eqYsWKhRojF0v8AAAAAAAA7lARERGKj4/XkiVL5ObmZtpXysPDQy4uLvLw8FCvXr0UFRUlLy8vubu7q3///goKCjLbIH3//v06d+6c0tLSdPHiRW3dulWSVKdOHTk5OemLL76Qk5OTGjRoIElatGiRPv/8c3322WdWuQ4KVAAAAAAAAHeoadOmSZKaN29u1h4XF6fu3btLkiZOnCh7e3t17txZWVlZCgsLU2xsrFn/3r17KzEx0fQ6txB14MABVatWTZL03nvv6dChQypVqpRq166t+fPn65lnnrHKdVCgAgAAAAAAuIGDH7a1dYTrMgzjpn2cnZ0VExOjmJiY6/ZZt27dDccIDw9XeHi4pfEKjD2oAAAAAAAAYFMUqAAAAAAAAGBTFKgAAAAAAABgUxSoAAAAAAAAYFMUqAAAAAAAAGBTFKgAAAAAAABgUxSoAAAAAAAAYFMUqAAAAAAAAGBTFKgAAAAAAABgUxSoAAAAAAAAYFOlbB0AAAAAAACgWBvpcRvPlWlR9+joaC1atEi7d++Wi4uLGjdurLFjx6pWrVqmPpcuXdLgwYM1b948ZWVlKSwsTLGxsfLx8TH1GTBggDZu3KjU1FQFBARo69atec5lGIYmTJigGTNm6NChQypfvrxee+01/ec//7nly83FDCoAAAAAAIA7VGJioiIiIpScnKxVq1bp8uXLat26tc6fP2/qM2jQIC1btkwJCQlKTEzUsWPH1KlTpzxj9ezZU88///x1z/X666/rs88+0/jx47V7924tXbpUjz76qFWugxlUAAAAAAAAd6iVK1eavZ41a5a8vb2VkpKipk2bKjMzUzNnzlR8fLxCQkIkSXFxcQoICFBycrIaNWokSZoyZYok6eTJk9q+fXue8/z222+aNm2aUlNTTbOz/P39rXYdzKACAAAAAAAoITIzry0R9PLykiSlpKTo8uXLCg0NNfWpXbu2qlSpoqSkpAKPu2zZMlWvXl3Lly+Xv7+/qlWrpt69e+vvv/+2Sm4KVAAAAAAAACVATk6OBg4cqODgYNWtW1eSlJaWJicnJ3l6epr19fHxUVpaWoHH/uOPP3To0CElJCToyy+/1KxZs5SSkqJnnnnGKtlZ4gcAAAAAAFACREREKDU1VRs2bLD62Dk5OcrKytKXX36p+++/X5I0c+ZMBQYGas+ePWabst8KZlABAAAAAADc4SIjI7V8+XKtXbtWfn5+pnZfX19lZ2crIyPDrH96erp8fX0LPH7FihVVqlQpU3FKkgICAiRJhw8fLlx4UaACAAAAAAC4YxmGocjISC1evFhr1qzJs3F5YGCgHB0dtXr1alPbnj17dPjwYQUFBRX4PMHBwbpy5Yp+//13U9vevXslSVWrVi3kVbDEDwAAAAAA4I4VERGh+Ph4LVmyRG5ubqZ9pTw8POTi4iIPDw/16tVLUVFR8vLykru7u/r376+goCDTE/wkaf/+/Tp37pzS0tJ08eJFbd26VZJUp04dOTk5KTQ0VA8//LB69uypSZMmKScnRxEREWrVqpXZrKpbRYEKKOEet5tn6wg3EWXrAAAAAABwx5o2bZokqXnz5mbtcXFx6t69uyRp4sSJsre3V+fOnZWVlaWwsDDFxsaa9e/du7cSExNNrxs0aCBJOnDggKpVqyZ7e3stW7ZM/fv3V9OmTVW2bFk9+eSTmjBhglWugwIVAAAAAADAjYzMtHWC6zIM46Z9nJ2dFRMTo5iYmOv2Wbdu3U3HqVSpkhYuXGhJvAKjQAUAN1H8Z6FJzEQDAAAAcCdjk3QAAAAAAADYFAUqAAAAAAAA2BQFKgAAAAAAANgUBSoAAAAAAADYFAUqAAAAAAAA2BQFKgAAAAAAANgUBSoAAAAAAADYFAUqAAAAAAAA2FQpWwcAAAAFE7fvmK0j3FCP+yrZOgIAAADuUBSoAAAAAAAAbqDeF/Vu27l2hO+wqH90dLQWLVqk3bt3y8XFRY0bN9bYsWNVq1YtU59Lly5p8ODBmjdvnrKyshQWFqbY2Fj5+PiY+gwYMEAbN25UamqqAgICtHXrVrPzjBw5UqNGjcpz/jJlyuj8+fOWXWQ+WOIHAAAAAABwh0pMTFRERISSk5O1atUqXb58Wa1btzYrGg0aNEjLli1TQkKCEhMTdezYMXXq1CnPWD179tTzzz+f73mGDBmi48ePm33UqVNHzz77rFWugxlURaS4L8OQWIoBAAAAAMCdbuXKlWavZ82aJW9vb6WkpKhp06bKzMzUzJkzFR8fr5CQEElSXFycAgIClJycrEaNGkmSpkyZIkk6efKktm/fnuc8rq6ucnV1Nb3etm2bdu3apenTp1vlOphBBQAAAAAAUEJkZmZKkry8vCRJKSkpunz5skJDQ019ateurSpVqigpKemWz/PZZ5/p/vvv1+OPP164wP+HGVQAgCL3uN08W0cogChbBwAAAAAKJScnRwMHDlRwcLDq1q0rSUpLS5OTk5M8PT3N+vr4+CgtLe2WznPp0iXNmTNHw4YNK2xkEwpUKLb4hRYAAAAAgIKLiIhQamqqNmzYUKTnWbx4sc6ePavw8HCrjckSPwAAAAAAgDtcZGSkli9frrVr18rPz8/U7uvrq+zsbGVkZJj1T09Pl6+v7y2d67PPPlO7du3MngJYWBSoAAAAAAAA7lCGYSgyMlKLFy/WmjVr5O/vb3Y8MDBQjo6OWr16taltz549Onz4sIKCgiw+34EDB7R27Vr16tWr0Nn/iSV+AAAAAAAAd6iIiAjFx8dryZIlcnNzM+0r5eHhIRcXF3l4eKhXr16KioqSl5eX3N3d1b9/fwUFBZme4CdJ+/fv17lz55SWlqaLFy9q69atkqQ6derIycnJ1O/zzz9XxYoV9eSTT1r1OihQAQAAAAAA3KGmTZsmSWrevLlZe1xcnLp37y5Jmjhxouzt7dW5c2dlZWUpLCxMsbGxZv179+6txMRE0+sGDRpIujZjqlq1apKubcI+a9Ysde/eXQ4ODla9DgpUAAAAAAAAN7AjfIetI1yXYRg37ePs7KyYmBjFxMRct8+6detuOo69vb2OHDliSbwCYw8qAAAAAAAA2BQFKgAAAAAAANgUBSoAAAAAAADYFAUqAAAAAAAA2BQFKgAAAAAAANgUBSoAAAAAAADYFAUqAAAAAAAA2BQFKgAAAAAAANgUBSoAAAAAAADYFAUqAAAAAAAA2FQpWwcAAAAAAAAozn6rHXDbzhWw+zeL+kdHR2vRokXavXu3XFxc1LhxY40dO1a1atUy9bl06ZIGDx6sefPmKSsrS2FhYYqNjZWPj4+pz4ABA7Rx40alpqYqICBAW7duzXOu77//XiNGjNDOnTvl7Oyspk2basKECapWrdqtXq4JM6gAAAAAAADuUImJiYqIiFBycrJWrVqly5cvq3Xr1jp//rypz6BBg7Rs2TIlJCQoMTFRx44dU6dOnfKM1bNnTz3//PP5nufAgQPq0KGDQkJCtHXrVn3//fc6depUvuPcimJdoLp69areeecd+fv7y8XFRTVq1NB7770nwzBMfQzD0LvvvquKFSvKxcVFoaGh2rdvnw1TAwAAAAAA3B4rV65U9+7d9cADD+ihhx7SrFmzdPjwYaWkpEiSMjMzNXPmTH300UcKCQlRYGCg4uLitGnTJiUnJ5vGmTJliiIiIlS9evV8z5OSkqKrV6/q/fffV40aNfTwww9ryJAh2rp1qy5fvlzo6yjWBaqxY8dq2rRp+vjjj/Xbb79p7NixGjdunKZOnWrqM27cOE2ZMkXTp0/Xzz//rLJlyyosLEyXLl2yYXIAAAAAAIDbLzMzU5Lk5eUl6Vph6fLlywoNDTX1qV27tqpUqaKkpKQCjxsYGCh7e3vFxcXp6tWryszM1FdffaXQ0FA5OjoWOnexLlBt2rRJHTp0UNu2bVWtWjU988wzat26tf73v/9JujZ7atKkSXr77bfVoUMHPfjgg/ryyy917NgxffPNN7YNDwAAAAAAcBvl5ORo4MCBCg4OVt26dSVJaWlpcnJykqenp1lfHx8fpaWlFXhsf39//fDDD3rrrbdUunRpeXp66ujRo/r666+tkr1YF6gaN26s1atXa+/evZKkbdu2acOGDXryySclXVv/mJaWZlYF9PDw0GOPPWZRFRAAAAAAAOBOFxERodTUVM2bN8/qY6elpalPnz4KDw/X5s2blZiYKCcnJz3zzDNmWzHdqmL9FL9hw4bpzJkzql27thwcHHT16lV98MEH6tatmySZKn3/3HU+9/WNqoBZWVnKysoyvT5z5kwRpAcAAAAAALg9IiMjtXz5cq1fv15+fn6mdl9fX2VnZysjI8NsFlV6erp8fX0LPH5MTIw8PDw0btw4U9vs2bNVuXJl/fzzz2rUqFGh8hfrGVRff/215syZo/j4eP3666/64osvNH78eH3xxReFGjc6OloeHh6mj8qVK1spMQAAAAAAwO1jGIYiIyO1ePFirVmzRv7+/mbHAwMD5ejoqNWrV5va9uzZo8OHDysoKKjA57lw4YLs7c3LSA4ODpKuLS0srGJdoHrjjTc0bNgwdenSRfXq1dNLL72kQYMGKTo6WpJMlb709HSz992sCjh8+HBlZmaaPo4cOVJ0FwEAAAAAAFBEIiIiNHv2bMXHx8vNzU1paWlKS0vTxYsXJV3bCqlXr16KiorS2rVrlZKSoh49eigoKMhs1tP+/fu1detW03u3bt2qrVu3Kjs7W5LUtm1bbd68WaNHj9a+ffv066+/qkePHqpataoaNGhQ6Oso1kv8rledy63M+fv7y9fXV6tXr1b9+vUlXVuu9/PPP+vVV1+97rilS5dW6dKliyw3AAAAAADA7TBt2jRJUvPmzc3a4+Li1L17d0nSxIkTZW9vr86dOysrK0thYWGKjY0169+7d28lJiaaXucWnQ4cOKBq1aopJCRE8fHxGjdunMaNG6cyZcooKChIK1eulIuLS6Gvo1gXqJ566il98MEHqlKlih544AFt2bJFH330kXr27ClJsrOz08CBA/X+++/rvvvuk7+/v9555x1VqlRJHTt2tG14oJg4daqxrSPcUM2atk5wc8X9Hkp3xn0EAAAA7lQBu3+zdYTrKsgG5c7OzoqJiVFMTMx1+6xbt+6m43Tp0kVdunSxJF6BFesC1dSpU/XOO+/otdde04kTJ1SpUiX169dP7777rqnP0KFDdf78efXt21cZGRlq0qSJVq5cKWdnZxsmBwAAAAAAQEEV6wKVm5ubJk2apEmTJl23j52dnUaPHq3Ro0ffvmAAAAAAAACwmmK9SToAAAAAAABKPgpUAAAAAAAAsKlivcQPAAD8f4/bzbN1hJuIsnUAAAAA3KGYQQUAAAAAAACbokAFAAAAAAAAm2KJXxEp/sswJJZiAAAAAACA4oAZVAAAAAAAALApClQAAAAAAACwKZb4AQAAAAAA3EDMK2tu27kipodY1D86OlqLFi3S7t275eLiosaNG2vs2LGqVauWqc+lS5c0ePBgzZs3T1lZWQoLC1NsbKx8fHxMfQYMGKCNGzcqNTVVAQEB2rp1a55zff311xozZoz27t2rChUqKDIyUm+88cYtX+s/MYMKAAAAAADgDpWYmKiIiAglJydr1apVunz5slq3bq3z58+b+gwaNEjLli1TQkKCEhMTdezYMXXq1CnPWD179tTzzz+f73m+++47devWTa+88opSU1MVGxuriRMn6uOPP7bKdTCDCgBQ5E6damzrCDdVs6atEwAAAACWW7lypdnrWbNmydvbWykpKWratKkyMzM1c+ZMxcfHKyTk2uysuLg4BQQEKDk5WY0aNZIkTZkyRZJ08uRJbd++Pc95vvrqK3Xs2FGvvPKKJKl69eoaPny4xo4dq4iICNnZ2RXqOphBBQAAAAAAUEJkZmZKkry8vCRJKSkpunz5skJDQ019ateurSpVqigpKanA42ZlZcnZ2dmszcXFRUePHtWhQ4cKnZsZVCi2mHEBAAAAAEDB5eTkaODAgQoODlbdunUlSWlpaXJycpKnp6dZXx8fH6WlpRV47LCwMA0aNEjdu3dXixYttH//fk2YMEGSdPz4cVWrVq1Q2ZlBBQAAAAAAUAJEREQoNTVV8+bNs/rYffr0UWRkpNq1aycnJyc1atRIXbp0kSTZ2xe+vMQMKgAAAAAAbkHcvmO2jnBTPe6rZOsIuE0iIyO1fPlyrV+/Xn5+fqZ2X19fZWdnKyMjw2wWVXp6unx9fQs8vp2dncaOHasxY8YoLS1NFSpU0OrVqyVd24+qsJhBBQAAAAAAcIcyDEORkZFavHix1qxZI39/f7PjgYGBcnR0NBWTJGnPnj06fPiwgoKCLD6fg4OD7r33Xjk5OWnu3LkKCgpShQoVCn0dzKACAAAAAAC4Q0VERCg+Pl5LliyRm5ubaV8pDw8Pubi4yMPDQ7169VJUVJS8vLzk7u6u/v37KygoyPQEP0nav3+/zp07p7S0NF28eFFbt26VJNWpU0dOTk46deqUFixYoObNm+vSpUuKi4tTQkKCEhMTrXIdFKgAAMBdo7gvxWAZBgAAsNS0adMkSc2bNzdrj4uLU/fu3SVJEydOlL29vTp37qysrCyFhYUpNjbWrH/v3r3Nik0NGjSQJB04cMC0AfoXX3yhIUOGyDAMBQUFad26dXr00Uetch0UqAAAAAAAAG4gYnqIrSNcl2EYN+3j7OysmJgYxcTEXLfPunXrbjhG+fLllZSUZGm8AmMPKgAAAAAAANgUBSoAAAAAAADYFAUqAAAAAAAA2BQFKgAAAAAAANgUBSoAAAAAAADYFAUqAAAAAAAA2BQFKgAAAAAAANhUKUs6Z2RkaPHixfrpp5906NAhXbhwQRUqVFCDBg0UFhamxo0bF1VOAAAAAAAAlFAFmkF17Ngx9e7dWxUrVtT777+vixcvqn79+mrZsqX8/Py0du1atWrVSnXq1NH8+fOLOjMAAAAAAABKkALNoGrQoIHCw8OVkpKiOnXq5Nvn4sWL+uabbzRp0iQdOXJEQ4YMsWpQAAAAAAAAlEwFKlDt2rVL5cqVu2EfFxcXvfDCC3rhhRf0119/WSUcAAAAAACArW2cGXPbzhXcK8Ki/tHR0Vq0aJF2794tFxcXNW7cWGPHjlWtWrVMfS5duqTBgwdr3rx5ysrKUlhYmGJjY+Xj4yNJ2rZtmz788ENt2LBBp06dUrVq1fTKK6/o9ddfNzvXunXrFBUVpZ07d6py5cp6++231b1790Jfs1TAJX43K04Vtj8AAAAAAAAsl5iYqIiICCUnJ2vVqlW6fPmyWrdurfPnz5v6DBo0SMuWLVNCQoISExN17NgxderUyXQ8JSVF3t7emj17tnbu3Kn//Oc/Gj58uD7++GNTnwMHDqht27Zq0aKFtm7dqoEDB6p37976/vvvrXIdFm2SLklffPGFypcvr7Zt20qShg4dqhkzZqhOnTqaO3euqlatapVgAAAAAAAAuLGVK1eavZ41a5a8vb2VkpKipk2bKjMzUzNnzlR8fLxCQkIkSXFxcQoICFBycrIaNWqknj17mo1RvXp1JSUladGiRYqMjJQkTZ8+Xf7+/powYYIkKSAgQBs2bNDEiRMVFhZW6Oso0AyqfxozZoxcXFwkSUlJSYqJidG4ceNUvnx5DRo0qNCBAAAAAAAAcGsyMzMlSV5eXpKuzY66fPmyQkNDTX1q166tKlWqKCkp6Ybj5I4hXasB/XMMSQoLC7vhGJaweAbVkSNHVLNmTUnSN998o86dO6tv374KDg5W8+bNrRIKAAAAAAAAlsnJydHAgQMVHBysunXrSpLS0tLk5OQkT09Ps74+Pj5KS0vLd5xNmzZp/vz5WrFihaktLS3NtGfVP8c4c+aMLl68aJrMdKssnkHl6upq2gT9hx9+UKtWrSRJzs7OunjxYqHCAAAAAAAA4NZEREQoNTVV8+bNu+UxUlNT1aFDB40YMUKtW7e2Yrobs3gGVatWrdS7d281aNBAe/fuVZs2bSRJO3fuVLVq1aydDwAAAAAAADcRGRmp5cuXa/369fLz8zO1+/r6Kjs7WxkZGWazqNLT0+Xr62s2xq5du9SyZUv17dtXb7/9ttkxX19fpaenm7Wlp6fL3d290LOnpFuYQRUTE6OgoCCdPHlSCxcuND2xLyUlRS+88EKhAwEAAAAAAKBgDMNQZGSkFi9erDVr1sjf39/seGBgoBwdHbV69WpT2549e3T48GEFBQWZ2nbu3KkWLVooPDxcH3zwQZ7zBAUFmY0hSatWrTIbozAKPIPq888/V/v27VW+fHmzxwzmGjVqlFUCAQAAAAAAoGAiIiIUHx+vJUuWyM3NzbSvlIeHh1xcXOTh4aFevXopKipKXl5ecnd3V//+/RUUFKRGjRpJurasLyQkRGFhYYqKijKN4eDgoAoVKkiSXnnlFX388ccaOnSoevbsqTVr1ujrr78226eqMApcoJo9e7Zee+01Pfzww+rQoYM6dOig2rVrWyUEAAAAAABAcRXcK8LWEa5r2rRpkpTnwXVxcXHq3r27JGnixImyt7dX586dlZWVpbCwMMXGxpr6LliwQCdPntTs2bM1e/ZsU3vVqlV18OBBSZK/v79WrFihQYMGafLkyfLz89Nnn32msLAwq1xHgQtUa9as0enTp7VixQotXbpUH3zwgXx8fNS+fXt16NBBTZo0kb29xSsGAaDYq3+6rK0jAAAAAEC+DMO4aR9nZ2fFxMQoJiYm3+MjR47UyJEjbzpO8+bNtWXLFksjFohFm6Tfc889evHFF/Xiiy8qOztba9as0dKlS9WtWzddvHhRbdq0Ufv27fXkk0+qbFl+oQMAwJpOnWps6wg3VLOmrRMAAADgTnXLU56cnJz0xBNPKDY2VkeOHNHKlStVrVo1vffee/roo4+smREAAAAAAAAlmEUzqG7kkUce0SOPPKLRo0fr8uXL1hoWQCGxPA0AAAAAUNxZXKAyDEMLFizQ2rVrdeLECeXk5JiO2dnZaeHChXJ0dLRqyDtRcV+GIbEUAwAAAAAAFA8WF6gGDhyoTz75RC1atJCPj4/s7OyKIhcAAAAAAADuEhYXqL766istWrRIbdq0KYo8AAAAAAAAuMtYXKDy8PBQ9erViyILAAAAAAB3jMft5tk6QgFE2ToAUCAWP8Vv5MiRGjVqlC5evFgUeQAAAAAAAHCXsXgG1XPPPae5c+fK29tb1apVy7Mh+q+//mq1cAAAAAAAACj5LC5QhYeHKyUlRS+++CKbpAMAgDtK8V+KwTIMAABgmejoaC1atEi7d++Wi4uLGjdurLFjx6pWrVqmPpcuXdLgwYM1b948ZWVlKSwsTLGxsfLx8ZEkbdu2TR9++KE2bNigU6dOqVq1anrllVf0+uuvm8Y4fvy4Bg8erF9++UX79+/XgAEDNGnSJKtdh8UFqhUrVuj7779XkyZNrBYCAAAAAACguLr03Y7bdi7nJ+tZ1D8xMVERERFq2LChrly5orfeekutW7fWrl27VLZsWUnSoEGDtGLFCiUkJMjDw0ORkZHq1KmTNm7cKElKSUmRt7e3Zs+ercqVK2vTpk3q27evHBwcFBkZKUnKyspShQoV9Pbbb2vixInWvWjdQoGqcuXKcnd3t3oQAAAAAAAAWGblypVmr2fNmiVvb2+lpKSoadOmyszM1MyZMxUfH6+QkBBJUlxcnAICApScnKxGjRqpZ8+eZmNUr15dSUlJWrRokalAVa1aNU2ePFmS9Pnnn1v9OiwuUE2YMEFDhw7V9OnTVa1aNasHAnLVP13W1hEAAAAAALijZGZmSpK8vLwkXZsddfnyZYWGhpr61K5dW1WqVFFSUpIaNWp03XFyx7gdLC5Qvfjii7pw4YJq1KihMmXK5Nkk/e+//7ZaOABAyUDBGQCA4idu3zFbR7ipHvdVsnUE4I6Sk5OjgQMHKjg4WHXr1pUkpaWlycnJSZ6enmZ9fXx8lJaWlu84mzZt0vz587VixYqijmxicYHKmhtgAQAAAAAAwDoiIiKUmpqqDRs23PIYqamp6tChg0aMGKHWrVtbMd2N3dJT/AAAAAAAAFB8REZGavny5Vq/fr38/PxM7b6+vsrOzlZGRobZLKr09HT5+vqajbFr1y61bNlSffv21dtvv327okuS7AvS6fz58xYNaml/AAAAAAAAWM4wDEVGRmrx4sVas2aN/P39zY4HBgbK0dFRq1evNrXt2bNHhw8fVlBQkKlt586datGihcLDw/XBBx/ctvy5ClSgqlmzpj788EMdP378un0Mw9CqVav05JNPasqUKVYLCAAAAAAAgPxFRERo9uzZio+Pl5ubm9LS0pSWlqaLFy9Kkjw8PNSrVy9FRUVp7dq1SklJUY8ePRQUFGTaID01NVUtWrRQ69atFRUVZRrj5MmTZufaunWrtm7dqnPnzunkyZPaunWrdu3aZZXrKNASv3Xr1umtt97SyJEj9dBDD+mRRx5RpUqV5OzsrNOnT2vXrl1KSkpSqVKlNHz4cPXr188q4QAAAFC8sKkyAADFy7Rp0yRJzZs3N2uPi4tT9+7dJUkTJ06Uvb29OnfurKysLIWFhSk2NtbUd8GCBTp58qRmz56t2bNnm9qrVq2qgwcPml43aNDA9N8pKSmKj4/P0+dWFahAVatWLS1cuFCHDx9WQkKCfvrpJ23atEkXL15U+fLl1aBBA3366ad68skn5eDgUOhQAAAAAAAAxYXzk/VsHeG6DMO4aR9nZ2fFxMQoJiYm3+MjR47UyJEjrXKuW2XRJulVqlTR4MGDNXjw4KLKAwAAAAAAgLtMgfagAgAAAAAAAIoKBSoAAAAAAADYFAUqAAAAAAAA2BQFKgAAAAAAANgUBSoAAAAAAADYVIGe4rd9+/YCD/jggw/echgAAAAAAADcfQpUoKpfv77s7OxkGIbs7Oxu2Pfq1atWCQYAAAAAAIC7Q4GW+B04cEB//PGHDhw4oIULF8rf31+xsbHasmWLtmzZotjYWNWoUUMLFy4s6rwAAAAAAAAoYQo0g6pq1aqm/3722Wc1ZcoUtWnTxtT24IMPqnLlynrnnXfUsWNHq4cEAAAAAABAyWXxJuk7duyQv79/nnZ/f3/t2rXLKqEAAAAAAABwc9HR0WrYsKHc3Nzk7e2tjh07as+ePWZ9Ll26pIiICJUrV06urq7q3Lmz0tPTTce3bdumF154QZUrV5aLi4sCAgI0efJkszEWLVqkVq1aqUKFCnJ3d1dQUJC+//57q11HgWZQ/VNAQICio6P12WefycnJSZKUnZ2t6OhoBQQEWC0YAAAAAFxP3L5jto5wQz3uq2TrCACsKDk5+badq1GjRhb1T0xMVEREhBo2bKgrV67orbfeUuvWrbVr1y6VLVtWkjRo0CCtWLFCCQkJ8vDwUGRkpDp16qSNGzdKklJSUuTt7a3Zs2ercuXK2rRpk/r27SsHBwdFRkZKktavX69WrVppzJgx8vT0VFxcnJ566in9/PPPatCgQaGv2+IC1fTp0/XUU0/Jz8/P9MS+7du3y87OTsuWLSt0IAAAAAAAABTMypUrzV7PmjVL3t7eSklJUdOmTZWZmamZM2cqPj5eISEhkqS4uDgFBAQoOTlZjRo1Us+ePc3GqF69upKSkrRo0SJTgWrSpElmfcaMGaMlS5Zo2bJltilQPfroo/rjjz80Z84c7d69W5L0/PPPq2vXrqbKHAAAAAAAAG6/zMxMSZKXl5eka7OjLl++rNDQUFOf2rVrq0qVKkpKSrrujK3MzEzTGPnJycnR2bNnb9jHEhYXqCSpbNmy6tu3r1UCAAAAAAAAoPBycnI0cOBABQcHq27dupKktLQ0OTk5ydPT06yvj4+P0tLS8h1n06ZNmj9/vlasWHHdc40fP17nzp3Tc889Z5XsFm+SLklfffWVmjRpokqVKunQoUOSpIkTJ2rJkiVWCQUAAAAAAADLREREKDU1VfPmzbvlMVJTU9WhQweNGDFCrVu3zrdPfHy8Ro0apa+//lre3t63fK5/srhANW3aNEVFRenJJ5/U6dOndfXqVUnSPffck2c9IgAAAAAAAIpeZGSkli9frrVr18rPz8/U7uvrq+zsbGVkZJj1T09Pl6+vr1nbrl271LJlS/Xt21dvv/12vueZN2+eevfura+//tps2WBhWbzEb+rUqfr000/VsWNHffjhh6b2Rx55REOGDLFasFx//vmn3nzzTX333Xe6cOGCatasqbi4OD3yyCOSJMMwNGLECH366afKyMhQcHCwpk2bpvvuu8/qWQAAAIDCKu5Pn5N4Ah0A3EkMw1D//v21ePFirVu3Tv7+/mbHAwMD5ejoqNWrV6tz586SpD179ujw4cMKCgoy9du5c6dCQkIUHh6uDz74IN9zzZ07Vz179tS8efPUtm1bq16HxQWqAwcO5Ls7e+nSpXX+/HmrhMp1+vRpBQcHq0WLFvruu+9UoUIF7du3T/fcc4+pz7hx4zRlyhR98cUX8vf31zvvvKOwsDDt2rVLzs7OVs0DAAAAAABQnERERCg+Pl5LliyRm5ubaV8pDw8Pubi4yMPDQ7169VJUVJS8vLzk7u6u/v37KygoyLRBempqqkJCQhQWFqaoqCjTGA4ODqpQoYKka8v6wsPDNXnyZD322GOmPrnnKCyLC1T+/v7aunWrqlatata+cuVKBQQEFDrQP40dO1aVK1dWXFyc2flzGYahSZMm6e2331aHDh0kSV9++aV8fHz0zTffqEuXLlbNAwCALdU/zdNyAQAAYG7atGmSpObNm5u1x8XFqXv37pKu7Rtub2+vzp07KysrS2FhYYqNjTX1XbBggU6ePKnZs2dr9uzZpvaqVavq4MGDkqQZM2boypUrioiIUEREhKlPeHi4Zs2aVejrsLhAFRUVpYiICF26dEmGYeh///uf5s6dq+joaH322WeFDvRPS5cuVVhYmJ599lklJibq3nvv1WuvvaY+ffpIujabKy0tzWzNo4eHhx577DElJSVdt0CVlZWlrKws0+szZ85YNTcAAAAAoOQ7daqxrSPcVM2atk5QMuTONCqODMO4aR9nZ2fFxMQoJiYm3+MjR47UyJEjbzjGunXrbiFdwVlcoOrdu7dcXFz09ttv68KFC+ratasqVaqkyZMnW33G0h9//GHalP2tt97S5s2bNWDAADk5OSk8PNw0nczHx8fsfTd6VKIkRUdHa9SoUVbN+m/8lRsAgOKnuP8iwS8RAADgbmVxgUqSunXrpm7duunChQs6d+6c1R4p+G85OTl65JFHNGbMGElSgwYNlJqaqunTpys8PPyWxx0+fLiioqJMr8+cOaPKlSsXOi8AAAAAAAAsd0sFqitXrmjdunX6/fff1bVrV0nSsWPH5O7uLldXV6uFq1ixourUqWPWFhAQoIULF0qS6XGI6enpqlixoqlPenq66tevf91xS5curdKlS1stJwAAAADcaR63m2frCAUQdfMuAEoEiwtUhw4d0hNPPKHDhw8rKytLrVq1kpubm8aOHausrCxNnz7dauGCg4O1Z88es7a9e/eaNmj39/eXr6+vVq9ebSpInTlzRj///LNeffVVq+UA7mQpx9bbOsINBauerSMAAAAAAGzM3tI3vP7663rkkUd0+vRpubi4mNqffvpprV692qrhBg0apOTkZI0ZM0b79+9XfHy8ZsyYYdot3s7OTgMHDtT777+vpUuXaseOHXr55ZdVqVIldezY0apZAAAAAAAAUDQsnkH1008/adOmTXJycjJrr1atmv7880+rBZOkhg0bavHixRo+fLhGjx4tf39/TZo0Sd26dTP1GTp0qM6fP6++ffsqIyNDTZo00cqVK+Xs7GzVLADuXsV9FprETDQAtw9LggAAQFGwuECVk5Ojq1ev5mk/evSo3NzcrBLqn9q1a6d27dpd97idnZ1Gjx6t0aNHW/3cAAAAAAAAKHoWL/Fr3bq1Jk2aZHptZ2enc+fOacSIEWrTpo01swEAAAAAAOAuYPEMqgkTJigsLEx16tTRpUuX1LVrV+3bt0/ly5fX3LlziyIjAAAAAAAASjCLC1R+fn7atm2b5s2bp+3bt+vcuXPq1auXunXrZrZpOgAAAAAAAFAQFi/xk6RSpUrpxRdf1Lhx4xQbG6vevXtTnAIAAAAAALjNoqOj1bBhQ7m5ucnb21sdO3bUnj17zPpcunRJERERKleunFxdXdW5c2elp6ebjm/btk0vvPCCKleuLBcXFwUEBGjy5MlmY2zYsEHBwcEqV66cXFxcVLt2bU2cONFq12HxDCpJ2rNnj6ZOnarffvtNkhQQEKDIyEjVrl3basEAAAAAAACKg/37P7pt56pZ07Kn0SYmJioiIkINGzbUlStX9NZbb6l169batWuXypYtK0kaNGiQVqxYoYSEBHl4eCgyMlKdOnXSxo0bJUkpKSny9vbW7NmzVblyZW3atEl9+/aVg4ODIiMjJUlly5ZVZGSkHnzwQZUtW1YbNmxQv379VLZsWfXt27fQ121xgWrhwoXq0qWLHnnkEQUFBUmSkpOTVa9ePc2bN0+dO3cudChAklKOrbd1hJsKVj1bRwAAAAAA3MVWrlxp9nrWrFny9vZWSkqKmjZtqszMTM2cOVPx8fEKCQmRJMXFxSkgIEDJyclq1KiRevbsaTZG9erVlZSUpEWLFpkKVA0aNFCDBg1MfapVq6ZFixbpp59+sk2BaujQoRo+fLhGjx5t1j5ixAgNHTqUAhUAAAAAAICNZGZmSpK8vLwkXZsddfnyZYWGhpr61K5dW1WqVFFSUpIaNWp03XFyx8jPli1btGnTJr3//vtWyW1xger48eN6+eWX87S/+OKL+u9//2uVUACAkoUZkQAAAEDRy8nJ0cCBAxUcHKy6detKktLS0uTk5CRPT0+zvj4+PkpLS8t3nE2bNmn+/PlasWJFnmN+fn46efKkrly5opEjR6p3795WyW5xgap58+b66aefVLNmTbP2DRs26PHHH7dKKAAAAAAAAFgmIiJCqamp2rBhwy2PkZqaqg4dOmjEiBFq3bp1nuM//fSTzp07p+TkZA0bNkw1a9bUCy+8UJjYkm6hQNW+fXu9+eabSklJMU0DS05OVkJCgkaNGqWlS5ea9QUAAAAAAEDRioyM1PLly7V+/Xr5+fmZ2n19fZWdna2MjAyzWVTp6eny9fU1G2PXrl1q2bKl+vbtq7fffjvf8/j7+0uS6tWrp/T0dI0cOdI2BarXXntNkhQbG6vY2Nh8j0mSnZ2drl69Wsh4AAAAAAAAuB7DMNS/f38tXrxY69atMxWQcgUGBsrR0VGrV6827Ru+Z88eHT582PTwO0nauXOnQkJCFB4erg8++KBA587JyVFWVpZVrsPiAlVOTo5VTgwAAAAAt+pxu3m2jnATlj0mHgBuVUREhOLj47VkyRK5ubmZ9pXy8PCQi4uLPDw81KtXL0VFRcnLy0vu7u7q37+/goKCTCvjUlNTFRISorCwMEVFRZnGcHBwUIUKFSRJMTExqlKlimrXri1JWr9+vcaPH68BAwZY5TosLlABAAAAAACgeJg2bZqka3uG/1NcXJy6d+8uSZo4caLs7e3VuXNnZWVlKSwszGxV3IIFC3Ty5EnNnj1bs2fPNrVXrVpVBw8elHRtwtLw4cN14MABlSpVSjVq1NDYsWPVr18/q1xHgQtUSUlJ+uuvv9SuXTtT25dffqkRI0bo/Pnz6tixo6ZOnarSpUtbJRgAAAAAAEBxULNm8Z0VaRjGTfs4OzsrJiZGMTEx+R4fOXKkRo4cecMx+vfvr/79+99KxAKxL2jH0aNHa+fOnabXO3bsUK9evRQaGqphw4Zp2bJlio6OLpKQAAAAAAAAKLkKXKDaunWrWrZsaXo9b948PfbYY/r0008VFRWlKVOm6Ouvvy6SkAAAAAAAACi5ClygOn36tHx8fEyvExMT9eSTT5peN2zYUEeOHLFuOgAAAAAAAJR4Bd6DysfHRwcOHFDlypWVnZ2tX3/9VaNGjTIdP3v2rBwdHYskJAAAAFBSFP+nz0k8gQ4AcLsVeAZVmzZtNGzYMP30008aPny4ypQpo8cff9x0fPv27apRo0aRhAQAAAAAAEDJVeAZVO+99546deqkZs2aydXVVV988YWcnJxMxz///HO1bt26SEICAAAAAACg5Cpwgap8+fJav369MjMz5erqKgcHB7PjCQkJcnV1tXpAAAAAAAAAlGwFLlDl8vDwyLfdy8ur0GEAAAAAAABw9ynwHlQAAAAAAABAUaBABQAAAAAAAJuyeIkfAAAA7l6nTjW2dYSbqlnT1gkAALh9oqOjtWjRIu3evVsuLi5q3Lixxo4dq1q1apn6XLp0SYMHD9a8efOUlZWlsLAwxcbGysfHR5K0bds2ffjhh9qwYYNOnTqlatWq6ZVXXtHrr7+e7zk3btyoZs2aqW7dutq6datVroMCFQAAAADchSg4AwUXt+/YbTtXj/sqWdQ/MTFRERERatiwoa5cuaK33npLrVu31q5du1S2bFlJ0qBBg7RixQolJCTIw8NDkZGR6tSpkzZu3ChJSklJkbe3t2bPnq3KlStr06ZN6tu3rxwcHBQZGWl2voyMDL388stq2bKl0tPTrXPRKmCBaunSpQUesH379rccBgAAoCjVP13W1hEAACUI/7+C4mDlypVmr2fNmiVvb2+lpKSoadOmyszM1MyZMxUfH6+QkBBJUlxcnAICApScnKxGjRqpZ8+eZmNUr15dSUlJWrRoUZ4C1SuvvKKuXbvKwcFB33zzjdWuo0AFqo4dO5q9trOzk2EYZq9zXb161TrJAACAmZRj620d4YaCVc/WEQAAAO56mZmZkiQvLy9J12ZHXb58WaGhoaY+tWvXVpUqVZSUlKRGjRpdd5zcMXLFxcXpjz/+0OzZs/X+++9bNXeBNknPyckxffzwww+qX7++vvvuO2VkZCgjI0PffvutHn744TxVOwAAAAAAANweOTk5GjhwoIKDg1W3bl1JUlpampycnOTp6WnW18fHR2lpafmOs2nTJs2fP199+/Y1te3bt0/Dhg3T7NmzVaqU9XeMsnjEgQMHavr06WrSpImpLSwsTGXKlFHfvn3122+/WTUgAAAAAAAAbi4iIkKpqanasGHDLY+RmpqqDh06aMSIEWrdurWka6vlunbtqlGjRun++++3VlwzFheofv/99zxVN0ny8PDQwYMHrRAJAAAAAAAAloiMjNTy5cu1fv16+fn5mdp9fX2VnZ2tjIwMs3pOenq6fH19zcbYtWuXWrZsqb59++rtt982tZ89e1a//PKLtmzZYtqTKicnR4ZhqFSpUvrhhx9M+1vdKosLVA0bNlRUVJS++uor0+MI09PT9cYbb+jRRx8tVJiSpLjvEyKxVwgAAAAAAHc6wzDUv39/LV68WOvWrZO/v7/Z8cDAQDk6Omr16tXq3LmzJGnPnj06fPiwgoKCTP127typkJAQhYeH64MPPjAbw93dXTt27DBri42N1Zo1a7RgwYI857wVFheoPv/8cz399NOqUqWKKleuLEk6cuSI7rvvPqvu3g4AAAAAAIAbi4iIUHx8vJYsWSI3NzfTvlIeHh5ycXGRh4eHevXqpaioKHl5ecnd3V39+/dXUFCQaYP01NRUhYSEKCwsTFFRUaYxHBwcVKFCBdnb25v2tMrl7e0tZ2fnPO23yuICVc2aNbV9+3atWrVKu3fvliQFBAQoNDTU7Gl+AAAAAAAAKFrTpk2TJDVv3tysPS4uTt27d5ckTZw4Ufb29urcubOysrIUFham2NhYU98FCxbo5MmTmj17tmbPnm1qr1q16m3bzumWtl23s7NT69atTZtlAQAAAAAAlFQ97qtk6wjXZRjGTfs4OzsrJiZGMTEx+R4fOXKkRo4cadF5b+U9N3JLBarVq1dr9erVOnHihHJycsyOff7551YJBgAAAAAAgLuDxQWqUaNGafTo0XrkkUdUsWJFlvUBAAAAAACgUCwuUE2fPl2zZs3SSy+9VBR5AAAAAAAAcJexuECVnZ2txo0bF0UWAAAAACiQU6eK9+8kNWvaOgEA3FksLlD17t1b8fHxeuedd4oiDwAr27o5wNYRbii4l60TAAAAAABszeIC1aVLlzRjxgz9+OOPevDBB+Xo6Gh2/KOPPrJaOAAAAAAAgNupIE/FQ8FYci8tLlBt375d9evXlySlpqaaHWPDdAAlUXGfhSYxEw0AAAAorNwJOBcuXJCLi4uN05QM2dnZkiQHB4eb9rW4QLV27VrLEwEAAAAAABRjDg4O8vT01IkTJyRJZcqUYSJOIeTk5OjkyZMqU6aMSpW6efnJ4gIVAAAAgFtX3Df3ltjgG8Ddy9fXV5JMRSoUjr29vapUqVKgQl+BClSdOnXSrFmz5O7urk6dOt2w76JFiwqWEgAAAAAAoBixs7NTxYoV5e3trcuXL9s6zh3PyclJ9vb2BepboAKVh4eHqdrl4eFx68kAAAAAAACKOQcHhwLtmwTrKVCBKi4uLt//BooSG1MDAAAAAHB3KNg8K0nNmjXT6NGj9dNPPzHNDQAAAAAAAFZT4AKVv7+/4uLi1KxZM3l6eio0NFQffPCBkpKSdPXq1aLMCAAAAAAAgBKswAWqWbNm6cCBA/rjjz80depU3XvvvZoxY4aCg4N1zz336Mknn9R///vfoswKAAAAAACAEqhAe1D9U7Vq1dSzZ0/17NlTkvTHH3/o888/19SpU/XDDz/ojTfesHpIAMCdjT3lAAAAANyIxQUqSTp06JDWrVtn+jhx4oQaNWqkZs2aWTsfAAAAipH6p8vaOgIAK+H7GUBxUuAC1ZdffmkqSJ06dUqNGzdWs2bN1KdPHzVs2FCOjo5FmRMAAAAAAAAlVIELVN27d1eVKlU0bNgw9erVi4IUAAAAAAAArKLAm6THxsaqUaNGGjVqlLy9vfXUU09pwoQJ+uWXX2QYRlFmBAAAAAAAQAlW4ALVK6+8onnz5un48ePauHGj2rRpo//9739q27at7rnnHrVt21bjx48vyqwAAAAAAAAogQpcoPqnOnXq6NVXX9X8+fO1ZcsWRUZGasOGDXrzzTetnQ8AAAAAAAAlnMVP8Ttx4oTWrl1r2jB97969cnR0VKNGjdSiRYuiyAgAAGAVKcfW2zrCDQWrnq0jAAAA2ESBC1Svvfaa1q1bpz179qhUqVJ69NFH9cwzz6hFixZq3LixnJ2dizInAAAAAADFSnH/w4fEHz9w5yhwgWrLli3q2LGjWrRooeDgYJUpU6YocwEAAAAAAOAuUeACVVJSUlHmAAAAAAAAwF3qljZJBwAAAAAAAKyFAhUAAAAAAABsigIVAAAAAAAAbKrAe1ABAADb2ro5wNYRbii4l60TALib1D9d1tYRAABWdEszqDIyMvTZZ59p+PDh+vvvvyVJv/76q/7880+rhgMAAAAAAEDJZ/EMqu3btys0NFQeHh46ePCg+vTpIy8vLy1atEiHDx/Wl19+WRQ5AQAAAAAAUEJZPIMqKipK3bt31759++Ts7Gxqb9OmjdavX2/VcAAAAAAAACj5LJ5BtXnzZn3yySd52u+9916lpaVZJVRJUNz3CZHYKwQAAAAAABQPFs+gKl26tM6cOZOnfe/evapQoYJVQgEAAAAAAODuYXGBqn379ho9erQuX74sSbKzs9Phw4f15ptvqnPnzlYPCAAAAAAAgJLN4iV+EyZM0DPPPCNvb29dvHhRzZo1U1pamoKCgvTBBx8URUYAAACgxKh/uqytIwAAUOxYXKDy8PDQqlWrtGHDBm3fvl3nzp3Tww8/rNDQ0KLIBwAAAAAAgBLO4gJVriZNmqhJkybWzAIAAAAAAIC7kMUFqilTpuTbbmdnJ2dnZ9WsWVNNmzaVg4NDocMBAAAAAACg5LO4QDVx4kSdPHlSFy5c0D333CNJOn36tMqUKSNXV1edOHFC1atX19q1a1W5cmWrBwYAAAAAAEDJYvFT/MaMGaOGDRtq3759+uuvv/TXX39p7969euyxxzR58mQdPnxYvr6+GjRokNXDfvjhh7Kzs9PAgQNNbZcuXVJERITKlSsnV1dXde7cWenp6VY/NwAAAAAAAIqGxQWqt99+WxMnTlSNGjVMbTVr1tT48eM1fPhw+fn5ady4cdq4caNVg27evFmffPKJHnzwQbP2QYMGadmyZUpISFBiYqKOHTumTp06WfXcAAAAAAAAKDoWF6iOHz+uK1eu5Gm/cuWK0tLSJEmVKlXS2bNnC5/u/5w7d07dunXTp59+alpWKEmZmZmaOXOmPvroI4WEhCgwMFBxcXHatGmTkpOTrXZ+AAAAAAAAFB2LC1QtWrRQv379tGXLFlPbli1b9OqrryokJESStGPHDvn7+1stZEREhNq2bavQ0FCz9pSUFF2+fNmsvXbt2qpSpYqSkpKsdn4AAAAAAAAUHYs3SZ85c6ZeeuklBQYGytHRUdK12VMtW7bUzJkzJUmurq6aMGGCVQLOmzdPv/76qzZv3pznWFpampycnOTp6WnW7uPjY5rNlZ+srCxlZWWZXp85c8YqWQEAAAAAAGA5iwtUvr6+WrVqlXbv3q29e/dKkmrVqqVatWqZ+rRo0cIq4Y4cOaLXX39dq1atkrOzs1XGlKTo6GiNGjXKauMBAADcLVKOrbd1hJsKVj1bRwDuCHw/AyhOLC5Q5apdu7Zq165tzSx5pKSk6MSJE3r44YdNbVevXtX69ev18ccf6/vvv1d2drYyMjLMZlGlp6fL19f3uuMOHz5cUVFRptdnzpxR5cqVi+QaAAAAAAAAcGO3VKA6evSoli5dqsOHDys7O9vs2EcffWSVYJLUsmVL7dixw6ytR48eql27tt58801VrlxZjo6OWr16tTp37ixJ2rNnjw4fPqygoKDrjlu6dGmVLl3aajmB4ixkXYStI9zEb7YOcFPF/x5Kd8J9BAAAAIDrsbhAtXr1arVv317Vq1fX7t27VbduXR08eFCGYZjNdLIGNzc31a1b16ytbNmyKleunKm9V69eioqKkpeXl9zd3dW/f38FBQWpUaNGVs0CAAAAAACAomHxU/yGDx+uIUOGaMeOHXJ2dtbChQt15MgRNWvWTM8++2xRZLyhiRMnql27durcubOaNm0qX19fLVq06LbnAAAAAAAAwK2xeAbVb7/9prlz5157c6lSunjxolxdXTV69Gh16NBBr776qtVD/tO6devMXjs7OysmJkYxMTFFel4AAAAAAAAUDYtnUJUtW9a071TFihX1+++/m46dOnXKeskAAAAAAABwV7B4BlWjRo20YcMGBQQEqE2bNho8eLB27NihRYsWse8TAAAAAAAALGZxgeqjjz7SuXPnJEmjRo3SuXPnNH/+fN13331WfYIfwJPTAAAAAAC4O1hUoLp69aqOHj2qBx98UNK15X7Tp08vkmAAgJKDgjOKi62bA2wd4YaCe9k6AQAAgG1YVKBycHBQ69at9dtvv8nT07OIIgEAAAAAUPwV9z98SPzxA3cOi5f41a1bV3/88Yf8/f2LIg8AAAAA3FTKsfW2jnBDwapn6wgAcEex+Cl+77//voYMGaLly5fr+PHjOnPmjNkHAAAAAAAAYAmLZ1C1adNGktS+fXvZ2dmZ2g3DkJ2dna5evWq9dAAAAAAAACjxLC5QrV27tihyAAAAAAAA4C5lcYGqWbNmRZEDAAAAAAAAdymL96CSpJ9++kkvvviiGjdurD///FOS9NVXX2nDhg1WDQcAAAAAAICSz+IZVAsXLtRLL72kbt266ddff1VWVpYkKTMzU2PGjNG3335r9ZAAAABASVHcnz4n8QQ6AMDtd0tP8Zs+fbo+/fRTOTo6mtqDg4P166+/WjUcAAAAAAAASj6LC1R79uxR06ZN87R7eHgoIyPDGpkAAAAAAABwF7G4QOXr66v9+/fnad+wYYOqV69ulVAAAAAAAAC4e1hcoOrTp49ef/11/fzzz7Kzs9OxY8c0Z84cDRkyRK+++mpRZAQAAAAAAEAJZvEm6cOGDVNOTo5atmypCxcuqGnTpipdurSGDBmi/v37F0VGAAAgKWRdhK0j3MRvtg4AAACAO5TFBSo7Ozv95z//0RtvvKH9+/fr3LlzqlOnjlxdXYsiHwAAAAAAAEo4i5f4zZ49WxcuXJCTk5Pq1KmjRx99lOIUAAAAAAAAbpnFM6gGDRqkV155Re3bt9eLL76osLAwOTg4FEW2O1rxX4YhsRQDAAAAAAAUBxbPoDp+/LjmzZsnOzs7Pffcc6pYsaIiIiK0adOmosgHAAAAAACAEs7iGVSlSpVSu3bt1K5dO124cEGLFy9WfHy8WrRoIT8/P/3+++9FkRMAAADFwNbNAbaOcFPBvWydAAAAWMriAtU/lSlTRmFhYTp9+rQOHTqk335jyRgAAAAA3AkoOAMoTixe4idJFy5c0Jw5c9SmTRvde++9mjRpkp5++mnt3LnT2vkAAAAAAABQwlk8g6pLly5avny5ypQpo+eee07vvPOOgoKCiiIbAAAAAAAA7gIWF6gcHBz09ddf5/v0vtTUVNWtW9dq4QAAAAAAAFDyWVygmjNnjtnrs2fPau7cufrss8+UkpKiq1evWi0cAAAAAAAASr5b2oNKktavX6/w8HBVrFhR48ePV0hIiJKTk62ZDQAAAAAAAHcBi2ZQpaWladasWZo5c6bOnDmj5557TllZWfrmm29Up06dosoIAAAAAACAEqzAM6ieeuop1apVS9u3b9ekSZN07NgxTZ06tSizAQAAAAAA4C5Q4BlU3333nQYMGKBXX31V9913X1FmAgAAAAAAwF2kwAWqDRs2aObMmQoMDFRAQIBeeukldenSpSizAQAAAEC+tm4OsHWEGwruZesEAHBnKfASv0aNGunTTz/V8ePH1a9fP82bN0+VKlVSTk6OVq1apbNnzxZlTgAAAAAAAJRQFj/Fr2zZsurZs6c2bNigHTt2aPDgwfrwww/l7e2t9u3bF0VGAAAAAAAAlGAWF6j+qVatWho3bpyOHj2quXPnWisTAAAAAAAA7iIF3oPqRhwcHNSxY0d17NjRGsMBAAAAAFDshayLsHWEAvjN1gGAAinUDCoAAAAAAACgsKwygwoAAOBOUPz/0s1fue8Gxf3pcxJPoAMA3H4UqADgJp4bXvx/VO6wdQAAAAAAKASW+AEAAAAAAMCmiv+0AACFUtxn/zDzBwAAAADADCoAAAAAAADYFAUqAAAAAAAA2FTxXvuDu1pxX5omsTwNAAAAAABrYAYVAAAAAAAAbKr4T1EBANzxmBEJAAAA4EaYQQUAAAAAAACbokAFAAAAAAAAm6JABQAAAAAAAJuiQAUAAAAAAACbKv671gIAAAAArC5kXYStIxTAb7YOAOA2YQYVAAAAAAAAbIoZVAAAACgwZlwAAICiwAwqAAAAAAAA2BQzqAAAuEM8N7x4/9/2DlsHAAAAwB2LGVQAAAAAAACwKQpUAAAAAAAAsCkKVAAAAAAAALCp4r2ZxR2suO8TIrFXCAAAAAAAKB6KfxUFAAAAAP4lZF2ErSPcxG+2DgAAdxSW+AEAAAAAAMCmKFABAAAAAADApihQAQAAAAAAwKYoUAEAAAAAAMCm2CQdAAAAuI2K/+beEht8AwBuN2ZQAQAAAAAAwKYoUAEAAAAAAMCmKFABAAAAAADApihQAQAAAAAAwKYoUAEAAAAAAMCmeIofAAC4azw3vHj/02eHrQMAAADYSPH+VxoAAAAAAMVUcf/Dh8QfP3DnYIkfAAAAAAAAbIoCFQAAAAAAAGyKAhUAAAAAAABsigIVAAAAAAAAbIoCFQAAAAAAAGyqWBeooqOj1bBhQ7m5ucnb21sdO3bUnj17zPpcunRJERERKleunFxdXdW5c2elp6fbKDEAAAAAAAAsVawLVImJiYqIiFBycrJWrVqly5cvq3Xr1jp//rypz6BBg7Rs2TIlJCQoMTFRx44dU6dOnWyYGgAAAAAAAJYoZesAN7Jy5Uqz17NmzZK3t7dSUlLUtGlTZWZmaubMmYqPj1dISIgkKS4uTgEBAUpOTlajRo1sERsAAAAAAAAWKNYFqn/LzMyUJHl5eUmSUlJSdPnyZYWGhpr61K5dW1WqVFFSUtJ1C1RZWVnKysoyvT5z5kwRpgYAAACA4ue54cX/18Edtg4A4LYp/j+R/k9OTo4GDhyo4OBg1a1bV5KUlpYmJycneXp6mvX18fFRWlradceKjo7WqFGjijIuAABAicQvtAAAoCgU6z2o/ikiIkKpqamaN29eoccaPny4MjMzTR9HjhyxQkIAAAAAAADciuL/JzBJkZGRWr58udavXy8/Pz9Tu6+vr7Kzs5WRkWE2iyo9PV2+vr7XHa906dIqXbp0UUYGio0dBw7bOsIdj3sIAAAAAEWrWM+gMgxDkZGRWrx4sdasWSN/f3+z44GBgXJ0dNTq1atNbXv27NHhw4cVFBR0u+MCAAAAAADgFhTrGVQRERGKj4/XkiVL5ObmZtpXysPDQy4uLvLw8FCvXr0UFRUlLy8vubu7q3///goKCuIJfgAAAAAAAHeIYl2gmjZtmiSpefPmZu1xcXHq3r27JGnixImyt7dX586dlZWVpbCwMMXGxt7mpCgKLKsCAAAAAODuUKwLVIZh3LSPs7OzYmJiFBMTcxsSAQBuBQVnAIC1FfcnSvI0SQCwTLHegwoAAAAAAAAlX/H+swMAAABQwhT3mT8Ss38AALcfM6gAAAAAAABgUxSoAAAAAAAAYFMUqAAAAAAAAGBTFKgAAAAAAABgU8V/h8Y7FI9UBwAAAAAAKBgKVAAA3CH44wcAAABKKpb4AQAAAAAAwKYoUAEAAAAAAMCmKFABAAAAAADApihQAQAAAAAAwKYoUAEAAAAAAMCmKFABAAAAAADApkrZOgAAAMDtsuPAYVtHAAAAQD6YQQUAAAAAAACbYgYVAAAAAAC3gJm5gPUwgwoAAAAAAAA2RYEKAAAAAAAANkWBCgAAAAAAADZFgQoAAAAAAAA2xSbpAAAAAHAXYoNvAMUJM6gAAAAAAABgU8ygAgAAQIEx4wIAABQFZlABAAAAAADApihQAQAAAAAAwKYoUAEAAAAAAMCm2IMKAAAAuI3Yx8s6uI8AULIwgwoAAAAAAAA2RYEKAAAAAAAANkWBCgAAAAAAADZFgQoAAAAAAAA2RYEKAAAAAAAANkWBCgAAAAAAADZFgQoAAAAAAAA2RYEKAAAAAAAANkWBCgAAAAAAADZVytYBABStapfibR3hhg7aOkABFPd7KN0Z9xEAAAAArocZVAAAAAAAALApClQAAAAAAACwKZb4odhiWRVQcvD9DAAAAOBGKFABAHCHKO6FvoO2DgAAAIA7Fkv8AAAAAAAAYFMUqAAAAAAAAGBTFKgAAAAAAABgU+xBVUSK+z4hEnuFAAAAAACA4oEZVAAAAAAAALApZlABAIC7RnGf4XzQ1gEAAABshAIVAAAAAAC3oLj/4UPijx+4c7DEDwAAAAAAADbFDCoAAAAAuAsx+wdAccIMKgAAAAAAANgUM6gAAABQYMy4AAAARYEZVAAAAAAAALApZlABAAAAuOMU99l8B20dAADuMBSoAAAAgNuouBdWJIorAIDbjyV+AAAAAAAAsCkKVAAAAAAAALApClQAAAAAAACwKQpUAAAAAAAAsCkKVAAAAAAAALApClQAAAAAAACwKQpUAAAAAAAAsCkKVAAAAAAAALApClQAAAAAAACwKQpUAAAAAAAAsCkKVAAAAAAAALApClQAAAAAAACwKQpUAAAAAAAAsCkKVAAAAAAAALApClQAAAAAAACwKQpUAAAAAAAAsCkKVAAAAAAAALApClQAAAAAAACwKQpUAAAAAAAAsCkKVAAAAAAAALCpElOgiomJUbVq1eTs7KzHHntM//vf/2wdCQAAAAAAAAVQIgpU8+fPV1RUlEaMGKFff/1VDz30kMLCwnTixAlbRwMAAAAAAMBNlIgC1UcffaQ+ffqoR48eqlOnjqZPn64yZcro888/t3U0AAAAAAAA3MQdX6DKzs5WSkqKQkNDTW329vYKDQ1VUlKSDZMBAAAAAACgIErZOkBhnTp1SlevXpWPj49Zu4+Pj3bv3p3ve7KyspSVlWV6nZmZKUk6c+aM1XLlZF2w2lhFxZrXWxS4h9ZR3O8j99A6ivt95B5aR3G/j9zDwuMeWkdxv4/cQ+so7veRe2gdxf0+3m33MHcswzCsNiaQy864w7+yjh07pnvvvVebNm1SUFCQqX3o0KFKTEzUzz//nOc9I0eO1KhRo25nTAAAAAAASoQjR47Iz8/P1jFQwtzxM6jKly8vBwcHpaenm7Wnp6fL19c33/cMHz5cUVFRptc5OTn6+++/Va5cOdnZ2RVp3ltx5swZVa5cWUeOHJG7u7ut49yxuI+Fxz0sPO6hdXAfC497WHjcw8LjHloH97HwuIeFxz20juJ+Hw3D0NmzZ1WpUiVbR0EJdMcXqJycnBQYGKjVq1erY8eOkq4VnFavXq3IyMh831O6dGmVLl3arM3T07OIkxaeu7t7sfwhdafhPhYe97DwuIfWwX0sPO5h4XEPC497aB3cx8LjHhYe99A6ivN99PDwsHUElFB3fIFKkqKiohQeHq5HHnlEjz76qCZNmqTz58+rR48eto4GAAAAAACAmygRBarnn39eJ0+e1Lvvvqu0tDTVr19fK1euzLNxOgAAAAAAAIqfElGgkqTIyMjrLum705UuXVojRozIsywRluE+Fh73sPC4h9bBfSw87mHhcQ8Lj3toHdzHwuMeFh730Dq4j7ib3fFP8QMAAAAAAMCdzd7WAQAAAAAAAHB3o0AFAADw/9q7z4AorrYNwPdQ7CKKSLMrdkUUREVD1IgNlWAvKEqsKPYI9hq7xo69FzRiN4JoomLv2MESK6JYwErb+/vBt/OyoqnqgjzXnzfM7O777PHszDnPnCKEEEIIIfRKElRCCCGEEEIIIYQQQq8kQfWV0mg0+g5BCPEPyZKAQgghhBBCiMxKElRfKQODlH/a69evA5CElRDp2e7duxEfHw9FUSRJJfQidb3T/rfUxX9G7rPia5O6Tr97906PkaR/2utlbGysniMRQoiMTRJUX7F9+/ahbNmy+OOPP9SElfj3pPMhPoe5c+fC19cXixYtQkJCgiSp/gMpt39Ho9FAURQAQFJSEuLj4wFAPSb+Hu19dsOGDYiOjgYgdfJTunDhAh4/fgwAGDt2LM6ePavniL5+2jo9dOhQ+Pr6IikpSc8RpV+KomDr1q3o2bOnWk/Fp6G9jr58+VLPkWRcci8SGYlkLb5i9vb2qF27Nnbs2AFAEiz/lbahdvfuXQBysf+7pJz+nJeXF7799lts3LgRCxculCTVf6BNqLx69UrPkWQcGo1Gvbb9/PPPaNGiBerWrYu+ffuqSRbx95DEixcv0KFDB6xatQqAJPk+lUuXLqF9+/aYP38+evXqhbFjxyJbtmz6Duurlfr+Exoaij179sDb2xtGRkZ6jCp90pZVREQEhg0bBldXV+TPn1/PUX1dFEXBxo0b4ePjgydPnug7nAxJURSsXLkSEyZM0HcoQvwlSVB9JT6UfMqfPz9KlSqFtWvXAoCMovoEtm3bhlKlSuHZs2fS8fiA5ORkAEBUVBRu3rwJQDpoHzNkyBCEh4cjd+7cmDt3LkqXLo0NGzZIkuo/mjp1Kvz9/fUdRoahvS8MGzYMU6ZMQa1atTBs2DDMnz8fffv2xfPnz/UcYcZiamqKMWPG4MCBA5Lg+4QqVKiADh06ICAgAKtWrUJoaCjKlSun3nPEp6W9b2/fvh0bNmxA/fr14eTkJCOoPkBRFJw6dQpbt25FzZo10bFjR7l3fyLacnz69ClGjhwJR0dHmJub6zmqjEVbhn/88QcGDx4sSWaRIUjG4iuh7WTcunVLnZ4BAJMmTcKDBw8wb948fYX2VXFwcICdnR22bt0KQEalAcCSJUtw9OhRJCcnw9DQEL/88gucnZ1Rp04dODk54ciRI0hMTNR3mOnKwYMHERcXh3LlygEAcuTIgblz56JMmTKSpPqP8ufPj40bN+Lq1av6DiXDuHjxIrZt24b169djyJAhyJ07N7JlywZXV1fkzZtXfZ3URV3vJ0e0nfpatWrh7NmzuHz5MgApt/9Co9Go99kKFSrA0NAQhQsXxqFDh/Dw4UMYGhpK+X4mL168wLRp07Bhwwb1gZORkZG0ez5gwoQJ8Pf3x6lTp5CQkCD18hNRFAXBwcGYN28e6tWrh65du+o7pAxHURQcP34ca9asQceOHeHn56fvkIT4S5KgyuBSNxQWLFgAd3d3tGzZEmfPnsXz58+RP39+NGvWDKdOnYJGo5Eb5j/wobKytLRE0aJFERgYCEBGpZHE2LFj4e3tjQsXLiA8PByDBw9Gjx49sHjxYhgbG6NLly7Yu3cvEhIS9B1uuuHi4oKFCxfCyMgIgYGBCAsLQ65cuTBv3jxJUv0D75cLSdSuXRulSpXCsWPHAKRNIoi0YmNjYWRkhDp16mDbtm1wc3PDrFmz8MMPPyA2Nhbbt28HIKMhtcLDw5GUlARDQ0MAQEhICMLCwtTzdevWRePGjTF69GjExcVJuf1L2umnBgYGuHv3Lho0aIBLly6hU6dO2LFjB+bOnYuoqCgp30/k/cSTqakpVq9ejYYNG+LChQtYsWIFgJR2j9yTdG3fvh2dO3fGgwcPsHr1arx+/Vru3Z+ARqPBiRMnMHbsWOzfv1+So//CixcvMHv2bEyZMgW3b99Wj0vdFOkaxVdh2rRpHD9+POfPn8+2bdvSzMyMrVu35tatWxkaGkojIyMePnxY32FmSHfv3qVGo1H/vnHjBs3MzLh69Wo9RqV/2jJJSEhg5cqVWbVqVa5evZpDhw7VeV3Dhg1pa2vLHTt2MD4+Xh+hpisJCQnqf0dGRrJq1aps2LAhT5w4QZJ8+fIlO3fuTCcnJ86ePVsts9R1UOh69eqVzt99+vRhsWLF+PbtWz1FlH59qB7dvn2blSpV4pgxY2hiYsKAgAD13NGjR1m7dm1euHDhS4aZbo0dO5aKojA0NJQJCQm8dOkSy5cvz3z58rF3797cu3cvSfLw4cN0dHRUf9fJycn6DDvDSV1eY8eOpYODA3///Xf12JgxY2hvb88RI0YwKiqKJOnl5cXw8PAvHuvXIHV5R0RE8MaNG7x//z5J8s6dO3Rzc2OdOnW4fv36D74nM9FeQx8+fMhHjx7x2rVr6rmWLVuyfPnyXLt2rXr/kXv3fxMbG8tp06bRwMCAc+bM0Xc4GdL+/fvZsmVLZs2alfv37ycp9VKkb5KgyqBSNww2b97M/Pnz88qVK+qx7du308/Pjzlz5mSrVq1oZGRET09PvnnzRi5KfyF12c6ZM4cODg5s3749b968ybi4OJKkp6cne/funeb1mY022ZKQkMBy5cpRURQ2a9YsTR1r2LAhy5Urx82bN+skaDKz0aNH8/z589y0aRMbNmxINzc3Hj9+nGRKksrLy4s1a9bkhAkTpMz+xKJFi9iyZUs1YUCST58+ZdWqVblgwQKS0hDTSn2tSp0sfvHiBTt06MAcOXJwwIAB6vF3797Rzc2NHh4emfo6974GDRqwYMGCDA0NJUnev3+fwcHBrFatGp2cnOji4sJDhw7R2tqavXr10nO0GduPP/5ICwsL7tixg7dv39Y5N3bsWNrb29PV1ZUuLi4sUKAAExMT9RNoBpb6+jh69GhWqFCBZcqUoYWFBefPn0+SvHXrFhs3bsy6detyw4YN+gpV77RltW3bNjo5ObFs2bIsVaoUhw0bpr7Gw8ODFSpU4Pr16/nmzRt9hZohacv30aNHvH79Op8+fare10eOHElFUbhs2TJ9hpjuacvw9evXfP78uXr8woULbNasGStUqKAm+6VtJNIrSVBlcJs3b+aECRM4depUkkzTkb19+zZHjhxJZ2dn5s2bl48ePSIpF6W/Y/bs2RwzZgynT59OV1dXWllZsXPnzjx06BCDgoKYLVs2Xrx4Ud9h6o22Dj179oxkSt2rUaMGLSwsGBYWlqZDW6NGDTo4OPDly5dfPNb0IHV5BAUFUVEUnjp1iiS5ZcsWfvfdd2mSVM2aNWO3bt3k9/onpk2bxg4dOjBLlixs374958yZw+TkZLZp04bt2rXTd3jpRuo6NG3aNLZr147NmjXjuXPnSJLHjx9n9erV6ezszAkTJnD27NmsV68eK1SooN5XMnuSKvX99bvvvqOFhUWaxOjZs2fZrFkzfvfdd8yXLx9NTEzU37n4Z44ePcqSJUvy6NGjJFMSpo8ePeLWrVvV0SlLlixhv3796O3trSankpKS9BZzRjZhwgSam5tz3759fPPmDVu1akUTExNeunSJJHnz5k02bdqUlSpV4r59+/Qcrf7s3buX2bNn54IFC3j16lXOmjWLiqJw9+7d6mtatmxJGxsbbtq0SY+RZizae1RQUBArV67MwoUL09nZmV27duWTJ0+o0WjUEawrVqzQb7DplLYMd+7cyXr16rFs2bJs0KABN27cyMTERJ48eZKtW7dmpUqVePDgQT1HK8THSYIqg9JoNHz9+jVz5sxJRVHYs2dP9Zy2E6FtpCUnJzM+Pp7VqlVjjx499BJvRpC687Vu3Trmy5eP169fV4+tWbOGvXr1YtasWdm5c2caGBiwd+/ejI+Pz3QJBO33DQ4OZufOndUORGJiIitWrMgKFSrw5MmTacrlzp07XzzW9Gb9+vWcN28eFy9erHM8KCiI9evX10lSvX37Vq2Xma2OfcifJUgOHjzIAQMG0MbGhm5ubvT29qaiKNy5c+cXjDB9Sl1ukyZNYp48eejr60s7OzuamZlx7dq1JFMSAgMGDGChQoXYsGFDnU5/Zh+Z8qG6V69ePVpZWXHfvn1ppi8fPXqUCxcuZI4cOThp0iSS8hv+K++Xz86dO2lhYcGkpCSGh4dz6NChtLW1pbGxMatVq/bBhx2ZvZ7+W2/evGGjRo24Zs0akuTWrVuZN29edRSqtn5fuXKFgwcPztRJwN69e6sjpv744w+WKFFCbVunvk507NiRN2/e1EuMGVVoaChz5MjB2bNn8/nz5xw/fjwVRVGX1Hj9+jXHjRtHRVHUuip07d69mzly5OC4ceN45swZurq60tramkeOHCFJhoWFsW3btixUqBDDwsL0HK0QHyYJqgxKexN8+vQpy5Urx5IlS34wIUD+r9E3ZswYtmzZ8ovGmRHt2rWL48eP5+zZs0mmHZV29uxZDhgwgBUrVmTBggXVRnJm63wEBQWpN8Fjx47prElVoUIFVqhQgadOncp05fJnIiMjWbhwYSqKwhkzZpBMGRWgFRQUxAYNGrBGjRrqU2tSRq6QumWwY8cOrlq1iosWLSKpux7a06dP2a9fP3p4eFBRlA92HDKrP/74g927d+ehQ4fUY15eXrSwsODq1avVctROZdaSTv//7Nq1S03IkylJKmtra+7bt++D5RQQEMCCBQvywYMHXzLMDE27XMGTJ09YunRplixZkvnz52e3bt24fv16Pnr0iIaGhgwMDNRzpF8HjUbD6OhoWlpa8sqVK/z999+ZK1cuLly4kGRK8mrYsGFpki2ZMUmVkJDAKlWqMCAggLGxsbSxsWH37t3Va+eCBQsYHBys5ygzHo1Gw6SkJPr4+HDgwIEkyejoaBYqVIg+Pj7q6xISEpiUlMTJkyfrLGsiUsrw1atXbNKkCceOHUsy5V5euHBhnTIkyUOHDtHLy0sSqCLdkgRVBvFnnavHjx+zYMGCdHZ21unUvq979+60s7Pj69evP0eIGZ5Go2FMTAwVRaGiKBwyZIh6Tlv+qUenPX/+nKVLl06zKHhmcPPmTZYsWVJN4mlpn7JqF063sbHh2bNn9RFiuvB+cu7t27fctm0bK1WqxKpVq6rHU4++WLduHfv16ycJlVRSl8XQoUNpbW3NmjVr0tzcnA0aNODZs2fTlNebN284e/ZsZsuWjVevXv3SIac7a9asoaIoLFOmTJopZ126dKGVlRXXrFnDFy9e6JyTBPP/XLt2jRYWFuzcubNOGWqTVKGhoTojl0ny3LlztLOz461bt/QSc0azadMmOjg4qFOjrl+/zgkTJnDXrl2MjY0lmTKKokaNGpII+Jc+9pvu1KkTXV1dmSNHDi5fvlw9/vDhQ9auXZurVq360/dnFuPGjWP79u1pZWXFnj17qr/1t2/f0svLi+PHj2dCQkKmL6d/o2PHjpw/fz4fPHiQJvm3fft2BgUF6TnC9C05OZnffPMNz549y6ioKFpZWbF79+7q+e3bt6v3IlkfTaRnkqDKAFJ3vBYtWsQBAwawVatWPHnypLr+T3R0NG1sbFi7du0PJqnu3LnD77//nqdPn/5icWc02pvgjRs3aGNjQ3t7+4+uMaX9Nxk8eDA7der0xWLUl/cbWidOnGCxYsUYGRmZ5jXaDlp8fDxr1KiRaZ/QvJ8wSZ2827NnD4sUKcJ69eqlOf9nn5HZzZgxg9bW1up1bMOGDVQUhbVr1+bZs2fVOpi6vtauXZtTpkzRS7z69KG607x5c3W6xPsjQ7VTIn/99dcvFWK696EO5qZNm1ihQgV27dpVJ0n13XffsVChQty1a5dO2U+bNo2GhobqTnPiz504cYKNGjVi/fr103RG3717x6ioKLq5udHR0TFTjuD5r1LXzadPn6rrkpLkypUrWbhwYbq5uanHYmNj2ahRI3777beZqryTkpJ0RpSmnk66fft2FixYkI6OjmpnPyEhgcOGDWORIkV448YNvcSckSUnJ1Oj0bBbt250cXFhsWLFdJYkefXqFT09PTl+/HgZ0fsR2vpavXp1duvWjSVLlmSPHj3Ue31MTAybN28u63eJDEESVBnI0KFDaWFhwW7dutHNzY02NjacO3cuHz58SDIlSVWkSBGWLl36g09r39+KPbP7s87/tWvXaGpqSjc3tz9tbHh6erJGjRp89+7dV/20TPvdDh48yBMnTvDgwYO0sbHR6aBpX7Nv3z51rrsgp0yZwu+//57Vq1fnggUL+Mcff5Ak9+zZw1KlStHV1VV9rezWpys4OFjdMerFixfs2bOnul7Sli1baGpqyhkzZrBEiRKsXbs2T58+neZ36OjoyNGjR3/p0NON96ekNWjQgJaWlty3b1+aDufEiRMzVSf079KO3NH65ZdfWLZsWXbt2pVnzpxRj1euXJnNmjVT/46Pj+eqVavUheiFro/dg8+ePUs3NzfWq1dPHUmVnJzMVatWsXbt2qxevbp6rZT6+vesW7dO5/4yfPhwVq5cmfny5WO7du24Y8cOkv/bxa9SpUr08PCgk5MTK1eunGnK+/2k6LZt2+jg4MBy5cqxXr166kLoS5cuZdGiReni4sLWrVvz+++/p5mZWaYeMf53JSUlqb/96Ohovn79mk+fPiVJPnjwgCVLlmTBggXV2R7JyckcNmwYCxcuzIiICL3FnZ4kJyerZfjmzRs1wUem3J/Mzc11RumTKb/50qVLp9kNVYj0SBJUGcSyZctYpEgRnR2XFEVhoUKFOGPGDPUpWFRUFN3d3b/6RsR/lbphvHz5cg4fPpzdunXj1atX1SdlV65cYZ48edi0adMPjgK6ceMG69ev/1WPSkvd2Q8NDVVHWNy4cYMFChSgj49PmsRn37592adPn68+afcxqevW6NGjmS9fPnWXqXz58rF9+/Zqndm9ezfLlStHe3t7fYWbboWFhVFRFDo4OHDdunUkyf379/PRo0c8d+4cS5QooU4xXb16NRVFYbly5XQ2Njhx4gSzZs3KCxcu6OU76Ns/mZKWWma/fxw9elStR7NmzWKfPn3SNOo3bdpEc3Nzenp66iSp3k+6ZMZr4D+1ZcuWNLvCnTlzhk2bNmXt2rXVjQ6OHDnCefPmycL9/9ChQ4eoKAqHDx9OkpwzZw4LFCjAgIAArlq1ii4uLqxRowaXLl1KkgwJCeGPP/7Ifv368eeff8405X379m0qikIPDw+S5KlTp5g1a1b6+flx8eLFrF+/PsuWLcuff/6ZZEryf8yYMXR3d+f48eN57do1fYaf7v3yyy86yfotW7bQzs6OpUqVYs2aNdWRPSEhITQ1NaWDgwMbNGhADw8PSf79v1OnTvHx48fq3zt27GCLFi1Ys2ZNjh49Wn0YNXz4cJqZmdHT05PDhw9n586dmSdPHilDkWFIgioDePv2LQMCAjhv3jySKU948uTJw1WrVtHX15c5c+bkrFmzePfuXZ33ZfZOxt8xdOhQFihQgB07dmTNmjVZsmRJLl++nDExMSRTklT58uVjzZo10yxym5SUlGYx4a/V/fv3uWjRIv7000/qsaCgIBoaGrJHjx48cOAAz507x4EDB9LU1FQWr2TKtFo/Pz/u379fPRYcHMyqVavSy8uLr1+/5tu3b7l582a2a9dOpvO9Z9u2bVQUhd988w2bNm3KjRs3qufmzJnDunXrqg21NWvW0MfHh23bttW57j1//jxTTa36FFPSMrvbt2/TycmJTZs2ZVRUFJcvX04zMzP6+/urox+1xowZQ1NTU7Zq1YqXL19Wj8u9989p62lycjJv3rzJMmXK0N3dPc225+fPn6eFhQVr1qyp8/snpYz/qfXr1zNLliwcO3Ysf/rpJ3UkKpmyxlSPHj1YrVq1j3ZgM0N5azQaBgcH08LCgu3atePOnTvTjL7t27cvy5Qpo3NfF3/t8uXLtLe3Z9OmTRkZGclbt24xV65cnDx5Mn/++WcOHDiQiqKobcy7d+9y4MCB7NWrFydPniwjp5gyO8HExIQzZ85kfHw8jx49yixZsrB///709PTkd999x6JFi6rJ/sDAQDo7O9PV1ZXdunWTdrnIUCRBlUFcvnyZDx8+5O3bt1mpUiXOnDmTZEonOHfu3MyTJ486FUae2P49ixYtYuHChdUnOocPH6aiKLS1teWiRYvU9b3Cw8Pp6uqaaTtxd+7coaIoNDEx4eTJk3XOBQcHs2TJkrSxsWHJkiVZoUIFmc7ClDUqFEVhgQIF0jRkf/31V2bJkoW//fYbSd2n0pm1jn2Mp6cnXVxc6OHhwW+//Vbdatrf35+lSpViVFQUY2Nj6ebmpibwyczRmfoz/3ZKmkixePFi1qlTh23atOHLly8ZGBhIS0tLDh06VGck1axZs+ji4sLOnTvLb/df0JbZ7t27WatWLbZo0YK///67zmsaNmzIokWLctCgQfoI8auydu1aGhsbU1EUdRSQtr0YExPDIkWKcMyYMfoMUe80Gg1DQkJYoEABGhgYqOsgpb5Pu7i4sEmTJvoKMcNau3Yt69Wrx1atWnHUqFHs37+/zvlly5ZRURSd5KnQ5evryxIlSnD+/PkcPHgwJ06cqJ67ePEie/fuzeLFi/PkyZM678vsbSKR8UiCKh2bM2eOOiRb6+DBgyxfvrw6ZeXMmTP08fHhjBkz5AL0D7x584YzZ87k/PnzSaYMNc6TJw+XLVvG9u3b08zMjIsXL2Z0dLTO+zJrJyQgIIBZsmRhly5d1HUBtA3b6OhoXr16lefPn+eTJ0/0GabevL/L44MHD+jj40NFUbhy5UqSug3c8uXLc9q0aV8+0Azi3bt3JFMatN26dePx48fp4eGhTveJjo6mlZUVraysWLx4cVasWDFTr9/1KaekZWapH+6sWLGCzs7ObNOmDePi4rhhwwZaWVnxxx9/5IkTJ5iQkEAPDw9u3rxZZ0SQ+LjU5bNhwwY2atRI/d3++uuvrFGjBlu2bKkmqV6/fk1vb29u2rRJyvZf+NDDyqCgIGbLlo1t27ZlbGyszmvat29PT0/PLxliupSUlMR9+/bR1taWNWrUUHc707axJ0+ezBo1amTqe84/kfq3u27dOjZs2JCFCxemt7c3yZR6qi3bXr160dXVlXFxceoxeeium2Dq168fbW1taWtrm2Yn7fDwcLq4uKjtSylDkVFJgiqdevnypbooeupRK1u2bKG5uTkDAwMZHh7Opk2b0svLSz0vSaoP+9DF+fz584yKiuKNGzdYvnx5zpo1i2TKui3Zs2enhYUFt23b9tH3ZzYLFy6koiicMmWKlEcqGzZsYJcuXXj9+nWd9biioqLYqVMnZs+eXWcUVWxsLIsXL86AgAB9hJtuHThwQF0DRevhw4e0sbHh8uXLGRUVRQ8PD9aqVYu7du3is2fPOGfOHC5YsCDTrJHyITIl7dP6syTV5s2bWbFiRVpaWrJUqVIsX768WufkmvjnUndS9+/fz27dutHQ0JA//PCDTpLKxcWFTk5O7NSpE+vUqUMHB4c0DwDEX0tdVu9vJ79+/XoaGRlx0KBB6kO4t2/f0s7OjgMGDPiicaYHH/rtakdSmZmZ0cPDg69evVJf5+npyXr16qkPUsRfS32PWb9+PStXrkxra2ueP3+e5P/+DcaNG8cqVapkynv5X0mdEB02bBgVRWGrVq101qQiSXd3dzZq1OhLhyfEJ2UEkS5oNBoYGBiof+fKlQu+vr7IlSsX5s2bB41GA39/f3h4eGD9+vXo2bMncuXKBQsLC2zZskV9n6GhoT7CT/cURQEAzJ07FxqNBv369YOdnR0AYO/evTA0NESjRo0AAE+ePIGXlxcsLS3h5uam8/6vHUkoioJLly7h8ePHiIuLg7u7OwCgZ8+eSEpKgq+vLxRFweDBgzNNuXxMXFwcRowYgbi4OJw+fRrVqlVDrVq11PqzcOFCJCYmokmTJujRowesra1x+PBh5MiRA97e3voOP9347bffUK9ePQDA5s2b4e7ujlq1aqFChQqYPn061q9fj1atWmHcuHEYPXo0pk2bhu7du6Nv377qZyQnJ8PIKPPd0ooWLQpvb29s2LAB/fv3x9KlS5EzZ07069cPGo0GPXv2RNGiRQEAefLkgZ2dHXLkyIEyZcqonyH3jf9RFEW9Dnp5eQEAli5dim7dumHhwoWws7PD6dOnERcXB29vbxgZGSE5OVnK8C9o2zeDBg3CwYMH4eDggKpVq2LXrl149eoVVq9ejYYNG8LU1BS7d+/GyZMnUbRoUSxatAgGBgZp2kjiz2nLavr06Th9+jSMjY0xdOhQ2Nraol27dtBoNPDy8sKhQ4dQunRpxMXFQaPRYOrUqXqO/MvS/tZ///13HDx4EDdv3kSbNm1QoUIF1K9fH+vXr0f79u3h4uKC0qVLw9zcHFu3bkVYWBiyZs2q7/DTPW35ajQa9RrZrl07GBoaYs6cORg+fDh++uknVKpUCQDw6NEj5MyZE+/evUOuXLn0GXq6oS1DY2Nj9djEiRORmJiIdevWYdWqVfDy8kL+/PkBAFmzZkXevHmRmJio8x4hMhS9psdEGuHh4Tp/P3jwgOPGjWPBggU5YcIE9fiBAwd4+PBh9amEPG34ay9evGCvXr1YoEABLlmyRD2+evVqWllZcffu3YyMjGTTpk3Zp08f9XxmGV2gfYIVFBTEggULsmLFijQ1NaWrqyvDw8PVJ7Jz585l1qxZOXbsWH2Gmy4kJSXR39+fAQEBPHPmDKdNm0ZTU1O2a9eOkyZNYkJCAp88ecIBAwZQURS2bNmSgYGB6pNX+d2miIyM5DfffMO6devy22+/Zd++fWlmZsaff/6ZM2fOZN26dXn48GGSKevxffvtt/Tx8dFz1PonU9I+n9Rlu3z5ctaqVYtt2rThrVu3dM5nlvvDpxASEsL8+fOrO00lJydz5syZrFy5Mtu3b6+OEHj/uijXyX9n5syZzJs3LwcOHMjixYuzbNmyXL9+vTpNPzAwkLly5aKtrS1DQ0Mz7UjULVu2MHv27HR3d2eNGjVobW3Ntm3bqptKhISEsHz58lQUhQcPHvzgrs4iLe01cs+ePWzWrBm7devGRYsWqedXr17NGjVq0NzcnK1bt2aPHj2YL18+2WkuFW0Z/vbbbxw0aBDnzZuns76Ur68vLS0t2bRpU06cOJH9+/dn7ty50/QlhchoJEGVjuzdu5fm5uZctmyZzvH79++zf//+zJMnT5r5xqQ0kD/mQ52vmzdv8scff6S1tbXOjfLbb7+lmZkZCxYsyCpVqmSKtQU+VD779u1j3rx51alWZ8+epaIorFu3Ls+cOaPeLKdOncp8+fLx6dOnXzTm9GjPnj3MnTu3ui7c27dvOXLkSCqKwqpVq3LKlCncs2cPBwwYwFy5cvHIkSMkKdMD3nP9+nV6eHiwadOm3LdvH/fu3UsPDw82atSIiqLQ3d1dvdbdvn1bkiv/T6akfT7vJ6m++eYbduzYkffu3dNjVBnX2rVraW1tre6SS5JxcXEcNWoUc+TIQW9vb/Xeq/19Sz39+96/Jg4bNozbt29X//7+++9ZoUIFrl27Vp32t3z5ctauXTvTJlz/+OMPlilTRmfK/aZNm9igQQO2b9+eDx48YFJSEnfv3s2SJUvy4cOHeow24zl06BBz5cpFLy8vurq6smjRojrTSAMDA1mtWjVaWlpy+vTpvH//vh6jTZ/27t3LrFmz0tXVlQUKFGCDBg24atUq9fyPP/5IRVFYrlw5jho1Sl2PUoiMTBJU6ciFCxfYs2dPli9fnitWrNA5d/DgQebMmZOKoqQ5J/7c+xfrW7ducfDgwbS2tubChQvV47t372ZISEimGJWmbcjevn1bbcDGx8ezf//+6rbKt27dYvHixenl5cXixYuzevXqPH36tPpe7S6Hguzduzd79+6t/l2uXDm6u7tz0KBBbNiwIRVF4eTJk9mxY0eampqqO/gJXdeuXWPDhg3p6urKq1evMikpiZcvX6a3t3eatSpIGQGk9bEk1bNnzxgREcH169czICBAvaZltk7of5G6bJctW0YnJyf1IZIkTz7uQ2Vz6NAhlilThiEhITrH7969SxsbG5YqVYre3t5SP/+F1OUdEhLCrVu3skuXLuoDES0PDw9WrFiR69atU9dMzEwjKt+vlxEREbSxseG+fft0jmt37jx48CDJlLLRjjwTf9/mzZs5Y8YMkuSjR4+4YMECmpmZsV+/fuprlixZwlatWkny7yNGjRrFBQsWkCRPnz7Ndu3a0dnZWacv2Lt3b1arVi3NDr5CZFSSoNKTjzUELl++TB8fH5YuXVpnJNXFixfp6enJwMBAabz9hdRlu2fPHlpZWXHr1q06r7lx4wa9vb1pZmbGNWvWpPmMzFDGDx48YP78+Vm2bFmuW7eOZErD9vLly3z+/DkdHR35ww8/kEyZUqodEaRNFIj/Wbp0KZ2dnfns2TPa29vT2dlZbSjcu3ePgYGBTExM5KtXr9i8eXPa2NikWbhWpIiIiKCrqytdXV156NAhnXOZoQP1b8mUtM8nddk2adKEzZs3118wGczkyZPVTv6jR49YpUoVurm58eLFi+prbt68yZYtW3L8+PG0t7dnWFiYvsLNkFLXz4EDB9LU1JQWFhZUFIW+vr5pEiutWrWiubk5g4ODv3SoeqG9b6S+9l24cIHPnj3jjRs3WKRIEbWNGB8fr76mYsWKHDhw4BeNNaPT1sWzZ8/yt99+Y4cOHThp0iT1/PPnz9UkVeqyffHixRePNb3SlmFkZCTv3bvH3r17c8eOHer58+fPq0mq1COpoqKivnisQnwukqDSg9SNiTlz5rBPnz784Ycf1J0Yrl+/Th8fHxYrVozjxo3jyZMn2bhxY3bp0kU6GX8hddkGBwczMDCQnTt3ZsWKFXWGupPkrl27aGxsTEVRGBQU9KVD1bvffvuNBgYGdHR0ZLNmzbhhwwb1XFBQEB0cHBgZGUnyf2sI2Nvby/oLH+Ho6EhFUeji4vLRqY+JiYmMiYnhgwcPvnB0GUtERAQbNmzIhg0bqmtPib8mU9I+H23Z9u7dm23bttXpyIoPi4uLY7NmzWhgYKAmnS5fvkxra2u6urpyxowZDA0N5Xfffcd27drx2bNnzJ07N2fOnKnnyDOO1L/5M2fOsH79+jxy5Ajv3btHb29vVqlShdOnT0+TpBo2bFimakfevn2bLi4uJMmtW7fS2tpaXeuoXbt2tLGx0dn1NCEhgS4uLpwzZ44+ws3QgoKCmC1bNhYrVoz58uVj69atdc6/ePGCixYtoqIo9PPz01OU6dumTZtYoEABmpubM3fu3Jw4caLO+QsXLtDT05Ply5dXHzAL8TWRBNUXlnoEwKhRo2hqaso2bdqwePHiLFSokNqIu3nzJidMmMDs2bOzdOnSdHJyUtdmkGkFH5a6bEeMGMGCBQvy3r17PHXqFDt37sxy5cpx27Zt6mtOnTrFjh07ctWqVZmqoZZa165dWblyZbZo0YJ16tTh6tWrSZILFy6kjY2Nuh7AsGHDOGrUqExbTn9G+3tcs2YNK1SowNOnT+scF/9OREQEmzRpQgcHB3V9L/HXZEra5/PkyRM6OzvrjP4R//OhdaPu3r3LTp06MUuWLOpIqqtXr7Jly5YsU6YMS5QoQRcXF3VEaY0aNbhx48YvH3wGt3HjRjZo0IAdOnRQyz8+Pp49evSgo6PjB5NUZOZ52Hn58mWWLFmSpUqVoqIoOp36Fy9esG7durS0tOTq1au5ZcsW+vn5MW/evIyIiNBj1BmHts49f/6cLi4uXL16NS9evMhly5Yxe/bsaTY1efbsGZctWybrJaWiLcOnT5+yXLlyXLRoEbds2cJOnTqxUKFCOkuSkCmj1Lp168bbt2/rIVohPi9JUOlJdHQ0O3furO7GkJiYyMaNG9PS0lJnWsu9e/d4/vx5teH3Na+L9Kncv3+fvXv35p49e9RjZ86coZeXF0uUKMGAgABeunSJbm5u7NmzZ6YYlfb+1CjtAt27d++ml5cXg4OD6eHhwW+++YZbt27l8+fPaWNjwxIlStDZ2Zl58uThuXPn9BB5xnH//n1aWVnpDGcX/82VK1c4cOBAmdr3D8mUtM/n7du3+g4h3dOOINXWw3v37rFjx47MkiWL2r55+fIlnz59yjt37qjv8/f3p7W1tXS4/qHExEQOGDCARYoUYcWKFXXOJSQksEePHqxevTpHjx6dqTfnmDt3LhVFYdGiRdVj2nbfy5cv2aVLF5YpU4bFixeno6Oj7Cb3D4WEhLBNmzZs3bq1up5UYmIiN23a9MEklTwwSSs0NJT9+vWjj4+POkr3xo0b7N+/P0uXLp0mSSUjecXXShJUerB06VKamJjQwcGB165d0znXuHFjWllZ8fDhw2kSJtJJ+2uBgYFqA0S7lbVWeHg4hwwZQkVRWKpUKVatWjVTjErT1pu7d++mmcr4+PFjlilThvPmzePjx4/p4eFBZ2dn7ty5k9HR0Rw8eDD9/f155coVfYSe4cyZM4dmZma8fPmyvkP56sj175+RKWlCHwIDA5kjRw5evXqV5P/q4Z07d9i8eXPmyJGDZ86c0XnPuXPn2LRpU51pV+LjPnQtfPXqFSdOnMgiRYqwX79+OmscJiQksE2bNvzhhx++6rbOh2i/b0JCAsPCwjhjxgza29vTzs5OXScy9YPf6Oho3r9/XzaB+Rf279/PrFmzMmfOnDptRm2SKk+ePOzUqZMeI0zf4uPjOXbsWBobG9POzk7nXEREBPv378/y5ctz1qxZeolPiC9JElR6EB0dzXr16tHIyEid0pe6wdG0aVMqiiKLUf8Lb968YceOHakoCtevX08ybfLp2rVrPHHiRKYalXb37l2amZlRURQ2btyYgYGB6tDqHTt2sHbt2nz8+DGvXLlCDw8Pfvvtt9y8ebOeo854bty4wU6dOkkyRaQLMiVNfG7aa532f48fP84GDRqwWLFi6gM47blNmzZRURQqisLw8HCdz5k/f36aB3YirdT3lmPHjvH3339XR6VpO7hOTk4cNGiQzmipxMTED07B/Jppv+e+ffs4fPhwdRR4eHg4K1WqxEqVKqk7GZIpCZaPrR8p/p5Dhw4xd+7c7Nixo07ZJiYmcs2aNbS2tpbFvP/E3bt3OXHiRCqKou5+qBUZGckffviBjo6OfP78uX4CFOILUUgS4rPRaDQwMDBIc/zJkydwc3PDy5cvsWPHDpQsWRIkoSgKAGDIkCGYPHkyDA0Nv3TIGUZSUhKMjIzSHE9ISEDr1q1x9OhR7Ny5E05OTuq51GUMfPzf52tz584dtGzZEsbGxoiPj0eVKlWwb98+DBs2DKamplizZg169+6NRo0a4cqVK+jXrx+yZcuGdevWwcTERN/hZyjaOpacnCy/X6F37969Q7Zs2fQdhvgKbdy4ESEhIfDz84O1tTVy5coFADh//jyGDRuGS5cuISQkBGXKlAEAhIWFYc2aNShTpgz69u37wfu3+LjU7Rd/f38EBgYiT548uHnzJpo1a4axY8fCxsYGkyZNQkhICGrXro1x48bp/P4zS5tHKygoCB06dMCIESPg5uYGOzs7AMClS5fQoUMHAMDy5cuxefNmBAYGIiwsDDY2NvoMOUPQ1sXIyEjcu3cP2bNnR6FChVCwYEHs27cP33//PVq3bo25c+ciZ86cAIDk5GS8efMGuXPn1nP06YO2DKOjo/H69WuYm5sjd+7ciI+Px08//YSZM2diwoQJ6Nevn/qeW7duIWfOnLCwsNBj5EJ8fpKg+oxSNwQuXryIpKQkFChQQL35xcTEoGHDhnj37h22bduWJkkFQDq5H/Dq1Su1IQwAmzdvxp07d2BhYQE7OztUqlQJAODm5obTp09j+/btOkmqzCoyMhJ+fn7QaDTo1KkTFEXB7NmzYWpqiu3bt6NatWo4dOgQsmTJguvXryNnzpwoWLCgvsMWQgiRzsTFxaFKlSqIi4uDpaUlqlWrBmdnZ3Tp0gUAEBERAV9fX1y4cAFr166FlZUVRowYAUtLSyxYsADAxx8yiT83Z84cTJw4ETt37kS1atUwceJEjBkzBgcOHEDt2rXx9u1bTJ06FatXr8aAAQPQp08ffYesF1evXkXjxo3h7++P7t27pzkfERGBTp064eHDhzA2NsamTZtQtWpVPUSasWj7KUFBQRg8eDBy5MiBXLly4d27dwgICED16tXx22+/oVmzZmjbti1mzZql02YX/yvDbdu2YdSoUXjz5g1y5MiB+vXrY8CAATAxMcHPP/+M6dOnY+LEiejbt6++Qxbiy9LLuK1MIPUw7JEjR7J48eIsXrw4c+XKxRUrVqjz22NiYujg4MBKlSqpazaIj/v+++/p4+Ojlp+fnx9z5sxJZ2dn5suXj05OTpw+fbr6eu26FqkXns/Mrl27xkaNGtHV1ZXXr1/nq1eveOzYMbq5uXHNmjUkM8/wfyGEEP9OUlIS/f39GRAQwDNnznDatGk0NTVl27ZtOXXqVCYmJvLy5cvs3r07FUVhiRIlaGdnlynWffzcvLy8+NNPP5FMmTZpamrKBQsWkKS6U9+rV6+4ZMmSr3rzlw/RaDRq3fr1119ZqlQpnUX3P1Tvjh07xkePHn2pEL8KR44coYmJiVrvgoKCqCgKJ0yYoL7mwIEDVBSFPj4+8nv/gNDQUObMmZOzZs3iy5cvOWzYMGbLlo0bNmwgST569Ijjx4+noihpFkcX4msnCarPbOzYsbSysmJISAhJsmPHjjQxMeHUqVPVOcQxMTEsXLgwO3bsqMdIM4aFCxdSURT6+/vz2LFjdHJyUhdDv3nzJgcMGEB7e3vOnz+fZMqaDLVq1aKbm5s+w05XIiIi6OrqSldXV3UNNCGEEOKf2LNnD3Pnzs0LFy6QTNnhcOTIkVQUhY6OjpwyZQqvXbvGCxcu8NixY2qyJDOs+/g5xMfHMzExkQ4ODty8eTNPnjzJXLlyqZ3XhIQEjhs3TmcHYzJz7FD85s0bvnv3jnfu3FEXiP/ll19oYWHBFy9ekNStd0ePHuWJEye+fMAZnDbRNHPmTHp6epJM2aWzcOHCOrv0PXnyhCR58OBBefj+Ho1Gw+TkZPbo0YO+vr4kU5JRRYsWZe/evdXXJSUlMSYmRr2OCpGZZJ6J6F/IsWPHEBERASBljvvhw4exePFi1K9fH9u3b8fu3btRp04dDB06FEuWLMHTp09hZmaG8PBwrFy5Ur/BZwA9e/bEqlWrMHnyZCxYsADW1tawt7cHABQvXhy+vr6oVKkSdu/ejbdv3yJLliw4cOAAtm/frufI0w9bW1vMmzcPBgYGGD9+PMLCwvQdkhBCiAymUaNG8PT0xKJFiwAA2bJlw5YtW9C8eXN88803CA0NRdmyZXH+/HlUr14dhoaGSE5Olml9f9Px48fx4MEDAMCYMWMQGhoKIyMjuLu7Y8iQIahVqxYWLFiAnj17AgBev36N33//HZcuXdL5nK91mQjtMhpXr15Fx44d4eDggBIlSqBmzZoYN24cateujeTkZIwZMwYAdOrdpk2bcODAASQmJuop+oyF/78ajHYJkri4OGTLlg137txBjRo10LBhQ8ydOxcAsHfvXqxYsQKvX7/GN998o65BJ1IoigIDAwO8evUKTk5OiImJQZUqVeDq6op58+YBALZt24bQ0FCYmZlh0KBBKF26tJ6jFuIL03eG7Gty+/ZtOjk5sVmzZrx58ybfvXvHpUuXMj4+nocOHaK1tTXnzp1LkmzdujVNTU05atQoxsXFqZ/xNT/p+q9SDxFes2YNFUVhvnz5dLazJVN2bPnQLoiys5quiIgIurm5sXr16jx27Ji+wxFCCJHBLF26lM7Oznz27Bnt7e3p7OzM2NhYkuT9+/e5YcMGGTH1L0RGRtLR0ZGenp7qNEntzofHjx9n/fr1aWdnxxs3bpAko6Ki2KhRI1avXj1TtCO17cHw8HDmyZOHPj4+XLp0KYOCgti8eXMaGhqyRYsWXLduHc3MzOjj48N79+7x8uXL9Pf3p6mpqYzs+YeOHz/OwMBAkuSiRYtYrlw5Wltbs3v37uprkpKS2KNHD/bq1UsdySb+V19jYmLUY126dGHVqlVZtGhR+vj4qNfJN2/esF27dhw/frxcO0WmJQmqT2zx4sWsW7cuW7duzXv37qnHu3Xrxi5duqjrL/Tp00dtzMnc7D/3scTShg0bqCgKfX19+fDhQ/X4xYsXWbp06TQJKpHW1atX2bJlS965c0ffoQghhMiAHB0dqSgKXVxc+PTp0w++Rjpa/9zy5ctpZWXFbNmyMTg4WOfchg0bWK9ePZqYmNDOzo6VK1emo6Oj2sbMDEmqx48f097enn5+fmmOz5s3j7lz56abmxt37NhBS0tLWltbs0SJEixdujTPnj2rp6gzHo1Gw6SkJNarV4+NGzdWjzdq1IhGRkY8duwYX716xbi4OPr7+9PCwkKSf6lo+3i7du1irVq1uGvXLpIpUyPt7e1pY2Oj89phw4axSJEijIyM1Eu8QqQHMs76E+H/78jQrVs3GBsbY/ny5Rg0aBDGjx+PUqVK4fr166hYsSKMjY0BAA8ePMCKFStQqVIlKIqSZvc+kSL1ToiHDh3Cs2fPoCgKGjRogLZt2+Lt27fw9vZGbGwsWrRoASsrK4wePRo5cuRAxYoV9Rx9+lemTBmsW7cOWbJk0XcoQgghMhBtu8XX1xdTpkzBjBkzkC9fvg+2Z2Ra39+nbfcUKVIEuXLlQoECBbBx40aULl0aRYoUAQC0bdsWTk5OOHnyJB49eoSCBQvC3d0dhoaGmWZ3xPv37yMxMREdOnRQd7zWaDQwNzdHhw4d8OLFC0yZMgV9+vTBxYsXcf78eeTMmRPFihWDpaWlvsPPUAwNDfHTTz+hcePGCAwMRJs2bRAYGIj69eujTZs2MDIyQrFixXD16lX8+uuvMq0vFUVRsH37drRr1w6jR49Gvnz5AACWlpYYMWIEfHx8UKlSJXUn98OHD2Pfvn0oWbKkniMXQn8U8v8nFov/LHWjbOXKlVi5ciUsLCywYMECbNy4Eb6+vmjTpg2uXbuG+Ph4XLhwAUZGRpKc+ojU5TJ06FBs374dBgYGyJ8/Px48eIDjx4/D3Nwc69atg6enJwCgU6dOSEhIwKpVq2BsbKyT4BJCCCHEp/XgwQM4OjrC19cXfn5++g4nw3q/vfL8+XMAwJYtW7By5UoUK1YMEydOROHChT/6GdpETWawcuVK9OrVC2/fvgWANG3pW7duoUqVKvDz85N6+Q+9X5YajQavXr1Cr169kCdPHsyZM0dNggYGBiIqKgoFCxZEtWrV/rR+ZkZPnjxBo0aN0KpVKwwdOlTnXFJSEh48eICZM2ciPj4ehQoVQuvWrWFra6unaIVIH6Tn/glpR0IBgJeXF7y8vPDw4UP4+PigRYsWWLhwIZKTk1GtWjWcP38eRkZGSE5OluTUB0RHR6vlsmDBAixfvhxr1qzBlStX0LJlS9y+fRvHjh0DAHTo0AG//PILAKBOnTpYt24djI2NkZSUJMkpIYQQ4jOysbGBv78/pk+fjitXrug7nAwpdXLq8OHDOHr0KCIiIpA3b1788MMP8PT0xK1btzBq1Cjcu3cPQEo7c//+/Tqfk1mSUwDUESZbtmwBgDRt6eLFi6N48eKIjo4G8L+FvsVfUxQFJ0+eRFBQEADAwMAAJiYmaNCgAVauXImrV6+qr23Tpg369++Pli1bSnLqA2JjY/Ho0SM4OzsDSKmH2rpoZGSEIkWKYPbs2QgICMDw4cMlOSUEJEH1yb2fpOratSsePHiA/v37o3nz5ggMDMSCBQvUBEpmakz8XbNnz4ajoyOePn0KALhy5Qr8/Pzg6OiIbdu2YcSIEVi0aBGaNWuGuLg4JCQkwMPDAzt37kSHDh3Uf4PMMMRdCCGE0LfGjRujSZMmMrXnXyCpJqcGDhwIDw8PtGzZEo0aNULnzp3x/Plz9OjRA506dcKtW7fg5uYGFxcXBAcHw8XFRc/R60/RokVhYmKC1atX486dO+pxjUYDIGUEWvbs2VG1alUAaRNY4sNI4tmzZ5g/fz5atmyJTp06Ye3atQBSZim4ublh4sSJeP36tZ4jzRiyZMkCY2Nj3Lp1C4BuPzE4OBg7duxQXytJVCFSSILqM0h98enSpQu6du2Khw8fYsiQIbh//z4MDAwkgfIRixYtwtChQzF9+nSYmZkBSFlnID4+Hnv27IGnpyemTJmCbt26QaPRYPXq1Vi8eDE0Gg2aNGkCIyMjJCUlSUNECCGE+EJKlCiBlStXwsDAAMnJyfoOJ8NIPZXq9OnT2LlzJ3bu3Im9e/ciMDAQu3fvVtdY6tGjBwYNGoTmzZvDzs4O9+7dU0fiZ0YFCxbEwoULsXfvXowcORKXL18GADXZN3PmTDx8+BC1a9fWZ5gZjqIoyJcvHxYuXIjjx4/j6dOnmDFjBqpWrYrQ0FCUKVMGcXFxiIqK0neo6U7qBJM2UWpmZoaiRYti5cqVaero3r17ERAQgDdv3gCQJKoQWrIG1WeUuuGxfPlyLF68GN27d0fXrl1l3akPWLJkCfr06YPAwEC4u7urx0eMGIFjx47h1KlTmDx5Mnr37g0AiImJQefOneHi4oIff/xRT1ELIYQQQvx7y5cvx/79+2FiYoKFCxeqxyMiIlC1alX06tULU6dOTfO+zLTm1IckJydj6dKl6NOnD0qUKAFnZ2dYWVnh9u3b+PXXX7F//37Y29vrO8x0T9snuX79Ou7cuYN8+fLBysoKNjY2eP78OR4+fIiRI0ciOjoaycnJOHnyJPz9/TFx4kR9h55uaMswNDQUu3fvxuXLl9GiRQu4u7sjISEBTk5OqFixIpo1a4YiRYrg119/xbp16xAWFoYKFSroO3wh0hVJUH1mqRNRbm5uMDIywrZt2/QbVDr0+++/o27duhgzZgxGjRqlHu/Tpw+SkpJw5MgRvHv3DmvWrEHFihURExODXr164enTpzhy5IiMRhNCCCFEhhMdHY0BAwZg7969+Pbbb9V1f+Lj45E1a1ZMnz4d69atQ2hoKPLmzStra37AiRMnMHXqVFy/fh2mpqaws7ND3759Zcrp36Dtp2zZsgX9+vWDsbExSCJbtmxYunQpatWqpb42JCQE586dw6xZsxASEoJKlSrpMfL0Z+vWrejcuTM6dOgAc3NzLF++HOXLl8fOnTtx9+5dDB48GNeuXUNSUhKsrKwwb9482NnZ6TtsIdIdSVB9AdqLv4+PD549e4ZVq1YhS5Ys+g4rXYmMjIS3tzfy5s2LkSNHwsHBAS1atEB4eDguXbqEx48f47vvvkPWrFnx6NEjlCxZEhqNBocPH4axsXGmf4oohBBCiPTvQ7sLnzlzBvPmzcO6deuwYsUKdOjQQT23cOFCBAQE4MiRI8iVK9eXDjfDSE5OhoGBARRFkR2c/0TqsklKSoKRkRFOnjyJ7777DtOmTYObmxtu3LiBpUuX4pdffsGBAwdQo0YNnc94+/YtsmfPro/w06179+7Bzc0NvXr1Qs+ePUESefLkQa9evfDTTz/B0NAQiYmJePfuHeLi4mBiYoLcuXPrO2wh0iVJUH0hMTExcHd3R0BAgAzl/IjIyEj4+vrC0NAQsbGxePPmDbZs2YKiRYsCSNmq9eLFi7hx4wZsbW3xzTffwNDQUL3BCiGEEEKkV6mTA/fu3UNcXBzKli0LAwMD/PHHHxg9ejQOHTqEsWPHomXLlnj58iU6duwIY2Nj7N69W5aG+BOpZyzIMhp/7s6dOyhcuDAURUFycjJWrlypjtLT1s9Hjx5h0KBBuHr1KkJCQpA/f371/Zm5fD/23e/du4fmzZvj8OHDePjwIerUqYPGjRtj8eLFAIDjx4+jXLlyMDEx+dIhC5HhyOOFLyR//vwIDQ2V5NSfsLW1xZw5cxAfH4+LFy/Cz89PTU4lJSXB3NwcdevWRffu3VGnTh0YGhoiOTlZklNCCCGESNdS79Y3atQouLm5oX79+nB0dMSMGTNQoEAB+Pn54ZtvvoGXlxfKli0LPz8/JCQkICgoSB0ZJD4sddIgsyZP/o74+Hi0bdsWxYsXB0kYGhoiLi4O58+fR1xcHICUumppaYn27dsjJiYGMTExOp+RWctXo9FAURS8efMGMTEx+O233/DgwQPExsbCwMAAjx8/xsmTJ9GoUSM0btwYAQEBAIDw8HDMnj0bN2/e1PM3ECJjkATVF5QtWzZ9h5Du2draIiAgANWrV8eKFSsQFhYGADAyMvrg9qsyrU8IIYQQ6Z22Uz9p0iQsXrwYkyZNwr1795A3b17MnTsXN27cQNmyZTF06FB06dIFWbJkQaVKlXDw4EFky5YN8fHxMm1N/GdZsmTBtGnTkCtXLlSpUgUk0bx5c1hZWWHFihV48eKFWldtbW1hbGysJq4yM+3ox4iICPTq1Qu1a9dG48aNUb58efTu3RvPnz9Hhw4dUK9ePdjb22Px4sXq73Xjxo24efMmLC0t9fwthMgY5E4n0p0SJUpg7ty5IImJEyfiyJEjADLvExshhBBCZEzx8fHqf8fGxiIkJATTpk1D48aNceDAAZw8eRLDhg1DpUqVkJycjHLlyqFfv36oU6cOlixZom6skzVrVj19A5GRvT/qTlEU1KxZE0uWLMHbt2/h5OSE4sWL4/vvv8eKFSuwZMkSREdH49WrV1i+fDkMDAzU2QyZlTY5FR4ejm+//RY5cuSAn58fzp07h549e+LEiRNo1aoVzM3N4enpifPnzyM0NBRbtmzBwIEDMW/ePCxZsgRWVlb6/ipCZAiyBpVItyIjIzFgwABER0dj2bJlsluIEEIIITKMkJAQXLhwAS4uLqhWrRpiY2NRp04dBAcH4/z58/Dw8MC0adPQs2dPvH37FqtXr0adOnVQqlQpXLhwAQsWLMD27duxaNEiNG/eXN9fR2Qw2sTKo0eP8Mcff6B69erqucTERJw7dw5t27ZFoUKFcPDgQYwaNQpbt27FjRs3ULlyZdy8eRPBwcGwt7fX47fQr9TJqRo1aqBfv34YN26czvIiGzduxKxZs6AoCn744QccPXoUQUFBKFy4MCwsLDBjxgzpwwjxD8jiPSLdsrW1xbRp07B06VJZu0sIIYQQGcaKFSswcuRINGvWDHXq1AEA5MmTB9mzZ0eLFi1w4cIF/Pzzz/D29gaQshHMhg0bYGpqilKlSsHOzg7du3dH1qxZpQ0k/hUDAwPcu3cP9vb2ePbsGVxcXFCjRg189913cHBwQLVq1RAYGAhvb2/UqlULYWFh6N27N/bs2YO8efOiSpUqKFKkiL6/hl5py7BevXpo0qQJfvrpJwAp63Rp18Ft27YtYmNjMXz4cJDE8uXLMWzYMFhZWUGj0chufUL8QzKCSmQYsm2wEEIIIdK7jRs3wtvbGytWrEDDhg1hYmKi7v61Z88eDBo0CObm5jh06BAA4PXr12jdujXevHmD0NBQnfU14+PjZXqf+Nfu3LkDd3d3vH37Frlz50b58uURGBiIMmXKoGLFinBzc4OiKPD390fx4sURHBwsS2q8548//kDr1q1hZWWFIUOGoFatWuq51Lv61a5dG+bm5ggKCkJycrKskyvEvyQJKiGEEEIIIT6BJ0+eoHXr1mjZsiV8fHzU469evUJkZCSioqIQHh6ONWvWIEeOHChUqBCePHmCuLg4nD59GsbGxtK5FZ/UjRs38OOPP0Kj0cDf3x9WVlY4evQo5s2bh8TERFy6dAklSpTApUuX0Lx5c2zdulUn8SJSlh3x9fUFSYwYMUJNUqUupzp16sDGxgZr167VZ6hCZHgyHEUIIYQQQohP5PHjx7CxsVH/XrhwIbp06YKqVauif//+2LBhA5YtW4YaNWqgcOHCcHd3x5kzZ2BsbIykpCRJTolPqmTJkpg0aRLevXuHkSNHIjo6Gm3btkVYWBiCg4MREBCApk2bonLlyhg1ahQA2Zjofba2tpgzZw4URcGECRN0NnDSaDS4f/8+smfPjvr16wPAB3ceF0L8PTKCSgghhBBCiE/gyZMnqFKlCho2bIh27dphwYIFiIiIQK1ateDu7o7Y2FgMGzYMPj4+6N+/v857ZeSU+JwiIyPRt29fAIC/vz9cXFx0ziclJeks/i3S+thIKj8/P+zduxe7du1CwYIF9RylEBmbJKiEEEIIIYT4RPbv348WLVrAzMwMuXPnxsyZM2FnZwczMzM8f/4cdevWhZubG8aPH6/vUEUmkzrBMmrUKNSsWVPfIWU4qctw0qRJ2LdvH8aPH4+wsDDY2dnpOzwhMjxJUAkhhBBCCPEJPXnyBK9evUKxYsV0jj9//hzu7u7o0KEDunfvrqfoRGYWGRmJgQMHIiYmBrNmzUL16tX1HVKGoy3DkydP4vnz5zh27BiqVq2q77CE+CrIGlRCCCGEEEJ8Qubm5mmSU0+ePIGnpyfi4+Ph7e2tp8hEZmdra4tp06ahYMGCsLa21nc4GZKtrS2mT5+O6tWr49y5c5KcEuITkhFUQgghhBBCfCYxMTFYunQpwsLC8PjxYxw5ckR26xN6l5CQgCxZsug7jAwtMTERxsbG+g5DiK+KjKASQgghhBDiM7l//z6OHDmCkiVL4ujRo7Jbn0gXJDn130lySohPT0ZQCSGEEEII8Rm9ePECefLkgaIoMnJKCCGE+AhJUAkhhBBCCPEFkISiKPoOQwghhEiXZIqfEEIIIYQQX4Akp4QQQoiPkwSVEEIIIYQQQgghhNArSVAJIYQQQgghhBBCCL2SBJUQQgghhBBCCCGE0CtJUAkhhBBCCCGEEEIIvZIElRBCCCGEEEIIIYTQK0lQCSGEEEIIIYQQQgi9kgSVEEIIIb4qiqJg27Zt+g5DCCGEEEL8A5KgEkIIIcQn4eXlBUVR0LNnzzTnfHx8oCgKvLy8Ptn/35gxY1C5cuVP9nlCCCGEEEJ/JEElhBBCiE+mUKFC2LhxI96+fasee/fuHdavX4/ChQvrMTIhhBBCCJGeSYJKCCGEEJ9MlSpVUKhQIQQFBanHgoKCULhwYdjb26vH4uPj4evriwIFCiBbtmyoVasWTp06pZ7//fffoSgK9u/fDwcHB+TIkQM1a9bE9evXAQArV67E2LFjceHCBSiKAkVRsHLlSvX9MTEx+P7775EjRw7Y2tpix44dn//LCyGEEEKIf00SVEIIIYT4pLp27YoVK1aofy9fvhxdunTRec2PP/6ILVu2YNWqVTh79ixKliyJBg0a4NmzZzqvGz58OGbMmIHTp0/DyMgIXbt2BQC0adMGgwYNQvny5REVFYWoqCi0adNGfd/YsWPRunVrhIeHo3HjxujQoUOazxZCCCGEEOmHJKiEEEII8Ul17NgRYWFhuHPnDu7cuYMjR46gY8eO6vnXr19j4cKFmDZtGho1aoRy5cphyZIlyJ49O5YtW6bzWRMnToSLiwvKlSsHPz8/HD16FO/evUP27NmRK1cuGBkZwdLSEpaWlsiePbv6Pi8vL7Rr1w4lS5bETz/9hFevXuHkyZNfrAyEEEIIIcQ/Y6TvAIQQQgjxdTE3N0eTJk2wcuVKkESTJk2QP39+9fzNmzeRmJgIZ2dn9ZixsTGqVauGq1ev6nxWpUqV1P+2srICADx+/Pgv17NK/b6cOXPCxMQEjx8//k/fSwghhBBCfD6SoBJCCCHEJ9e1a1f06dMHADB//vx//TnGxsbqfyuKAgDQaDT/6H3a9/6d9wkhhBBCCP2QKX5CCCGE+OQaNmyIhIQEJCYmokGDBjrnSpQogSxZsuDIkSPqscTERJw6dQrlypX72/8fWbJkQXJy8ieLWQghhBBC6I+MoBJCCCHEJ2doaKhO1zM0NNQ5lzNnTvTq1QtDhgxBvnz5ULhwYUydOhVv3ryBt7f33/7/KFq0KG7fvo3z58+jYMGCyJ07N7JmzfpJv4cQQgghhPgyJEElhBBCiM/CxMTko+cmT54MjUYDT09PvHz5Eg4ODggODkbevHn/9ue3aNECQUFBqFOnDl68eIEVK1bAy8vrE0QuhBBCCCG+NIUk9R2EEEIIIYQQQgghhMi8ZA0qIYQQQgghhBBCCKFXkqASQgghhBBCCCGEEHolCSohhBBCCCGEEEIIoVeSoBJCCCGEEEIIIYQQeiUJKiGEEEIIIYQQQgihV5KgEkIIIYQQQgghhBB6JQkqIYQQQgghhBBCCKFXkqASQgghhBBCCCGEEHolCSohhBBCCCGEEEIIoVeSoBJCCCGEEEIIIYQQeiUJKiGEEEIIIYQQQgihV5KgEkIIIYQQQgghhBB69X8lJ7tZK4ltVwAAAABJRU5ErkJggg=="/>
          <p:cNvSpPr>
            <a:spLocks noChangeAspect="1" noChangeArrowheads="1"/>
          </p:cNvSpPr>
          <p:nvPr/>
        </p:nvSpPr>
        <p:spPr bwMode="auto">
          <a:xfrm>
            <a:off x="626630" y="136568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ubtitle 2"/>
          <p:cNvSpPr>
            <a:spLocks noGrp="1"/>
          </p:cNvSpPr>
          <p:nvPr>
            <p:ph type="subTitle" idx="1"/>
          </p:nvPr>
        </p:nvSpPr>
        <p:spPr/>
        <p:txBody>
          <a:bodyPr/>
          <a:lstStyle/>
          <a:p>
            <a:pPr eaLnBrk="1" hangingPunct="1"/>
            <a:r>
              <a:rPr lang="en-US" altLang="en-US" b="1" dirty="0" smtClean="0"/>
              <a:t>By </a:t>
            </a:r>
            <a:r>
              <a:rPr lang="en-US" altLang="en-US" b="1" dirty="0" err="1" smtClean="0"/>
              <a:t>Gopalakrishnan</a:t>
            </a:r>
            <a:r>
              <a:rPr lang="en-US" altLang="en-US" b="1" dirty="0" smtClean="0"/>
              <a:t> Kumar, </a:t>
            </a:r>
            <a:r>
              <a:rPr lang="en-US" altLang="en-US" b="1" dirty="0" err="1" smtClean="0"/>
              <a:t>MTech</a:t>
            </a:r>
            <a:r>
              <a:rPr lang="en-US" altLang="en-US" b="1" dirty="0" smtClean="0"/>
              <a:t> IIT-Bombay,</a:t>
            </a:r>
          </a:p>
          <a:p>
            <a:pPr eaLnBrk="1" hangingPunct="1"/>
            <a:r>
              <a:rPr lang="en-US" altLang="en-US" b="1" dirty="0" smtClean="0"/>
              <a:t>Freelance Data Science Consultant</a:t>
            </a:r>
          </a:p>
          <a:p>
            <a:pPr eaLnBrk="1" hangingPunct="1"/>
            <a:endParaRPr lang="en-US" altLang="en-US" dirty="0" smtClean="0"/>
          </a:p>
        </p:txBody>
      </p:sp>
      <p:sp>
        <p:nvSpPr>
          <p:cNvPr id="6" name="Rectangle 4"/>
          <p:cNvSpPr>
            <a:spLocks noChangeArrowheads="1"/>
          </p:cNvSpPr>
          <p:nvPr/>
        </p:nvSpPr>
        <p:spPr bwMode="auto">
          <a:xfrm>
            <a:off x="1787525" y="4395788"/>
            <a:ext cx="6096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dirty="0">
                <a:solidFill>
                  <a:srgbClr val="0D0D0D"/>
                </a:solidFill>
                <a:latin typeface="CIDFont+F1"/>
              </a:rPr>
              <a:t>LinkedIn: Profile Link : </a:t>
            </a:r>
            <a:r>
              <a:rPr lang="en-US" altLang="en-US" sz="1800" dirty="0">
                <a:solidFill>
                  <a:srgbClr val="0D0D0D"/>
                </a:solidFill>
                <a:latin typeface="CIDFont+F1"/>
                <a:hlinkClick r:id="rId2"/>
              </a:rPr>
              <a:t>https://www.linkedin.com/in/gopalakrishnankumar-a73301110/</a:t>
            </a:r>
            <a:endParaRPr lang="en-US" altLang="en-US" sz="1800" dirty="0">
              <a:solidFill>
                <a:srgbClr val="0D0D0D"/>
              </a:solidFill>
              <a:latin typeface="CIDFont+F1"/>
            </a:endParaRPr>
          </a:p>
          <a:p>
            <a:pPr eaLnBrk="1" hangingPunct="1">
              <a:lnSpc>
                <a:spcPct val="100000"/>
              </a:lnSpc>
              <a:spcBef>
                <a:spcPct val="0"/>
              </a:spcBef>
              <a:buFontTx/>
              <a:buNone/>
            </a:pPr>
            <a:endParaRPr lang="en-US" altLang="en-US" sz="1800" dirty="0">
              <a:solidFill>
                <a:srgbClr val="0D0D0D"/>
              </a:solidFill>
              <a:latin typeface="CIDFont+F1"/>
            </a:endParaRPr>
          </a:p>
          <a:p>
            <a:pPr eaLnBrk="1" hangingPunct="1">
              <a:lnSpc>
                <a:spcPct val="100000"/>
              </a:lnSpc>
              <a:spcBef>
                <a:spcPct val="0"/>
              </a:spcBef>
              <a:buFontTx/>
              <a:buNone/>
            </a:pPr>
            <a:r>
              <a:rPr lang="en-US" altLang="en-US" sz="1800" dirty="0" err="1">
                <a:solidFill>
                  <a:srgbClr val="0D0D0D"/>
                </a:solidFill>
                <a:latin typeface="CIDFont+F1"/>
              </a:rPr>
              <a:t>Github:</a:t>
            </a:r>
            <a:r>
              <a:rPr lang="en-US" altLang="en-US" sz="1800" dirty="0" err="1">
                <a:solidFill>
                  <a:srgbClr val="0D0D0D"/>
                </a:solidFill>
                <a:latin typeface="CIDFont+F1"/>
                <a:hlinkClick r:id="rId3"/>
              </a:rPr>
              <a:t>https</a:t>
            </a:r>
            <a:r>
              <a:rPr lang="en-US" altLang="en-US" sz="1800" dirty="0">
                <a:solidFill>
                  <a:srgbClr val="0D0D0D"/>
                </a:solidFill>
                <a:latin typeface="CIDFont+F1"/>
                <a:hlinkClick r:id="rId3"/>
              </a:rPr>
              <a:t>://www.github.com/Gopalakrishnan-Kumar/</a:t>
            </a:r>
            <a:endParaRPr lang="en-US" altLang="en-US" sz="1800" dirty="0">
              <a:solidFill>
                <a:srgbClr val="0D0D0D"/>
              </a:solidFill>
              <a:latin typeface="CIDFont+F1"/>
            </a:endParaRPr>
          </a:p>
          <a:p>
            <a:pPr eaLnBrk="1" hangingPunct="1">
              <a:lnSpc>
                <a:spcPct val="100000"/>
              </a:lnSpc>
              <a:spcBef>
                <a:spcPct val="0"/>
              </a:spcBef>
              <a:buFontTx/>
              <a:buNone/>
            </a:pPr>
            <a:endParaRPr lang="en-US" altLang="en-US" sz="1800" dirty="0"/>
          </a:p>
        </p:txBody>
      </p:sp>
      <p:sp>
        <p:nvSpPr>
          <p:cNvPr id="7" name="TextBox 5"/>
          <p:cNvSpPr txBox="1">
            <a:spLocks noChangeArrowheads="1"/>
          </p:cNvSpPr>
          <p:nvPr/>
        </p:nvSpPr>
        <p:spPr bwMode="auto">
          <a:xfrm>
            <a:off x="1787525" y="6012361"/>
            <a:ext cx="6149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dirty="0" err="1"/>
              <a:t>Kaggle</a:t>
            </a:r>
            <a:r>
              <a:rPr lang="en-US" altLang="en-US" sz="2000" dirty="0"/>
              <a:t> URL- </a:t>
            </a:r>
            <a:r>
              <a:rPr lang="en-US" altLang="en-US" sz="2000" dirty="0">
                <a:hlinkClick r:id="rId4"/>
              </a:rPr>
              <a:t>https://www.kaggle.com/gopalkk2</a:t>
            </a:r>
            <a:endParaRPr lang="en-US" altLang="en-US" sz="2000" dirty="0"/>
          </a:p>
          <a:p>
            <a:pPr eaLnBrk="1" hangingPunct="1">
              <a:lnSpc>
                <a:spcPct val="100000"/>
              </a:lnSpc>
              <a:spcBef>
                <a:spcPct val="0"/>
              </a:spcBef>
              <a:buFontTx/>
              <a:buNone/>
            </a:pPr>
            <a:endParaRPr lang="en-US" altLang="en-US" sz="2000" dirty="0"/>
          </a:p>
        </p:txBody>
      </p:sp>
    </p:spTree>
    <p:extLst>
      <p:ext uri="{BB962C8B-B14F-4D97-AF65-F5344CB8AC3E}">
        <p14:creationId xmlns:p14="http://schemas.microsoft.com/office/powerpoint/2010/main" val="22468286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0918" y="1825625"/>
            <a:ext cx="7630163" cy="4351338"/>
          </a:xfrm>
        </p:spPr>
      </p:pic>
    </p:spTree>
    <p:extLst>
      <p:ext uri="{BB962C8B-B14F-4D97-AF65-F5344CB8AC3E}">
        <p14:creationId xmlns:p14="http://schemas.microsoft.com/office/powerpoint/2010/main" val="3551617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Exploratory Data Analysis (EDA)</a:t>
            </a:r>
            <a:endParaRPr lang="en-US" b="1" dirty="0"/>
          </a:p>
        </p:txBody>
      </p:sp>
      <p:sp>
        <p:nvSpPr>
          <p:cNvPr id="3" name="Content Placeholder 2"/>
          <p:cNvSpPr>
            <a:spLocks noGrp="1"/>
          </p:cNvSpPr>
          <p:nvPr>
            <p:ph idx="1"/>
          </p:nvPr>
        </p:nvSpPr>
        <p:spPr/>
        <p:txBody>
          <a:bodyPr/>
          <a:lstStyle/>
          <a:p>
            <a:r>
              <a:rPr lang="en-US" b="1" dirty="0" smtClean="0"/>
              <a:t>Stacked Bar Chart</a:t>
            </a:r>
          </a:p>
          <a:p>
            <a:r>
              <a:rPr lang="en-US" dirty="0" smtClean="0"/>
              <a:t>Seasonal analysis shows </a:t>
            </a:r>
            <a:r>
              <a:rPr lang="en-US" b="1" dirty="0" smtClean="0"/>
              <a:t>monsoon contributes the highest wind speeds</a:t>
            </a:r>
            <a:r>
              <a:rPr lang="en-US" dirty="0" smtClean="0"/>
              <a:t> every year.</a:t>
            </a:r>
          </a:p>
          <a:p>
            <a:r>
              <a:rPr lang="en-US" dirty="0" smtClean="0"/>
              <a:t>Winter is also significant, while </a:t>
            </a:r>
            <a:r>
              <a:rPr lang="en-US" b="1" dirty="0" smtClean="0"/>
              <a:t>summer remains consistently low</a:t>
            </a:r>
            <a:r>
              <a:rPr lang="en-US" dirty="0" smtClean="0"/>
              <a:t>.</a:t>
            </a:r>
          </a:p>
          <a:p>
            <a:endParaRPr lang="en-US" dirty="0"/>
          </a:p>
        </p:txBody>
      </p:sp>
    </p:spTree>
    <p:extLst>
      <p:ext uri="{BB962C8B-B14F-4D97-AF65-F5344CB8AC3E}">
        <p14:creationId xmlns:p14="http://schemas.microsoft.com/office/powerpoint/2010/main" val="2256373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4099" y="1825625"/>
            <a:ext cx="8783802" cy="4351338"/>
          </a:xfrm>
        </p:spPr>
      </p:pic>
    </p:spTree>
    <p:extLst>
      <p:ext uri="{BB962C8B-B14F-4D97-AF65-F5344CB8AC3E}">
        <p14:creationId xmlns:p14="http://schemas.microsoft.com/office/powerpoint/2010/main" val="46861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Exploratory Data Analysis (EDA)</a:t>
            </a:r>
            <a:endParaRPr lang="en-US" b="1" dirty="0"/>
          </a:p>
        </p:txBody>
      </p:sp>
      <p:sp>
        <p:nvSpPr>
          <p:cNvPr id="3" name="Content Placeholder 2"/>
          <p:cNvSpPr>
            <a:spLocks noGrp="1"/>
          </p:cNvSpPr>
          <p:nvPr>
            <p:ph idx="1"/>
          </p:nvPr>
        </p:nvSpPr>
        <p:spPr>
          <a:xfrm>
            <a:off x="838200" y="1701368"/>
            <a:ext cx="10515600" cy="4351338"/>
          </a:xfrm>
        </p:spPr>
        <p:txBody>
          <a:bodyPr/>
          <a:lstStyle/>
          <a:p>
            <a:r>
              <a:rPr lang="en-US" dirty="0" smtClean="0"/>
              <a:t>This visualization integrates </a:t>
            </a:r>
            <a:r>
              <a:rPr lang="en-US" b="1" dirty="0" smtClean="0"/>
              <a:t>seasonal contributions</a:t>
            </a:r>
            <a:r>
              <a:rPr lang="en-US" dirty="0" smtClean="0"/>
              <a:t> with the </a:t>
            </a:r>
            <a:r>
              <a:rPr lang="en-US" b="1" dirty="0" smtClean="0"/>
              <a:t>overall yearly average wind speed</a:t>
            </a:r>
            <a:r>
              <a:rPr lang="en-US" dirty="0" smtClean="0"/>
              <a:t>:</a:t>
            </a:r>
          </a:p>
          <a:p>
            <a:r>
              <a:rPr lang="en-US" dirty="0" smtClean="0"/>
              <a:t>The </a:t>
            </a:r>
            <a:r>
              <a:rPr lang="en-US" b="1" dirty="0" smtClean="0"/>
              <a:t>stacked bars</a:t>
            </a:r>
            <a:r>
              <a:rPr lang="en-US" dirty="0" smtClean="0"/>
              <a:t> show how each season contributes to yearly averages.</a:t>
            </a:r>
          </a:p>
          <a:p>
            <a:r>
              <a:rPr lang="en-US" dirty="0" smtClean="0"/>
              <a:t>The </a:t>
            </a:r>
            <a:r>
              <a:rPr lang="en-US" b="1" dirty="0" smtClean="0"/>
              <a:t>line plot overlay</a:t>
            </a:r>
            <a:r>
              <a:rPr lang="en-US" dirty="0" smtClean="0"/>
              <a:t> indicates the trend of total yearly average wind speed.</a:t>
            </a:r>
          </a:p>
          <a:p>
            <a:r>
              <a:rPr lang="en-US" dirty="0" smtClean="0"/>
              <a:t>Insights:</a:t>
            </a:r>
          </a:p>
          <a:p>
            <a:pPr lvl="1"/>
            <a:r>
              <a:rPr lang="en-US" dirty="0" smtClean="0"/>
              <a:t>Peaks in the line correspond to </a:t>
            </a:r>
            <a:r>
              <a:rPr lang="en-US" b="1" dirty="0" smtClean="0"/>
              <a:t>strong monsoon years</a:t>
            </a:r>
            <a:r>
              <a:rPr lang="en-US" dirty="0" smtClean="0"/>
              <a:t>.</a:t>
            </a:r>
          </a:p>
          <a:p>
            <a:pPr lvl="1"/>
            <a:r>
              <a:rPr lang="en-US" dirty="0" smtClean="0"/>
              <a:t>Years with weaker monsoons show noticeable dips.</a:t>
            </a:r>
          </a:p>
          <a:p>
            <a:pPr lvl="1"/>
            <a:r>
              <a:rPr lang="en-US" dirty="0" smtClean="0"/>
              <a:t>Long-term trend remains relatively stable with slight upward fluctuations.</a:t>
            </a:r>
          </a:p>
          <a:p>
            <a:endParaRPr lang="en-US" dirty="0"/>
          </a:p>
        </p:txBody>
      </p:sp>
    </p:spTree>
    <p:extLst>
      <p:ext uri="{BB962C8B-B14F-4D97-AF65-F5344CB8AC3E}">
        <p14:creationId xmlns:p14="http://schemas.microsoft.com/office/powerpoint/2010/main" val="367006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 from EDA</a:t>
            </a:r>
          </a:p>
        </p:txBody>
      </p:sp>
      <p:sp>
        <p:nvSpPr>
          <p:cNvPr id="7" name="Rectangle 2"/>
          <p:cNvSpPr>
            <a:spLocks noChangeArrowheads="1"/>
          </p:cNvSpPr>
          <p:nvPr/>
        </p:nvSpPr>
        <p:spPr bwMode="auto">
          <a:xfrm>
            <a:off x="429490" y="1482943"/>
            <a:ext cx="966623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Seasonality</a:t>
            </a:r>
            <a:r>
              <a:rPr kumimoji="0" lang="en-US" altLang="en-US" sz="2400" b="0" i="0" u="none" strike="noStrike" cap="none" normalizeH="0" baseline="0" dirty="0" smtClean="0">
                <a:ln>
                  <a:noFill/>
                </a:ln>
                <a:solidFill>
                  <a:schemeClr val="tx1"/>
                </a:solidFill>
                <a:effectLst/>
              </a:rPr>
              <a:t>: Wind speed follows strong seasonal cycles, with </a:t>
            </a:r>
            <a:r>
              <a:rPr kumimoji="0" lang="en-US" altLang="en-US" sz="2400" b="1" i="0" u="none" strike="noStrike" cap="none" normalizeH="0" baseline="0" dirty="0" smtClean="0">
                <a:ln>
                  <a:noFill/>
                </a:ln>
                <a:solidFill>
                  <a:schemeClr val="tx1"/>
                </a:solidFill>
                <a:effectLst/>
              </a:rPr>
              <a:t>Monsoon</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t> </a:t>
            </a:r>
            <a:r>
              <a:rPr kumimoji="0" lang="en-US" altLang="en-US" sz="2400" b="0" i="0" u="none" strike="noStrike" cap="none" normalizeH="0" baseline="0" dirty="0" smtClean="0">
                <a:ln>
                  <a:noFill/>
                </a:ln>
                <a:solidFill>
                  <a:schemeClr val="tx1"/>
                </a:solidFill>
                <a:effectLst/>
              </a:rPr>
              <a:t>being the most influential.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Yearly Variation</a:t>
            </a:r>
            <a:r>
              <a:rPr kumimoji="0" lang="en-US" altLang="en-US" sz="2400" b="0" i="0" u="none" strike="noStrike" cap="none" normalizeH="0" baseline="0" dirty="0" smtClean="0">
                <a:ln>
                  <a:noFill/>
                </a:ln>
                <a:solidFill>
                  <a:schemeClr val="tx1"/>
                </a:solidFill>
                <a:effectLst/>
              </a:rPr>
              <a:t>: Some years show higher overall averages due to stronger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t> </a:t>
            </a:r>
            <a:r>
              <a:rPr kumimoji="0" lang="en-US" altLang="en-US" sz="2400" b="0" i="0" u="none" strike="noStrike" cap="none" normalizeH="0" baseline="0" dirty="0" smtClean="0">
                <a:ln>
                  <a:noFill/>
                </a:ln>
                <a:solidFill>
                  <a:schemeClr val="tx1"/>
                </a:solidFill>
                <a:effectLst/>
              </a:rPr>
              <a:t>monsoon/winter winds.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Stability</a:t>
            </a:r>
            <a:r>
              <a:rPr kumimoji="0" lang="en-US" altLang="en-US" sz="2400" b="0" i="0" u="none" strike="noStrike" cap="none" normalizeH="0" baseline="0" dirty="0" smtClean="0">
                <a:ln>
                  <a:noFill/>
                </a:ln>
                <a:solidFill>
                  <a:schemeClr val="tx1"/>
                </a:solidFill>
                <a:effectLst/>
              </a:rPr>
              <a:t>: Despite seasonal variation, the long-term yearly average is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t> </a:t>
            </a:r>
            <a:r>
              <a:rPr kumimoji="0" lang="en-US" altLang="en-US" sz="2400" b="0" i="0" u="none" strike="noStrike" cap="none" normalizeH="0" baseline="0" dirty="0" smtClean="0">
                <a:ln>
                  <a:noFill/>
                </a:ln>
                <a:solidFill>
                  <a:schemeClr val="tx1"/>
                </a:solidFill>
                <a:effectLst/>
              </a:rPr>
              <a:t>relatively stable (~15–20 km/h).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Forecast Implication</a:t>
            </a:r>
            <a:r>
              <a:rPr kumimoji="0" lang="en-US" altLang="en-US" sz="2400" b="0" i="0" u="none" strike="noStrike" cap="none" normalizeH="0" baseline="0" dirty="0" smtClean="0">
                <a:ln>
                  <a:noFill/>
                </a:ln>
                <a:solidFill>
                  <a:schemeClr val="tx1"/>
                </a:solidFill>
                <a:effectLst/>
              </a:rPr>
              <a:t>: Seasonal patterns must be considered for accurate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rPr>
              <a:t> wind speed forecasting.</a:t>
            </a:r>
          </a:p>
        </p:txBody>
      </p:sp>
    </p:spTree>
    <p:extLst>
      <p:ext uri="{BB962C8B-B14F-4D97-AF65-F5344CB8AC3E}">
        <p14:creationId xmlns:p14="http://schemas.microsoft.com/office/powerpoint/2010/main" val="3270596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4" name="Rectangle 3"/>
          <p:cNvSpPr/>
          <p:nvPr/>
        </p:nvSpPr>
        <p:spPr>
          <a:xfrm>
            <a:off x="1385454" y="1690688"/>
            <a:ext cx="9968346" cy="1815882"/>
          </a:xfrm>
          <a:prstGeom prst="rect">
            <a:avLst/>
          </a:prstGeom>
        </p:spPr>
        <p:txBody>
          <a:bodyPr wrap="square">
            <a:spAutoFit/>
          </a:bodyPr>
          <a:lstStyle/>
          <a:p>
            <a:r>
              <a:rPr lang="en-US" sz="2800" dirty="0"/>
              <a:t>The EDA confirms that </a:t>
            </a:r>
            <a:r>
              <a:rPr lang="en-US" sz="2800" b="1" dirty="0"/>
              <a:t>wind speed is seasonal and cyclical</a:t>
            </a:r>
            <a:r>
              <a:rPr lang="en-US" sz="2800" dirty="0"/>
              <a:t>, with monsoon contributing most significantly. The combined stacked bar chart clearly highlights how </a:t>
            </a:r>
            <a:r>
              <a:rPr lang="en-US" sz="2800" b="1" dirty="0"/>
              <a:t>seasonal effects aggregate into yearly averages</a:t>
            </a:r>
            <a:r>
              <a:rPr lang="en-US" sz="2800" dirty="0"/>
              <a:t>, making it a valuable tool for renewable energy planners.</a:t>
            </a:r>
          </a:p>
        </p:txBody>
      </p:sp>
    </p:spTree>
    <p:extLst>
      <p:ext uri="{BB962C8B-B14F-4D97-AF65-F5344CB8AC3E}">
        <p14:creationId xmlns:p14="http://schemas.microsoft.com/office/powerpoint/2010/main" val="905449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 </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https://colab.research.google.com/drive/1yDHBqsU_PxYDoqt6oGcXHNxYro6vjquf?usp=sharing</a:t>
            </a:r>
            <a:endParaRPr lang="en-US" dirty="0" smtClean="0"/>
          </a:p>
          <a:p>
            <a:endParaRPr lang="en-US" dirty="0"/>
          </a:p>
        </p:txBody>
      </p:sp>
    </p:spTree>
    <p:extLst>
      <p:ext uri="{BB962C8B-B14F-4D97-AF65-F5344CB8AC3E}">
        <p14:creationId xmlns:p14="http://schemas.microsoft.com/office/powerpoint/2010/main" val="1541119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lstStyle/>
          <a:p>
            <a:r>
              <a:rPr lang="en-US" dirty="0" smtClean="0"/>
              <a:t>The increasing reliance on renewable energy sources highlights the importance of wind energy as a sustainable alternative to fossil fuels. However, wind power generation depends heavily on fluctuating wind speeds. Reliable forecasting enables better grid integration, maintenance scheduling, and investment planning for wind farms. This project uses </a:t>
            </a:r>
            <a:r>
              <a:rPr lang="en-US" b="1" dirty="0" smtClean="0"/>
              <a:t>time series forecasting (ARIMA model)</a:t>
            </a:r>
            <a:r>
              <a:rPr lang="en-US" dirty="0" smtClean="0"/>
              <a:t> to predict wind speeds using historical patterns.</a:t>
            </a:r>
            <a:endParaRPr lang="en-US" dirty="0"/>
          </a:p>
        </p:txBody>
      </p:sp>
    </p:spTree>
    <p:extLst>
      <p:ext uri="{BB962C8B-B14F-4D97-AF65-F5344CB8AC3E}">
        <p14:creationId xmlns:p14="http://schemas.microsoft.com/office/powerpoint/2010/main" val="1555664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smtClean="0"/>
              <a:t>The project aims to:</a:t>
            </a:r>
          </a:p>
          <a:p>
            <a:r>
              <a:rPr lang="en-US" dirty="0" smtClean="0"/>
              <a:t>Forecast wind speeds based on historical data.</a:t>
            </a:r>
          </a:p>
          <a:p>
            <a:r>
              <a:rPr lang="en-US" dirty="0" smtClean="0"/>
              <a:t>Provide insights into seasonal and long-term wind patterns.</a:t>
            </a:r>
          </a:p>
          <a:p>
            <a:r>
              <a:rPr lang="en-US" dirty="0" smtClean="0"/>
              <a:t>Support </a:t>
            </a:r>
            <a:r>
              <a:rPr lang="en-US" b="1" dirty="0" smtClean="0"/>
              <a:t>renewable energy planning and optimization</a:t>
            </a:r>
            <a:r>
              <a:rPr lang="en-US" dirty="0" smtClean="0"/>
              <a:t>.</a:t>
            </a:r>
          </a:p>
          <a:p>
            <a:endParaRPr lang="en-US" dirty="0"/>
          </a:p>
        </p:txBody>
      </p:sp>
    </p:spTree>
    <p:extLst>
      <p:ext uri="{BB962C8B-B14F-4D97-AF65-F5344CB8AC3E}">
        <p14:creationId xmlns:p14="http://schemas.microsoft.com/office/powerpoint/2010/main" val="1555336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Description</a:t>
            </a:r>
            <a:endParaRPr lang="en-US" b="1" dirty="0"/>
          </a:p>
        </p:txBody>
      </p:sp>
      <p:sp>
        <p:nvSpPr>
          <p:cNvPr id="3" name="Content Placeholder 2"/>
          <p:cNvSpPr>
            <a:spLocks noGrp="1"/>
          </p:cNvSpPr>
          <p:nvPr>
            <p:ph idx="1"/>
          </p:nvPr>
        </p:nvSpPr>
        <p:spPr/>
        <p:txBody>
          <a:bodyPr/>
          <a:lstStyle/>
          <a:p>
            <a:r>
              <a:rPr lang="en-US" dirty="0" smtClean="0"/>
              <a:t>The dataset used here is </a:t>
            </a:r>
            <a:r>
              <a:rPr lang="en-US" b="1" dirty="0" smtClean="0"/>
              <a:t>synthetic but realistic</a:t>
            </a:r>
            <a:r>
              <a:rPr lang="en-US" dirty="0" smtClean="0"/>
              <a:t>, simulating monthly wind speeds from </a:t>
            </a:r>
            <a:r>
              <a:rPr lang="en-US" b="1" dirty="0" smtClean="0"/>
              <a:t>2010 to 2024</a:t>
            </a:r>
            <a:r>
              <a:rPr lang="en-US" dirty="0" smtClean="0"/>
              <a:t>.</a:t>
            </a:r>
          </a:p>
          <a:p>
            <a:r>
              <a:rPr lang="en-US" b="1" dirty="0" smtClean="0"/>
              <a:t>Date</a:t>
            </a:r>
            <a:r>
              <a:rPr lang="en-US" dirty="0" smtClean="0"/>
              <a:t>: Monthly timestamps.</a:t>
            </a:r>
          </a:p>
          <a:p>
            <a:r>
              <a:rPr lang="en-US" b="1" dirty="0" err="1" smtClean="0"/>
              <a:t>WindSpeed</a:t>
            </a:r>
            <a:r>
              <a:rPr lang="en-US" b="1" dirty="0" smtClean="0"/>
              <a:t> (km/h)</a:t>
            </a:r>
            <a:r>
              <a:rPr lang="en-US" dirty="0" smtClean="0"/>
              <a:t>: Recorded wind speeds with seasonal and random variations.</a:t>
            </a:r>
          </a:p>
          <a:p>
            <a:r>
              <a:rPr lang="en-US" dirty="0" smtClean="0"/>
              <a:t>This synthetic dataset reflects typical </a:t>
            </a:r>
            <a:r>
              <a:rPr lang="en-US" b="1" dirty="0" smtClean="0"/>
              <a:t>seasonal cycles</a:t>
            </a:r>
            <a:r>
              <a:rPr lang="en-US" dirty="0" smtClean="0"/>
              <a:t> (higher winds in monsoon/winter and lower in summer) along with random fluctuations.</a:t>
            </a:r>
          </a:p>
          <a:p>
            <a:endParaRPr lang="en-US" dirty="0"/>
          </a:p>
        </p:txBody>
      </p:sp>
    </p:spTree>
    <p:extLst>
      <p:ext uri="{BB962C8B-B14F-4D97-AF65-F5344CB8AC3E}">
        <p14:creationId xmlns:p14="http://schemas.microsoft.com/office/powerpoint/2010/main" val="30685859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453" y="1852449"/>
            <a:ext cx="6355093" cy="4297689"/>
          </a:xfrm>
        </p:spPr>
      </p:pic>
    </p:spTree>
    <p:extLst>
      <p:ext uri="{BB962C8B-B14F-4D97-AF65-F5344CB8AC3E}">
        <p14:creationId xmlns:p14="http://schemas.microsoft.com/office/powerpoint/2010/main" val="180275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Exploratory Data Analysis (EDA)</a:t>
            </a:r>
            <a:endParaRPr lang="en-US" b="1" dirty="0"/>
          </a:p>
        </p:txBody>
      </p:sp>
      <p:sp>
        <p:nvSpPr>
          <p:cNvPr id="3" name="Content Placeholder 2"/>
          <p:cNvSpPr>
            <a:spLocks noGrp="1"/>
          </p:cNvSpPr>
          <p:nvPr>
            <p:ph idx="1"/>
          </p:nvPr>
        </p:nvSpPr>
        <p:spPr/>
        <p:txBody>
          <a:bodyPr/>
          <a:lstStyle/>
          <a:p>
            <a:r>
              <a:rPr lang="en-US" b="1" dirty="0" smtClean="0"/>
              <a:t>4.1 Histogram</a:t>
            </a:r>
          </a:p>
          <a:p>
            <a:r>
              <a:rPr lang="en-US" dirty="0" smtClean="0"/>
              <a:t>Most wind speeds fall between </a:t>
            </a:r>
            <a:r>
              <a:rPr lang="en-US" b="1" dirty="0" smtClean="0"/>
              <a:t>10–25 km/h</a:t>
            </a:r>
            <a:r>
              <a:rPr lang="en-US" dirty="0" smtClean="0"/>
              <a:t>.</a:t>
            </a:r>
          </a:p>
          <a:p>
            <a:r>
              <a:rPr lang="en-US" dirty="0" smtClean="0"/>
              <a:t>A few higher values (~30–35 km/h) simulate stormy conditions.</a:t>
            </a:r>
          </a:p>
          <a:p>
            <a:r>
              <a:rPr lang="en-US" dirty="0" smtClean="0"/>
              <a:t>The distribution is slightly right-skewed due to extreme weather events.</a:t>
            </a:r>
          </a:p>
          <a:p>
            <a:endParaRPr lang="en-US" dirty="0"/>
          </a:p>
        </p:txBody>
      </p:sp>
    </p:spTree>
    <p:extLst>
      <p:ext uri="{BB962C8B-B14F-4D97-AF65-F5344CB8AC3E}">
        <p14:creationId xmlns:p14="http://schemas.microsoft.com/office/powerpoint/2010/main" val="1820807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7274" y="1825625"/>
            <a:ext cx="7037452" cy="4351338"/>
          </a:xfrm>
        </p:spPr>
      </p:pic>
    </p:spTree>
    <p:extLst>
      <p:ext uri="{BB962C8B-B14F-4D97-AF65-F5344CB8AC3E}">
        <p14:creationId xmlns:p14="http://schemas.microsoft.com/office/powerpoint/2010/main" val="3416828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Exploratory Data Analysis (EDA)</a:t>
            </a:r>
            <a:endParaRPr lang="en-US" b="1" dirty="0"/>
          </a:p>
        </p:txBody>
      </p:sp>
      <p:sp>
        <p:nvSpPr>
          <p:cNvPr id="3" name="Content Placeholder 2"/>
          <p:cNvSpPr>
            <a:spLocks noGrp="1"/>
          </p:cNvSpPr>
          <p:nvPr>
            <p:ph idx="1"/>
          </p:nvPr>
        </p:nvSpPr>
        <p:spPr/>
        <p:txBody>
          <a:bodyPr/>
          <a:lstStyle/>
          <a:p>
            <a:r>
              <a:rPr lang="en-US" b="1" smtClean="0"/>
              <a:t>4.2 Bar Chart</a:t>
            </a:r>
          </a:p>
          <a:p>
            <a:r>
              <a:rPr lang="en-US" smtClean="0"/>
              <a:t>Monthly averages reveal </a:t>
            </a:r>
            <a:r>
              <a:rPr lang="en-US" b="1" smtClean="0"/>
              <a:t>cyclical variations</a:t>
            </a:r>
            <a:r>
              <a:rPr lang="en-US" smtClean="0"/>
              <a:t> in wind speed.</a:t>
            </a:r>
          </a:p>
          <a:p>
            <a:r>
              <a:rPr lang="en-US" smtClean="0"/>
              <a:t>Higher averages during </a:t>
            </a:r>
            <a:r>
              <a:rPr lang="en-US" b="1" smtClean="0"/>
              <a:t>monsoon and winter seasons</a:t>
            </a:r>
            <a:r>
              <a:rPr lang="en-US" smtClean="0"/>
              <a:t>.</a:t>
            </a:r>
          </a:p>
          <a:p>
            <a:r>
              <a:rPr lang="en-US" smtClean="0"/>
              <a:t>Lower averages during </a:t>
            </a:r>
            <a:r>
              <a:rPr lang="en-US" b="1" smtClean="0"/>
              <a:t>summer months</a:t>
            </a:r>
            <a:r>
              <a:rPr lang="en-US" smtClean="0"/>
              <a:t>.</a:t>
            </a:r>
            <a:endParaRPr lang="en-US"/>
          </a:p>
        </p:txBody>
      </p:sp>
    </p:spTree>
    <p:extLst>
      <p:ext uri="{BB962C8B-B14F-4D97-AF65-F5344CB8AC3E}">
        <p14:creationId xmlns:p14="http://schemas.microsoft.com/office/powerpoint/2010/main" val="3831852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499</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CIDFont+F1</vt:lpstr>
      <vt:lpstr>Office Theme</vt:lpstr>
      <vt:lpstr>Wind Speed Prediction for Renewable Energy Planning</vt:lpstr>
      <vt:lpstr>Google Colab URL </vt:lpstr>
      <vt:lpstr>Introduction</vt:lpstr>
      <vt:lpstr>Objectives</vt:lpstr>
      <vt:lpstr>Dataset Description</vt:lpstr>
      <vt:lpstr>Data Visualization</vt:lpstr>
      <vt:lpstr>Exploratory Data Analysis (EDA)</vt:lpstr>
      <vt:lpstr>Data Visualization</vt:lpstr>
      <vt:lpstr>Exploratory Data Analysis (EDA)</vt:lpstr>
      <vt:lpstr>Data Visualization </vt:lpstr>
      <vt:lpstr>Exploratory Data Analysis (EDA)</vt:lpstr>
      <vt:lpstr>Data Visualization </vt:lpstr>
      <vt:lpstr>Exploratory Data Analysis (EDA)</vt:lpstr>
      <vt:lpstr>Insights from EDA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Speed Prediction for Renewable Energy Planning</dc:title>
  <dc:creator>KUMAR</dc:creator>
  <cp:lastModifiedBy>KUMAR</cp:lastModifiedBy>
  <cp:revision>9</cp:revision>
  <dcterms:created xsi:type="dcterms:W3CDTF">2025-09-22T00:08:49Z</dcterms:created>
  <dcterms:modified xsi:type="dcterms:W3CDTF">2025-09-22T03:55:50Z</dcterms:modified>
</cp:coreProperties>
</file>