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4" r:id="rId11"/>
    <p:sldId id="265" r:id="rId12"/>
    <p:sldId id="26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27DC3-D7E0-495B-A9AD-BAD54A656510}"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150095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27DC3-D7E0-495B-A9AD-BAD54A656510}"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2851020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27DC3-D7E0-495B-A9AD-BAD54A656510}"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105503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27DC3-D7E0-495B-A9AD-BAD54A656510}"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297558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927DC3-D7E0-495B-A9AD-BAD54A656510}"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41898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27DC3-D7E0-495B-A9AD-BAD54A656510}"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243654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27DC3-D7E0-495B-A9AD-BAD54A656510}" type="datetimeFigureOut">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97074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27DC3-D7E0-495B-A9AD-BAD54A656510}"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186959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27DC3-D7E0-495B-A9AD-BAD54A656510}" type="datetimeFigureOut">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36752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927DC3-D7E0-495B-A9AD-BAD54A656510}"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205740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927DC3-D7E0-495B-A9AD-BAD54A656510}"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47EF13-FB27-4264-92A9-388E8942F437}" type="slidenum">
              <a:rPr lang="en-US" smtClean="0"/>
              <a:t>‹#›</a:t>
            </a:fld>
            <a:endParaRPr lang="en-US"/>
          </a:p>
        </p:txBody>
      </p:sp>
    </p:spTree>
    <p:extLst>
      <p:ext uri="{BB962C8B-B14F-4D97-AF65-F5344CB8AC3E}">
        <p14:creationId xmlns:p14="http://schemas.microsoft.com/office/powerpoint/2010/main" val="233234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27DC3-D7E0-495B-A9AD-BAD54A656510}" type="datetimeFigureOut">
              <a:rPr lang="en-US" smtClean="0"/>
              <a:t>5/28/2025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7EF13-FB27-4264-92A9-388E8942F437}" type="slidenum">
              <a:rPr lang="en-US" smtClean="0"/>
              <a:t>‹#›</a:t>
            </a:fld>
            <a:endParaRPr lang="en-US"/>
          </a:p>
        </p:txBody>
      </p:sp>
    </p:spTree>
    <p:extLst>
      <p:ext uri="{BB962C8B-B14F-4D97-AF65-F5344CB8AC3E}">
        <p14:creationId xmlns:p14="http://schemas.microsoft.com/office/powerpoint/2010/main" val="953484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swbvlMEph1XHCpRcTpOyvM70DYQCQ5ep?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5501" y="4749710"/>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5" name="TextBox 4"/>
          <p:cNvSpPr txBox="1"/>
          <p:nvPr/>
        </p:nvSpPr>
        <p:spPr>
          <a:xfrm>
            <a:off x="1845501" y="6220806"/>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
        <p:nvSpPr>
          <p:cNvPr id="6" name="Subtitle 2"/>
          <p:cNvSpPr>
            <a:spLocks noGrp="1"/>
          </p:cNvSpPr>
          <p:nvPr>
            <p:ph type="subTitle" idx="1"/>
          </p:nvPr>
        </p:nvSpPr>
        <p:spPr>
          <a:xfrm>
            <a:off x="1434878" y="3533475"/>
            <a:ext cx="9036242" cy="1096899"/>
          </a:xfrm>
        </p:spPr>
        <p:txBody>
          <a:bodyPr/>
          <a:lstStyle/>
          <a:p>
            <a:r>
              <a:rPr lang="en-US" dirty="0" smtClean="0"/>
              <a:t>By </a:t>
            </a:r>
            <a:r>
              <a:rPr lang="en-US" dirty="0" err="1" smtClean="0"/>
              <a:t>Gopalakrishnan</a:t>
            </a:r>
            <a:r>
              <a:rPr lang="en-US" dirty="0" smtClean="0"/>
              <a:t> Kumar, </a:t>
            </a:r>
            <a:r>
              <a:rPr lang="en-US" dirty="0" err="1" smtClean="0"/>
              <a:t>MTech</a:t>
            </a:r>
            <a:r>
              <a:rPr lang="en-US" dirty="0" smtClean="0"/>
              <a:t> IIT-Bombay,</a:t>
            </a:r>
          </a:p>
          <a:p>
            <a:r>
              <a:rPr lang="en-US" dirty="0" smtClean="0"/>
              <a:t>Math AI Trainer, Outlier AI , Freelance Data Science Consultant </a:t>
            </a:r>
          </a:p>
          <a:p>
            <a:endParaRPr lang="en-US" dirty="0"/>
          </a:p>
        </p:txBody>
      </p:sp>
      <p:sp>
        <p:nvSpPr>
          <p:cNvPr id="8" name="Rectangle 7"/>
          <p:cNvSpPr/>
          <p:nvPr/>
        </p:nvSpPr>
        <p:spPr>
          <a:xfrm>
            <a:off x="1845501" y="1283825"/>
            <a:ext cx="9422323" cy="1446550"/>
          </a:xfrm>
          <a:prstGeom prst="rect">
            <a:avLst/>
          </a:prstGeom>
          <a:noFill/>
        </p:spPr>
        <p:txBody>
          <a:bodyPr wrap="none">
            <a:spAutoFit/>
          </a:bodyPr>
          <a:lstStyle/>
          <a:p>
            <a:r>
              <a:rPr lang="en-US" sz="4400" b="1" dirty="0" smtClean="0"/>
              <a:t>Air Quality Index (AQI) Prediction Using</a:t>
            </a:r>
          </a:p>
          <a:p>
            <a:r>
              <a:rPr lang="en-US" sz="4400" b="1" dirty="0" smtClean="0"/>
              <a:t> Machine Learning</a:t>
            </a:r>
            <a:endParaRPr lang="en-US" sz="4400" b="1" dirty="0"/>
          </a:p>
        </p:txBody>
      </p:sp>
    </p:spTree>
    <p:extLst>
      <p:ext uri="{BB962C8B-B14F-4D97-AF65-F5344CB8AC3E}">
        <p14:creationId xmlns:p14="http://schemas.microsoft.com/office/powerpoint/2010/main" val="2268607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p>
        </p:txBody>
      </p:sp>
      <p:sp>
        <p:nvSpPr>
          <p:cNvPr id="3" name="Content Placeholder 2"/>
          <p:cNvSpPr>
            <a:spLocks noGrp="1"/>
          </p:cNvSpPr>
          <p:nvPr>
            <p:ph idx="1"/>
          </p:nvPr>
        </p:nvSpPr>
        <p:spPr/>
        <p:txBody>
          <a:bodyPr>
            <a:normAutofit fontScale="92500" lnSpcReduction="20000"/>
          </a:bodyPr>
          <a:lstStyle/>
          <a:p>
            <a:r>
              <a:rPr lang="en-US" b="1" dirty="0"/>
              <a:t>✅ Evaluation Metrics:</a:t>
            </a:r>
          </a:p>
          <a:p>
            <a:r>
              <a:rPr lang="en-US" b="1" dirty="0"/>
              <a:t>RMSE</a:t>
            </a:r>
            <a:r>
              <a:rPr lang="en-US" dirty="0"/>
              <a:t>: Low error value indicating good prediction accuracy</a:t>
            </a:r>
          </a:p>
          <a:p>
            <a:r>
              <a:rPr lang="en-US" b="1" dirty="0"/>
              <a:t>R² Score</a:t>
            </a:r>
            <a:r>
              <a:rPr lang="en-US" dirty="0"/>
              <a:t>: High score (&gt;0.90), indicating strong correlation between actual and predicted AQI</a:t>
            </a:r>
          </a:p>
          <a:p>
            <a:r>
              <a:rPr lang="en-US" b="1" dirty="0"/>
              <a:t>📈 Visualization 1: Actual vs Predicted AQI</a:t>
            </a:r>
          </a:p>
          <a:p>
            <a:r>
              <a:rPr lang="en-US" dirty="0"/>
              <a:t>Points lie close to the diagonal, showing the model’s reliability</a:t>
            </a:r>
          </a:p>
          <a:p>
            <a:r>
              <a:rPr lang="en-US" dirty="0"/>
              <a:t>No major bias or </a:t>
            </a:r>
            <a:r>
              <a:rPr lang="en-US" dirty="0" err="1"/>
              <a:t>underfitting</a:t>
            </a:r>
            <a:endParaRPr lang="en-US" dirty="0"/>
          </a:p>
          <a:p>
            <a:r>
              <a:rPr lang="en-US" b="1" dirty="0"/>
              <a:t>📌 Visualization 2: Feature Importance</a:t>
            </a:r>
          </a:p>
          <a:p>
            <a:r>
              <a:rPr lang="en-US" b="1" dirty="0"/>
              <a:t>PM2.5</a:t>
            </a:r>
            <a:r>
              <a:rPr lang="en-US" dirty="0"/>
              <a:t> and </a:t>
            </a:r>
            <a:r>
              <a:rPr lang="en-US" b="1" dirty="0"/>
              <a:t>PM10</a:t>
            </a:r>
            <a:r>
              <a:rPr lang="en-US" dirty="0"/>
              <a:t> had the highest importance, indicating strong impact on AQI</a:t>
            </a:r>
          </a:p>
          <a:p>
            <a:r>
              <a:rPr lang="en-US" dirty="0"/>
              <a:t>Followed by </a:t>
            </a:r>
            <a:r>
              <a:rPr lang="en-US" b="1" dirty="0"/>
              <a:t>NO₂</a:t>
            </a:r>
            <a:r>
              <a:rPr lang="en-US" dirty="0"/>
              <a:t> and </a:t>
            </a:r>
            <a:r>
              <a:rPr lang="en-US" b="1" dirty="0"/>
              <a:t>CO</a:t>
            </a:r>
            <a:endParaRPr lang="en-US" dirty="0"/>
          </a:p>
          <a:p>
            <a:endParaRPr lang="en-US" dirty="0"/>
          </a:p>
        </p:txBody>
      </p:sp>
    </p:spTree>
    <p:extLst>
      <p:ext uri="{BB962C8B-B14F-4D97-AF65-F5344CB8AC3E}">
        <p14:creationId xmlns:p14="http://schemas.microsoft.com/office/powerpoint/2010/main" val="292698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Insights</a:t>
            </a:r>
          </a:p>
        </p:txBody>
      </p:sp>
      <p:sp>
        <p:nvSpPr>
          <p:cNvPr id="5" name="Rectangle 4"/>
          <p:cNvSpPr/>
          <p:nvPr/>
        </p:nvSpPr>
        <p:spPr>
          <a:xfrm>
            <a:off x="1328057" y="1690688"/>
            <a:ext cx="9535886" cy="1938992"/>
          </a:xfrm>
          <a:prstGeom prst="rect">
            <a:avLst/>
          </a:prstGeom>
        </p:spPr>
        <p:txBody>
          <a:bodyPr wrap="square">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Fine particles (PM2.5)</a:t>
            </a:r>
            <a:r>
              <a:rPr lang="en-US" altLang="en-US" sz="2400" dirty="0">
                <a:latin typeface="Arial" panose="020B0604020202020204" pitchFamily="34" charset="0"/>
              </a:rPr>
              <a:t> are the most significant predictor of poor air quality</a:t>
            </a:r>
          </a:p>
          <a:p>
            <a:pPr lvl="0" eaLnBrk="0" fontAlgn="base" hangingPunct="0">
              <a:spcBef>
                <a:spcPct val="0"/>
              </a:spcBef>
              <a:spcAft>
                <a:spcPct val="0"/>
              </a:spcAft>
              <a:buFontTx/>
              <a:buChar char="•"/>
            </a:pPr>
            <a:r>
              <a:rPr lang="en-US" altLang="en-US" sz="2400" b="1" dirty="0">
                <a:latin typeface="Arial" panose="020B0604020202020204" pitchFamily="34" charset="0"/>
              </a:rPr>
              <a:t>Random Forest</a:t>
            </a:r>
            <a:r>
              <a:rPr lang="en-US" altLang="en-US" sz="2400" dirty="0">
                <a:latin typeface="Arial" panose="020B0604020202020204" pitchFamily="34" charset="0"/>
              </a:rPr>
              <a:t> handles complex pollutant interactions well without overfitting</a:t>
            </a:r>
          </a:p>
          <a:p>
            <a:pPr lvl="0" eaLnBrk="0" fontAlgn="base" hangingPunct="0">
              <a:spcBef>
                <a:spcPct val="0"/>
              </a:spcBef>
              <a:spcAft>
                <a:spcPct val="0"/>
              </a:spcAft>
              <a:buFontTx/>
              <a:buChar char="•"/>
            </a:pPr>
            <a:r>
              <a:rPr lang="en-US" altLang="en-US" sz="2400" b="1" dirty="0">
                <a:latin typeface="Arial" panose="020B0604020202020204" pitchFamily="34" charset="0"/>
              </a:rPr>
              <a:t>AQI forecasting</a:t>
            </a:r>
            <a:r>
              <a:rPr lang="en-US" altLang="en-US" sz="2400" dirty="0">
                <a:latin typeface="Arial" panose="020B0604020202020204" pitchFamily="34" charset="0"/>
              </a:rPr>
              <a:t> can help pre-empt health risks in polluted areas</a:t>
            </a:r>
          </a:p>
        </p:txBody>
      </p:sp>
    </p:spTree>
    <p:extLst>
      <p:ext uri="{BB962C8B-B14F-4D97-AF65-F5344CB8AC3E}">
        <p14:creationId xmlns:p14="http://schemas.microsoft.com/office/powerpoint/2010/main" val="2380794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Recommendations</a:t>
            </a:r>
          </a:p>
        </p:txBody>
      </p:sp>
      <p:sp>
        <p:nvSpPr>
          <p:cNvPr id="5" name="Rectangle 4"/>
          <p:cNvSpPr/>
          <p:nvPr/>
        </p:nvSpPr>
        <p:spPr>
          <a:xfrm>
            <a:off x="1451429" y="1471136"/>
            <a:ext cx="8752114" cy="1938992"/>
          </a:xfrm>
          <a:prstGeom prst="rect">
            <a:avLst/>
          </a:prstGeom>
        </p:spPr>
        <p:txBody>
          <a:bodyPr wrap="square">
            <a:spAutoFit/>
          </a:bodyPr>
          <a:lstStyle/>
          <a:p>
            <a:pPr lvl="0" eaLnBrk="0" fontAlgn="base" hangingPunct="0">
              <a:spcBef>
                <a:spcPct val="0"/>
              </a:spcBef>
              <a:spcAft>
                <a:spcPct val="0"/>
              </a:spcAft>
              <a:buFontTx/>
              <a:buChar char="•"/>
            </a:pPr>
            <a:r>
              <a:rPr lang="en-US" altLang="en-US" sz="2400" dirty="0"/>
              <a:t>Install more PM2.5/PM10 sensors in urban centers</a:t>
            </a:r>
          </a:p>
          <a:p>
            <a:pPr lvl="0" eaLnBrk="0" fontAlgn="base" hangingPunct="0">
              <a:spcBef>
                <a:spcPct val="0"/>
              </a:spcBef>
              <a:spcAft>
                <a:spcPct val="0"/>
              </a:spcAft>
              <a:buFontTx/>
              <a:buChar char="•"/>
            </a:pPr>
            <a:r>
              <a:rPr lang="en-US" altLang="en-US" sz="2400" dirty="0"/>
              <a:t>Use AQI prediction in </a:t>
            </a:r>
            <a:r>
              <a:rPr lang="en-US" altLang="en-US" sz="2400" b="1" dirty="0"/>
              <a:t>health alert systems</a:t>
            </a:r>
            <a:r>
              <a:rPr lang="en-US" altLang="en-US" sz="2400" dirty="0"/>
              <a:t> and </a:t>
            </a:r>
            <a:r>
              <a:rPr lang="en-US" altLang="en-US" sz="2400" b="1" dirty="0"/>
              <a:t>weather dashboards</a:t>
            </a:r>
            <a:endParaRPr lang="en-US" altLang="en-US" sz="2400" dirty="0"/>
          </a:p>
          <a:p>
            <a:pPr lvl="0" eaLnBrk="0" fontAlgn="base" hangingPunct="0">
              <a:spcBef>
                <a:spcPct val="0"/>
              </a:spcBef>
              <a:spcAft>
                <a:spcPct val="0"/>
              </a:spcAft>
              <a:buFontTx/>
              <a:buChar char="•"/>
            </a:pPr>
            <a:r>
              <a:rPr lang="en-US" altLang="en-US" sz="2400" dirty="0"/>
              <a:t>Improve models using real-world datasets from </a:t>
            </a:r>
            <a:r>
              <a:rPr lang="en-US" altLang="en-US" sz="2400" b="1" dirty="0"/>
              <a:t>CPCB</a:t>
            </a:r>
            <a:r>
              <a:rPr lang="en-US" altLang="en-US" sz="2400" dirty="0"/>
              <a:t>, </a:t>
            </a:r>
            <a:r>
              <a:rPr lang="en-US" altLang="en-US" sz="2400" b="1" dirty="0" err="1"/>
              <a:t>OpenAQ</a:t>
            </a:r>
            <a:r>
              <a:rPr lang="en-US" altLang="en-US" sz="2400" dirty="0"/>
              <a:t>, or </a:t>
            </a:r>
            <a:r>
              <a:rPr lang="en-US" altLang="en-US" sz="2400" b="1" dirty="0"/>
              <a:t>NASA</a:t>
            </a:r>
            <a:endParaRPr lang="en-US" altLang="en-US" sz="2400" dirty="0"/>
          </a:p>
        </p:txBody>
      </p:sp>
    </p:spTree>
    <p:extLst>
      <p:ext uri="{BB962C8B-B14F-4D97-AF65-F5344CB8AC3E}">
        <p14:creationId xmlns:p14="http://schemas.microsoft.com/office/powerpoint/2010/main" val="1554617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lstStyle/>
          <a:p>
            <a:r>
              <a:rPr lang="en-US" dirty="0"/>
              <a:t>This project demonstrates the use of machine learning to accurately predict AQI from environmental pollutant data. Such models can enhance early warning systems, support policymaking, and increase environmental awareness through accurate, data-driven insights.</a:t>
            </a:r>
          </a:p>
        </p:txBody>
      </p:sp>
    </p:spTree>
    <p:extLst>
      <p:ext uri="{BB962C8B-B14F-4D97-AF65-F5344CB8AC3E}">
        <p14:creationId xmlns:p14="http://schemas.microsoft.com/office/powerpoint/2010/main" val="1519606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https://colab.research.google.com/drive/1swbvlMEph1XHCpRcTpOyvM70DYQCQ5ep?usp=sharing</a:t>
            </a:r>
            <a:endParaRPr lang="en-US" dirty="0" smtClean="0"/>
          </a:p>
          <a:p>
            <a:endParaRPr lang="en-US" dirty="0"/>
          </a:p>
        </p:txBody>
      </p:sp>
    </p:spTree>
    <p:extLst>
      <p:ext uri="{BB962C8B-B14F-4D97-AF65-F5344CB8AC3E}">
        <p14:creationId xmlns:p14="http://schemas.microsoft.com/office/powerpoint/2010/main" val="1344529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Air pollution is a critical environmental and public health issue globally. The </a:t>
            </a:r>
            <a:r>
              <a:rPr lang="en-US" b="1" dirty="0"/>
              <a:t>Air Quality Index (AQI)</a:t>
            </a:r>
            <a:r>
              <a:rPr lang="en-US" dirty="0"/>
              <a:t> is a key indicator used to communicate how polluted the air is and the health risks associated with it. Accurately predicting AQI helps authorities issue timely health advisories and take preventive action. In this project, we use machine learning techniques to build a model that can predict AQI based on the concentrations of major air pollutants.</a:t>
            </a:r>
          </a:p>
          <a:p>
            <a:endParaRPr lang="en-US" dirty="0"/>
          </a:p>
        </p:txBody>
      </p:sp>
    </p:spTree>
    <p:extLst>
      <p:ext uri="{BB962C8B-B14F-4D97-AF65-F5344CB8AC3E}">
        <p14:creationId xmlns:p14="http://schemas.microsoft.com/office/powerpoint/2010/main" val="3378962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6" name="Rectangle 5"/>
          <p:cNvSpPr/>
          <p:nvPr/>
        </p:nvSpPr>
        <p:spPr>
          <a:xfrm>
            <a:off x="1494970" y="1690688"/>
            <a:ext cx="9492343" cy="2246769"/>
          </a:xfrm>
          <a:prstGeom prst="rect">
            <a:avLst/>
          </a:prstGeom>
        </p:spPr>
        <p:txBody>
          <a:bodyPr wrap="square">
            <a:spAutoFit/>
          </a:bodyPr>
          <a:lstStyle/>
          <a:p>
            <a:pPr lvl="0" eaLnBrk="0" fontAlgn="base" hangingPunct="0">
              <a:spcBef>
                <a:spcPct val="0"/>
              </a:spcBef>
              <a:spcAft>
                <a:spcPct val="0"/>
              </a:spcAft>
              <a:buFontTx/>
              <a:buChar char="•"/>
            </a:pPr>
            <a:r>
              <a:rPr lang="en-US" altLang="en-US" sz="2800" dirty="0">
                <a:latin typeface="Arial" panose="020B0604020202020204" pitchFamily="34" charset="0"/>
              </a:rPr>
              <a:t>Use sensor data to predict AQI levels</a:t>
            </a:r>
          </a:p>
          <a:p>
            <a:pPr lvl="0" eaLnBrk="0" fontAlgn="base" hangingPunct="0">
              <a:spcBef>
                <a:spcPct val="0"/>
              </a:spcBef>
              <a:spcAft>
                <a:spcPct val="0"/>
              </a:spcAft>
              <a:buFontTx/>
              <a:buChar char="•"/>
            </a:pPr>
            <a:r>
              <a:rPr lang="en-US" altLang="en-US" sz="2800" dirty="0">
                <a:latin typeface="Arial" panose="020B0604020202020204" pitchFamily="34" charset="0"/>
              </a:rPr>
              <a:t>Understand which pollutants most affect AQI</a:t>
            </a:r>
          </a:p>
          <a:p>
            <a:pPr lvl="0" eaLnBrk="0" fontAlgn="base" hangingPunct="0">
              <a:spcBef>
                <a:spcPct val="0"/>
              </a:spcBef>
              <a:spcAft>
                <a:spcPct val="0"/>
              </a:spcAft>
              <a:buFontTx/>
              <a:buChar char="•"/>
            </a:pPr>
            <a:r>
              <a:rPr lang="en-US" altLang="en-US" sz="2800" dirty="0">
                <a:latin typeface="Arial" panose="020B0604020202020204" pitchFamily="34" charset="0"/>
              </a:rPr>
              <a:t>Evaluate model performance using real-world metrics</a:t>
            </a:r>
          </a:p>
          <a:p>
            <a:pPr lvl="0" eaLnBrk="0" fontAlgn="base" hangingPunct="0">
              <a:spcBef>
                <a:spcPct val="0"/>
              </a:spcBef>
              <a:spcAft>
                <a:spcPct val="0"/>
              </a:spcAft>
              <a:buFontTx/>
              <a:buChar char="•"/>
            </a:pPr>
            <a:r>
              <a:rPr lang="en-US" altLang="en-US" sz="2800" dirty="0">
                <a:latin typeface="Arial" panose="020B0604020202020204" pitchFamily="34" charset="0"/>
              </a:rPr>
              <a:t>Visualize and interpret predictions and pollutant importance</a:t>
            </a:r>
          </a:p>
        </p:txBody>
      </p:sp>
    </p:spTree>
    <p:extLst>
      <p:ext uri="{BB962C8B-B14F-4D97-AF65-F5344CB8AC3E}">
        <p14:creationId xmlns:p14="http://schemas.microsoft.com/office/powerpoint/2010/main" val="1322827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Description</a:t>
            </a:r>
          </a:p>
        </p:txBody>
      </p:sp>
      <p:sp>
        <p:nvSpPr>
          <p:cNvPr id="3" name="Content Placeholder 2"/>
          <p:cNvSpPr>
            <a:spLocks noGrp="1"/>
          </p:cNvSpPr>
          <p:nvPr>
            <p:ph idx="1"/>
          </p:nvPr>
        </p:nvSpPr>
        <p:spPr/>
        <p:txBody>
          <a:bodyPr/>
          <a:lstStyle/>
          <a:p>
            <a:r>
              <a:rPr lang="en-US" dirty="0"/>
              <a:t>A synthetic dataset with 200 rows was generated, simulating real-world air quality monitoring data. It includes</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0079454"/>
              </p:ext>
            </p:extLst>
          </p:nvPr>
        </p:nvGraphicFramePr>
        <p:xfrm>
          <a:off x="838200" y="2988197"/>
          <a:ext cx="10515600" cy="3657600"/>
        </p:xfrm>
        <a:graphic>
          <a:graphicData uri="http://schemas.openxmlformats.org/drawingml/2006/table">
            <a:tbl>
              <a:tblPr/>
              <a:tblGrid>
                <a:gridCol w="5257800">
                  <a:extLst>
                    <a:ext uri="{9D8B030D-6E8A-4147-A177-3AD203B41FA5}">
                      <a16:colId xmlns:a16="http://schemas.microsoft.com/office/drawing/2014/main" val="3067127018"/>
                    </a:ext>
                  </a:extLst>
                </a:gridCol>
                <a:gridCol w="5257800">
                  <a:extLst>
                    <a:ext uri="{9D8B030D-6E8A-4147-A177-3AD203B41FA5}">
                      <a16:colId xmlns:a16="http://schemas.microsoft.com/office/drawing/2014/main" val="3228314249"/>
                    </a:ext>
                  </a:extLst>
                </a:gridCol>
              </a:tblGrid>
              <a:tr h="0">
                <a:tc>
                  <a:txBody>
                    <a:bodyPr/>
                    <a:lstStyle/>
                    <a:p>
                      <a:r>
                        <a:rPr lang="en-US" sz="2400" b="1" dirty="0"/>
                        <a:t>Feature</a:t>
                      </a:r>
                    </a:p>
                  </a:txBody>
                  <a:tcPr anchor="ctr">
                    <a:lnL>
                      <a:noFill/>
                    </a:lnL>
                    <a:lnR>
                      <a:noFill/>
                    </a:lnR>
                    <a:lnT>
                      <a:noFill/>
                    </a:lnT>
                    <a:lnB>
                      <a:noFill/>
                    </a:lnB>
                  </a:tcPr>
                </a:tc>
                <a:tc>
                  <a:txBody>
                    <a:bodyPr/>
                    <a:lstStyle/>
                    <a:p>
                      <a:r>
                        <a:rPr lang="en-US" sz="2400" b="1" dirty="0"/>
                        <a:t>Description</a:t>
                      </a:r>
                    </a:p>
                  </a:txBody>
                  <a:tcPr anchor="ctr">
                    <a:lnL>
                      <a:noFill/>
                    </a:lnL>
                    <a:lnR>
                      <a:noFill/>
                    </a:lnR>
                    <a:lnT>
                      <a:noFill/>
                    </a:lnT>
                    <a:lnB>
                      <a:noFill/>
                    </a:lnB>
                  </a:tcPr>
                </a:tc>
                <a:extLst>
                  <a:ext uri="{0D108BD9-81ED-4DB2-BD59-A6C34878D82A}">
                    <a16:rowId xmlns:a16="http://schemas.microsoft.com/office/drawing/2014/main" val="2775910657"/>
                  </a:ext>
                </a:extLst>
              </a:tr>
              <a:tr h="0">
                <a:tc>
                  <a:txBody>
                    <a:bodyPr/>
                    <a:lstStyle/>
                    <a:p>
                      <a:r>
                        <a:rPr lang="en-US" sz="2400"/>
                        <a:t>PM2.5</a:t>
                      </a:r>
                    </a:p>
                  </a:txBody>
                  <a:tcPr anchor="ctr">
                    <a:lnL>
                      <a:noFill/>
                    </a:lnL>
                    <a:lnR>
                      <a:noFill/>
                    </a:lnR>
                    <a:lnT>
                      <a:noFill/>
                    </a:lnT>
                    <a:lnB>
                      <a:noFill/>
                    </a:lnB>
                  </a:tcPr>
                </a:tc>
                <a:tc>
                  <a:txBody>
                    <a:bodyPr/>
                    <a:lstStyle/>
                    <a:p>
                      <a:r>
                        <a:rPr lang="en-US" sz="2400"/>
                        <a:t>Fine particulate matter (≤2.5 </a:t>
                      </a:r>
                      <a:r>
                        <a:rPr lang="el-GR" sz="2400"/>
                        <a:t>μ</a:t>
                      </a:r>
                      <a:r>
                        <a:rPr lang="en-US" sz="2400"/>
                        <a:t>m)</a:t>
                      </a:r>
                    </a:p>
                  </a:txBody>
                  <a:tcPr anchor="ctr">
                    <a:lnL>
                      <a:noFill/>
                    </a:lnL>
                    <a:lnR>
                      <a:noFill/>
                    </a:lnR>
                    <a:lnT>
                      <a:noFill/>
                    </a:lnT>
                    <a:lnB>
                      <a:noFill/>
                    </a:lnB>
                  </a:tcPr>
                </a:tc>
                <a:extLst>
                  <a:ext uri="{0D108BD9-81ED-4DB2-BD59-A6C34878D82A}">
                    <a16:rowId xmlns:a16="http://schemas.microsoft.com/office/drawing/2014/main" val="3059874563"/>
                  </a:ext>
                </a:extLst>
              </a:tr>
              <a:tr h="0">
                <a:tc>
                  <a:txBody>
                    <a:bodyPr/>
                    <a:lstStyle/>
                    <a:p>
                      <a:r>
                        <a:rPr lang="en-US" sz="2400"/>
                        <a:t>PM10</a:t>
                      </a:r>
                    </a:p>
                  </a:txBody>
                  <a:tcPr anchor="ctr">
                    <a:lnL>
                      <a:noFill/>
                    </a:lnL>
                    <a:lnR>
                      <a:noFill/>
                    </a:lnR>
                    <a:lnT>
                      <a:noFill/>
                    </a:lnT>
                    <a:lnB>
                      <a:noFill/>
                    </a:lnB>
                  </a:tcPr>
                </a:tc>
                <a:tc>
                  <a:txBody>
                    <a:bodyPr/>
                    <a:lstStyle/>
                    <a:p>
                      <a:r>
                        <a:rPr lang="en-US" sz="2400"/>
                        <a:t>Particulate matter (≤10 </a:t>
                      </a:r>
                      <a:r>
                        <a:rPr lang="el-GR" sz="2400"/>
                        <a:t>μ</a:t>
                      </a:r>
                      <a:r>
                        <a:rPr lang="en-US" sz="2400"/>
                        <a:t>m)</a:t>
                      </a:r>
                    </a:p>
                  </a:txBody>
                  <a:tcPr anchor="ctr">
                    <a:lnL>
                      <a:noFill/>
                    </a:lnL>
                    <a:lnR>
                      <a:noFill/>
                    </a:lnR>
                    <a:lnT>
                      <a:noFill/>
                    </a:lnT>
                    <a:lnB>
                      <a:noFill/>
                    </a:lnB>
                  </a:tcPr>
                </a:tc>
                <a:extLst>
                  <a:ext uri="{0D108BD9-81ED-4DB2-BD59-A6C34878D82A}">
                    <a16:rowId xmlns:a16="http://schemas.microsoft.com/office/drawing/2014/main" val="3746425303"/>
                  </a:ext>
                </a:extLst>
              </a:tr>
              <a:tr h="0">
                <a:tc>
                  <a:txBody>
                    <a:bodyPr/>
                    <a:lstStyle/>
                    <a:p>
                      <a:r>
                        <a:rPr lang="en-US" sz="2400"/>
                        <a:t>NO₂</a:t>
                      </a:r>
                    </a:p>
                  </a:txBody>
                  <a:tcPr anchor="ctr">
                    <a:lnL>
                      <a:noFill/>
                    </a:lnL>
                    <a:lnR>
                      <a:noFill/>
                    </a:lnR>
                    <a:lnT>
                      <a:noFill/>
                    </a:lnT>
                    <a:lnB>
                      <a:noFill/>
                    </a:lnB>
                  </a:tcPr>
                </a:tc>
                <a:tc>
                  <a:txBody>
                    <a:bodyPr/>
                    <a:lstStyle/>
                    <a:p>
                      <a:r>
                        <a:rPr lang="nl-NL" sz="2400"/>
                        <a:t>Nitrogen Dioxide (NO₂) in µg/m³</a:t>
                      </a:r>
                    </a:p>
                  </a:txBody>
                  <a:tcPr anchor="ctr">
                    <a:lnL>
                      <a:noFill/>
                    </a:lnL>
                    <a:lnR>
                      <a:noFill/>
                    </a:lnR>
                    <a:lnT>
                      <a:noFill/>
                    </a:lnT>
                    <a:lnB>
                      <a:noFill/>
                    </a:lnB>
                  </a:tcPr>
                </a:tc>
                <a:extLst>
                  <a:ext uri="{0D108BD9-81ED-4DB2-BD59-A6C34878D82A}">
                    <a16:rowId xmlns:a16="http://schemas.microsoft.com/office/drawing/2014/main" val="1994428113"/>
                  </a:ext>
                </a:extLst>
              </a:tr>
              <a:tr h="0">
                <a:tc>
                  <a:txBody>
                    <a:bodyPr/>
                    <a:lstStyle/>
                    <a:p>
                      <a:r>
                        <a:rPr lang="en-US" sz="2400"/>
                        <a:t>SO₂</a:t>
                      </a:r>
                    </a:p>
                  </a:txBody>
                  <a:tcPr anchor="ctr">
                    <a:lnL>
                      <a:noFill/>
                    </a:lnL>
                    <a:lnR>
                      <a:noFill/>
                    </a:lnR>
                    <a:lnT>
                      <a:noFill/>
                    </a:lnT>
                    <a:lnB>
                      <a:noFill/>
                    </a:lnB>
                  </a:tcPr>
                </a:tc>
                <a:tc>
                  <a:txBody>
                    <a:bodyPr/>
                    <a:lstStyle/>
                    <a:p>
                      <a:r>
                        <a:rPr lang="nl-NL" sz="2400"/>
                        <a:t>Sulfur Dioxide (SO₂) in µg/m³</a:t>
                      </a:r>
                    </a:p>
                  </a:txBody>
                  <a:tcPr anchor="ctr">
                    <a:lnL>
                      <a:noFill/>
                    </a:lnL>
                    <a:lnR>
                      <a:noFill/>
                    </a:lnR>
                    <a:lnT>
                      <a:noFill/>
                    </a:lnT>
                    <a:lnB>
                      <a:noFill/>
                    </a:lnB>
                  </a:tcPr>
                </a:tc>
                <a:extLst>
                  <a:ext uri="{0D108BD9-81ED-4DB2-BD59-A6C34878D82A}">
                    <a16:rowId xmlns:a16="http://schemas.microsoft.com/office/drawing/2014/main" val="3341412110"/>
                  </a:ext>
                </a:extLst>
              </a:tr>
              <a:tr h="0">
                <a:tc>
                  <a:txBody>
                    <a:bodyPr/>
                    <a:lstStyle/>
                    <a:p>
                      <a:r>
                        <a:rPr lang="en-US" sz="2400"/>
                        <a:t>CO</a:t>
                      </a:r>
                    </a:p>
                  </a:txBody>
                  <a:tcPr anchor="ctr">
                    <a:lnL>
                      <a:noFill/>
                    </a:lnL>
                    <a:lnR>
                      <a:noFill/>
                    </a:lnR>
                    <a:lnT>
                      <a:noFill/>
                    </a:lnT>
                    <a:lnB>
                      <a:noFill/>
                    </a:lnB>
                  </a:tcPr>
                </a:tc>
                <a:tc>
                  <a:txBody>
                    <a:bodyPr/>
                    <a:lstStyle/>
                    <a:p>
                      <a:r>
                        <a:rPr lang="en-US" sz="2400"/>
                        <a:t>Carbon Monoxide (CO) in mg/m³</a:t>
                      </a:r>
                    </a:p>
                  </a:txBody>
                  <a:tcPr anchor="ctr">
                    <a:lnL>
                      <a:noFill/>
                    </a:lnL>
                    <a:lnR>
                      <a:noFill/>
                    </a:lnR>
                    <a:lnT>
                      <a:noFill/>
                    </a:lnT>
                    <a:lnB>
                      <a:noFill/>
                    </a:lnB>
                  </a:tcPr>
                </a:tc>
                <a:extLst>
                  <a:ext uri="{0D108BD9-81ED-4DB2-BD59-A6C34878D82A}">
                    <a16:rowId xmlns:a16="http://schemas.microsoft.com/office/drawing/2014/main" val="1778321302"/>
                  </a:ext>
                </a:extLst>
              </a:tr>
              <a:tr h="0">
                <a:tc>
                  <a:txBody>
                    <a:bodyPr/>
                    <a:lstStyle/>
                    <a:p>
                      <a:r>
                        <a:rPr lang="en-US" sz="2400"/>
                        <a:t>O₃</a:t>
                      </a:r>
                    </a:p>
                  </a:txBody>
                  <a:tcPr anchor="ctr">
                    <a:lnL>
                      <a:noFill/>
                    </a:lnL>
                    <a:lnR>
                      <a:noFill/>
                    </a:lnR>
                    <a:lnT>
                      <a:noFill/>
                    </a:lnT>
                    <a:lnB>
                      <a:noFill/>
                    </a:lnB>
                  </a:tcPr>
                </a:tc>
                <a:tc>
                  <a:txBody>
                    <a:bodyPr/>
                    <a:lstStyle/>
                    <a:p>
                      <a:r>
                        <a:rPr lang="en-US" sz="2400"/>
                        <a:t>Ozone (O₃) in µg/m³</a:t>
                      </a:r>
                    </a:p>
                  </a:txBody>
                  <a:tcPr anchor="ctr">
                    <a:lnL>
                      <a:noFill/>
                    </a:lnL>
                    <a:lnR>
                      <a:noFill/>
                    </a:lnR>
                    <a:lnT>
                      <a:noFill/>
                    </a:lnT>
                    <a:lnB>
                      <a:noFill/>
                    </a:lnB>
                  </a:tcPr>
                </a:tc>
                <a:extLst>
                  <a:ext uri="{0D108BD9-81ED-4DB2-BD59-A6C34878D82A}">
                    <a16:rowId xmlns:a16="http://schemas.microsoft.com/office/drawing/2014/main" val="4137924502"/>
                  </a:ext>
                </a:extLst>
              </a:tr>
              <a:tr h="0">
                <a:tc>
                  <a:txBody>
                    <a:bodyPr/>
                    <a:lstStyle/>
                    <a:p>
                      <a:r>
                        <a:rPr lang="en-US" sz="2400" dirty="0"/>
                        <a:t>AQI</a:t>
                      </a:r>
                    </a:p>
                  </a:txBody>
                  <a:tcPr anchor="ctr">
                    <a:lnL>
                      <a:noFill/>
                    </a:lnL>
                    <a:lnR>
                      <a:noFill/>
                    </a:lnR>
                    <a:lnT>
                      <a:noFill/>
                    </a:lnT>
                    <a:lnB>
                      <a:noFill/>
                    </a:lnB>
                  </a:tcPr>
                </a:tc>
                <a:tc>
                  <a:txBody>
                    <a:bodyPr/>
                    <a:lstStyle/>
                    <a:p>
                      <a:r>
                        <a:rPr lang="en-US" sz="2400" dirty="0"/>
                        <a:t>Air Quality Index (target variable)</a:t>
                      </a:r>
                    </a:p>
                  </a:txBody>
                  <a:tcPr anchor="ctr">
                    <a:lnL>
                      <a:noFill/>
                    </a:lnL>
                    <a:lnR>
                      <a:noFill/>
                    </a:lnR>
                    <a:lnT>
                      <a:noFill/>
                    </a:lnT>
                    <a:lnB>
                      <a:noFill/>
                    </a:lnB>
                  </a:tcPr>
                </a:tc>
                <a:extLst>
                  <a:ext uri="{0D108BD9-81ED-4DB2-BD59-A6C34878D82A}">
                    <a16:rowId xmlns:a16="http://schemas.microsoft.com/office/drawing/2014/main" val="4024907349"/>
                  </a:ext>
                </a:extLst>
              </a:tr>
            </a:tbl>
          </a:graphicData>
        </a:graphic>
      </p:graphicFrame>
    </p:spTree>
    <p:extLst>
      <p:ext uri="{BB962C8B-B14F-4D97-AF65-F5344CB8AC3E}">
        <p14:creationId xmlns:p14="http://schemas.microsoft.com/office/powerpoint/2010/main" val="1197865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Tools &amp; Libraries</a:t>
            </a:r>
          </a:p>
        </p:txBody>
      </p:sp>
      <p:sp>
        <p:nvSpPr>
          <p:cNvPr id="5" name="Rectangle 4"/>
          <p:cNvSpPr/>
          <p:nvPr/>
        </p:nvSpPr>
        <p:spPr>
          <a:xfrm>
            <a:off x="1378857" y="1690688"/>
            <a:ext cx="8548914" cy="1200329"/>
          </a:xfrm>
          <a:prstGeom prst="rect">
            <a:avLst/>
          </a:prstGeom>
        </p:spPr>
        <p:txBody>
          <a:bodyPr wrap="square">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Language</a:t>
            </a:r>
            <a:r>
              <a:rPr lang="en-US" altLang="en-US" sz="2400" dirty="0">
                <a:latin typeface="Arial" panose="020B0604020202020204" pitchFamily="34" charset="0"/>
              </a:rPr>
              <a:t>: Python</a:t>
            </a:r>
          </a:p>
          <a:p>
            <a:pPr lvl="0" eaLnBrk="0" fontAlgn="base" hangingPunct="0">
              <a:spcBef>
                <a:spcPct val="0"/>
              </a:spcBef>
              <a:spcAft>
                <a:spcPct val="0"/>
              </a:spcAft>
              <a:buFontTx/>
              <a:buChar char="•"/>
            </a:pPr>
            <a:r>
              <a:rPr lang="en-US" altLang="en-US" sz="2400" b="1" dirty="0">
                <a:latin typeface="Arial" panose="020B0604020202020204" pitchFamily="34" charset="0"/>
              </a:rPr>
              <a:t>Libraries</a:t>
            </a:r>
            <a:r>
              <a:rPr lang="en-US" altLang="en-US" sz="2400" dirty="0">
                <a:latin typeface="Arial" panose="020B0604020202020204" pitchFamily="34" charset="0"/>
              </a:rPr>
              <a:t>: </a:t>
            </a:r>
            <a:r>
              <a:rPr lang="en-US" altLang="en-US" sz="2400" dirty="0">
                <a:latin typeface="Arial Unicode MS"/>
              </a:rPr>
              <a:t>pandas</a:t>
            </a:r>
            <a:r>
              <a:rPr lang="en-US" altLang="en-US" sz="2400" dirty="0"/>
              <a:t>, </a:t>
            </a:r>
            <a:r>
              <a:rPr lang="en-US" altLang="en-US" sz="2400" dirty="0">
                <a:latin typeface="Arial Unicode MS"/>
              </a:rPr>
              <a:t>scikit-learn</a:t>
            </a:r>
            <a:r>
              <a:rPr lang="en-US" altLang="en-US" sz="2400" dirty="0"/>
              <a:t>, </a:t>
            </a:r>
            <a:r>
              <a:rPr lang="en-US" altLang="en-US" sz="2400" dirty="0" err="1">
                <a:latin typeface="Arial Unicode MS"/>
              </a:rPr>
              <a:t>seaborn</a:t>
            </a:r>
            <a:r>
              <a:rPr lang="en-US" altLang="en-US" sz="2400" dirty="0"/>
              <a:t>, </a:t>
            </a:r>
            <a:r>
              <a:rPr lang="en-US" altLang="en-US" sz="2400" dirty="0" err="1">
                <a:latin typeface="Arial Unicode MS"/>
              </a:rPr>
              <a:t>matplotlib</a:t>
            </a:r>
            <a:r>
              <a:rPr lang="en-US" altLang="en-US" sz="2400" dirty="0"/>
              <a:t>, </a:t>
            </a:r>
            <a:r>
              <a:rPr lang="en-US" altLang="en-US" sz="2400" dirty="0">
                <a:latin typeface="Arial Unicode MS"/>
              </a:rPr>
              <a:t>numpy</a:t>
            </a:r>
            <a:endParaRPr lang="en-US" altLang="en-US" sz="2400" dirty="0"/>
          </a:p>
          <a:p>
            <a:pPr lvl="0" eaLnBrk="0" fontAlgn="base" hangingPunct="0">
              <a:spcBef>
                <a:spcPct val="0"/>
              </a:spcBef>
              <a:spcAft>
                <a:spcPct val="0"/>
              </a:spcAft>
              <a:buFontTx/>
              <a:buChar char="•"/>
            </a:pPr>
            <a:r>
              <a:rPr lang="en-US" altLang="en-US" sz="2400" b="1" dirty="0">
                <a:latin typeface="Arial" panose="020B0604020202020204" pitchFamily="34" charset="0"/>
              </a:rPr>
              <a:t>Model Used</a:t>
            </a:r>
            <a:r>
              <a:rPr lang="en-US" altLang="en-US" sz="2400" dirty="0">
                <a:latin typeface="Arial" panose="020B0604020202020204" pitchFamily="34" charset="0"/>
              </a:rPr>
              <a:t>: </a:t>
            </a:r>
            <a:r>
              <a:rPr lang="en-US" altLang="en-US" sz="2400" dirty="0" err="1">
                <a:latin typeface="Arial" panose="020B0604020202020204" pitchFamily="34" charset="0"/>
              </a:rPr>
              <a:t>RandomForestRegressor</a:t>
            </a:r>
            <a:r>
              <a:rPr lang="en-US" altLang="en-US" sz="2400" dirty="0">
                <a:latin typeface="Arial" panose="020B0604020202020204" pitchFamily="34" charset="0"/>
              </a:rPr>
              <a:t> (from Scikit-Learn)</a:t>
            </a:r>
          </a:p>
        </p:txBody>
      </p:sp>
    </p:spTree>
    <p:extLst>
      <p:ext uri="{BB962C8B-B14F-4D97-AF65-F5344CB8AC3E}">
        <p14:creationId xmlns:p14="http://schemas.microsoft.com/office/powerpoint/2010/main" val="2519846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5" name="Rectangle 2"/>
          <p:cNvSpPr>
            <a:spLocks noChangeArrowheads="1"/>
          </p:cNvSpPr>
          <p:nvPr/>
        </p:nvSpPr>
        <p:spPr bwMode="auto">
          <a:xfrm>
            <a:off x="957942" y="1462597"/>
            <a:ext cx="981165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Data Generation &amp; Preprocessing</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Created synthetic values for 6 air pollutants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Calculated AQI using a weighted index formula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Split into training (80%) and test (20%) 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Model Training</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Used Random Forest </a:t>
            </a:r>
            <a:r>
              <a:rPr kumimoji="0" lang="en-US" altLang="en-US" sz="2400" b="0" i="0" u="none" strike="noStrike" cap="none" normalizeH="0" baseline="0" dirty="0" err="1" smtClean="0">
                <a:ln>
                  <a:noFill/>
                </a:ln>
                <a:solidFill>
                  <a:schemeClr val="tx1"/>
                </a:solidFill>
                <a:effectLst/>
                <a:latin typeface="Arial" panose="020B0604020202020204" pitchFamily="34" charset="0"/>
              </a:rPr>
              <a:t>Regressor</a:t>
            </a:r>
            <a:r>
              <a:rPr kumimoji="0" lang="en-US" altLang="en-US" sz="2400" b="0" i="0" u="none" strike="noStrike" cap="none" normalizeH="0" baseline="0" dirty="0" smtClean="0">
                <a:ln>
                  <a:noFill/>
                </a:ln>
                <a:solidFill>
                  <a:schemeClr val="tx1"/>
                </a:solidFill>
                <a:effectLst/>
                <a:latin typeface="Arial" panose="020B0604020202020204" pitchFamily="34" charset="0"/>
              </a:rPr>
              <a:t> to learn the relationship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between pollutants and AQI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Fitted model to training data and predicted AQI on the test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38200" y="5155916"/>
            <a:ext cx="9234714" cy="1200329"/>
          </a:xfrm>
          <a:prstGeom prst="rect">
            <a:avLst/>
          </a:prstGeom>
        </p:spPr>
        <p:txBody>
          <a:bodyPr wrap="square">
            <a:spAutoFit/>
          </a:bodyPr>
          <a:lstStyle/>
          <a:p>
            <a:r>
              <a:rPr lang="en-US" sz="2400" b="1" dirty="0"/>
              <a:t>Evaluation Metrics</a:t>
            </a:r>
            <a:endParaRPr lang="en-US" sz="2400" dirty="0"/>
          </a:p>
          <a:p>
            <a:pPr>
              <a:buFont typeface="Arial" panose="020B0604020202020204" pitchFamily="34" charset="0"/>
              <a:buChar char="•"/>
            </a:pPr>
            <a:r>
              <a:rPr lang="en-US" sz="2400" b="1" dirty="0"/>
              <a:t>RMSE (Root Mean Squared Error)</a:t>
            </a:r>
            <a:r>
              <a:rPr lang="en-US" sz="2400" dirty="0"/>
              <a:t>: Measures prediction error</a:t>
            </a:r>
          </a:p>
          <a:p>
            <a:pPr>
              <a:buFont typeface="Arial" panose="020B0604020202020204" pitchFamily="34" charset="0"/>
              <a:buChar char="•"/>
            </a:pPr>
            <a:r>
              <a:rPr lang="en-US" sz="2400" b="1" dirty="0"/>
              <a:t>R² Score (Coefficient of Determination)</a:t>
            </a:r>
            <a:r>
              <a:rPr lang="en-US" sz="2400" dirty="0"/>
              <a:t>: Indicates model fit</a:t>
            </a:r>
          </a:p>
        </p:txBody>
      </p:sp>
    </p:spTree>
    <p:extLst>
      <p:ext uri="{BB962C8B-B14F-4D97-AF65-F5344CB8AC3E}">
        <p14:creationId xmlns:p14="http://schemas.microsoft.com/office/powerpoint/2010/main" val="2399412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371" y="292553"/>
            <a:ext cx="10515600" cy="1325563"/>
          </a:xfrm>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04" y="1825625"/>
            <a:ext cx="5818992" cy="4351338"/>
          </a:xfrm>
        </p:spPr>
      </p:pic>
    </p:spTree>
    <p:extLst>
      <p:ext uri="{BB962C8B-B14F-4D97-AF65-F5344CB8AC3E}">
        <p14:creationId xmlns:p14="http://schemas.microsoft.com/office/powerpoint/2010/main" val="3569055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04" y="1825625"/>
            <a:ext cx="5818992" cy="4351338"/>
          </a:xfrm>
        </p:spPr>
      </p:pic>
    </p:spTree>
    <p:extLst>
      <p:ext uri="{BB962C8B-B14F-4D97-AF65-F5344CB8AC3E}">
        <p14:creationId xmlns:p14="http://schemas.microsoft.com/office/powerpoint/2010/main" val="2352693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537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Calibri</vt:lpstr>
      <vt:lpstr>Calibri Light</vt:lpstr>
      <vt:lpstr>CIDFont+F1</vt:lpstr>
      <vt:lpstr>Office Theme</vt:lpstr>
      <vt:lpstr>PowerPoint Presentation</vt:lpstr>
      <vt:lpstr>Google Colab URL</vt:lpstr>
      <vt:lpstr>Introduction</vt:lpstr>
      <vt:lpstr>Objectives</vt:lpstr>
      <vt:lpstr>Dataset Description</vt:lpstr>
      <vt:lpstr>Tools &amp; Libraries</vt:lpstr>
      <vt:lpstr>Methodology</vt:lpstr>
      <vt:lpstr>Data Visualization </vt:lpstr>
      <vt:lpstr>Data Visualization </vt:lpstr>
      <vt:lpstr>Results</vt:lpstr>
      <vt:lpstr>Insights</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KUMAR</cp:lastModifiedBy>
  <cp:revision>14</cp:revision>
  <dcterms:created xsi:type="dcterms:W3CDTF">2025-05-26T05:52:49Z</dcterms:created>
  <dcterms:modified xsi:type="dcterms:W3CDTF">2025-05-28T13:00:22Z</dcterms:modified>
</cp:coreProperties>
</file>