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4" r:id="rId8"/>
    <p:sldId id="263" r:id="rId9"/>
    <p:sldId id="265" r:id="rId10"/>
    <p:sldId id="266" r:id="rId11"/>
    <p:sldId id="270" r:id="rId12"/>
    <p:sldId id="267" r:id="rId13"/>
    <p:sldId id="268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75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300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88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27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84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6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7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183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819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31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CB059-9E86-4251-BA21-AE5A7B15EF07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50500-9403-4E42-86CD-4B70FEFCE6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433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LEupDvPkMfo_LpuVpjDJUaFUxfJIkbvs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Water Usage Forecasting – Predict Daily or Monthly Water Demand</a:t>
            </a:r>
            <a:endParaRPr lang="en-US" b="1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4000" y="3567907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smtClean="0"/>
              <a:t>By Gopalakrishnan Kumar, MTech IIT-Bombay,</a:t>
            </a:r>
          </a:p>
          <a:p>
            <a:r>
              <a:rPr lang="en-US" b="1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2024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42" y="1825625"/>
            <a:ext cx="6569515" cy="4351338"/>
          </a:xfrm>
        </p:spPr>
      </p:pic>
    </p:spTree>
    <p:extLst>
      <p:ext uri="{BB962C8B-B14F-4D97-AF65-F5344CB8AC3E}">
        <p14:creationId xmlns:p14="http://schemas.microsoft.com/office/powerpoint/2010/main" val="332705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Stacked Bar Chart – Monthly Usage by Year</a:t>
            </a:r>
          </a:p>
          <a:p>
            <a:r>
              <a:rPr lang="en-US" dirty="0"/>
              <a:t>A stacked bar chart compared </a:t>
            </a:r>
            <a:r>
              <a:rPr lang="en-US" b="1" dirty="0"/>
              <a:t>2022 vs 2023</a:t>
            </a:r>
            <a:r>
              <a:rPr lang="en-US" dirty="0"/>
              <a:t> consumption month by month.</a:t>
            </a:r>
          </a:p>
          <a:p>
            <a:r>
              <a:rPr lang="en-US" dirty="0"/>
              <a:t>The 2023 usage was slightly higher overall, possibly reflecting </a:t>
            </a:r>
            <a:r>
              <a:rPr lang="en-US" b="1" dirty="0"/>
              <a:t>population growth or hotter weather</a:t>
            </a:r>
            <a:r>
              <a:rPr lang="en-US" dirty="0"/>
              <a:t>.</a:t>
            </a:r>
          </a:p>
          <a:p>
            <a:r>
              <a:rPr lang="en-US" dirty="0"/>
              <a:t>Peaks remained consistent across both years (May–June).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168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7274" y="1825625"/>
            <a:ext cx="7597452" cy="4351338"/>
          </a:xfrm>
        </p:spPr>
      </p:pic>
    </p:spTree>
    <p:extLst>
      <p:ext uri="{BB962C8B-B14F-4D97-AF65-F5344CB8AC3E}">
        <p14:creationId xmlns:p14="http://schemas.microsoft.com/office/powerpoint/2010/main" val="379412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Combined Stacked Bar Chart</a:t>
            </a:r>
          </a:p>
          <a:p>
            <a:r>
              <a:rPr lang="en-US" dirty="0"/>
              <a:t>This visualization integrated both </a:t>
            </a:r>
            <a:r>
              <a:rPr lang="en-US" b="1" dirty="0"/>
              <a:t>monthly and yearly usage</a:t>
            </a:r>
            <a:r>
              <a:rPr lang="en-US" dirty="0"/>
              <a:t>:</a:t>
            </a:r>
          </a:p>
          <a:p>
            <a:r>
              <a:rPr lang="en-US" b="1" dirty="0"/>
              <a:t>Stacked bars</a:t>
            </a:r>
            <a:r>
              <a:rPr lang="en-US" dirty="0"/>
              <a:t> showed per-year averages.</a:t>
            </a:r>
          </a:p>
          <a:p>
            <a:r>
              <a:rPr lang="en-US" dirty="0"/>
              <a:t>A </a:t>
            </a:r>
            <a:r>
              <a:rPr lang="en-US" b="1" dirty="0"/>
              <a:t>red overlay line</a:t>
            </a:r>
            <a:r>
              <a:rPr lang="en-US" dirty="0"/>
              <a:t> indicated total average consumption.</a:t>
            </a:r>
          </a:p>
          <a:p>
            <a:r>
              <a:rPr lang="en-US" dirty="0"/>
              <a:t>Provided an intuitive overview of </a:t>
            </a:r>
            <a:r>
              <a:rPr lang="en-US" b="1" dirty="0"/>
              <a:t>seasonal + annual</a:t>
            </a:r>
            <a:r>
              <a:rPr lang="en-US" dirty="0"/>
              <a:t> water usage behavior.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615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Development: ARIMA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Model Used:</a:t>
            </a:r>
          </a:p>
          <a:p>
            <a:r>
              <a:rPr lang="en-US" b="1" dirty="0"/>
              <a:t>ARIMA (</a:t>
            </a:r>
            <a:r>
              <a:rPr lang="en-US" b="1" dirty="0" err="1"/>
              <a:t>AutoRegressive</a:t>
            </a:r>
            <a:r>
              <a:rPr lang="en-US" b="1" dirty="0"/>
              <a:t> Integrated Moving Average)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Chosen due to its strength in handling </a:t>
            </a:r>
            <a:r>
              <a:rPr lang="en-US" b="1" dirty="0"/>
              <a:t>temporal patterns</a:t>
            </a:r>
            <a:r>
              <a:rPr lang="en-US" dirty="0"/>
              <a:t> like seasonality and autocorrelation.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63782" y="3867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model = ARIMA(data['</a:t>
            </a:r>
            <a:r>
              <a:rPr lang="en-US" dirty="0" err="1"/>
              <a:t>Water_Usage_Liters</a:t>
            </a:r>
            <a:r>
              <a:rPr lang="en-US" dirty="0"/>
              <a:t>'], order=(2, 1, 2))</a:t>
            </a:r>
          </a:p>
          <a:p>
            <a:r>
              <a:rPr lang="en-US" dirty="0" err="1"/>
              <a:t>model_fit</a:t>
            </a:r>
            <a:r>
              <a:rPr lang="en-US" dirty="0"/>
              <a:t> = </a:t>
            </a:r>
            <a:r>
              <a:rPr lang="en-US" dirty="0" err="1"/>
              <a:t>model.fit</a:t>
            </a:r>
            <a:r>
              <a:rPr lang="en-US" dirty="0"/>
              <a:t>()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508461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(AR=2):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accounts for correlation between recent usage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 (I=1):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ensures data stationarity (trend removal).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 (MA=2):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models moving average of residual errors.</a:t>
            </a:r>
          </a:p>
        </p:txBody>
      </p:sp>
    </p:spTree>
    <p:extLst>
      <p:ext uri="{BB962C8B-B14F-4D97-AF65-F5344CB8AC3E}">
        <p14:creationId xmlns:p14="http://schemas.microsoft.com/office/powerpoint/2010/main" val="184435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8656" y="1825625"/>
            <a:ext cx="7994688" cy="4351338"/>
          </a:xfrm>
        </p:spPr>
      </p:pic>
    </p:spTree>
    <p:extLst>
      <p:ext uri="{BB962C8B-B14F-4D97-AF65-F5344CB8AC3E}">
        <p14:creationId xmlns:p14="http://schemas.microsoft.com/office/powerpoint/2010/main" val="849750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Metrics (using a hold-out validation set</a:t>
            </a:r>
            <a:r>
              <a:rPr lang="en-US" b="1" dirty="0" smtClean="0"/>
              <a:t>):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675338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154674776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4772912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569238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Value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63952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Mean Squared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175.23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92214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RMSE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Root Mean Squared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13.23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82192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/>
                        <a:t>MAE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Mean Absolute Error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9.42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5002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0" dirty="0"/>
                        <a:t>R²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/>
                        <a:t>Coefficient of Determination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0.89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1724855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177636" y="5391835"/>
            <a:ext cx="960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The high R² and low errors indicate the model performs well for short-term forecasting.</a:t>
            </a:r>
          </a:p>
        </p:txBody>
      </p:sp>
    </p:spTree>
    <p:extLst>
      <p:ext uri="{BB962C8B-B14F-4D97-AF65-F5344CB8AC3E}">
        <p14:creationId xmlns:p14="http://schemas.microsoft.com/office/powerpoint/2010/main" val="330872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 &amp; Interpretation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1323109" y="1216616"/>
            <a:ext cx="100306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Water demand shows </a:t>
            </a:r>
            <a:r>
              <a:rPr lang="en-US" altLang="en-US" sz="2400" b="1" dirty="0"/>
              <a:t>strong seasonality</a:t>
            </a:r>
            <a:r>
              <a:rPr lang="en-US" altLang="en-US" sz="2400" dirty="0"/>
              <a:t>, peaking in summer.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Yearly growth patterns suggest </a:t>
            </a:r>
            <a:r>
              <a:rPr lang="en-US" altLang="en-US" sz="2400" b="1" dirty="0"/>
              <a:t>gradual consumption increase</a:t>
            </a:r>
            <a:r>
              <a:rPr lang="en-US" altLang="en-US" sz="2400" dirty="0"/>
              <a:t>, likely due to population or climate change.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/>
              <a:t>Forecast provides actionable insights for </a:t>
            </a:r>
            <a:r>
              <a:rPr lang="en-US" altLang="en-US" sz="2400" b="1" dirty="0"/>
              <a:t>city planners, utilities, and sustainability programs</a:t>
            </a:r>
            <a:r>
              <a:rPr lang="en-US" altLang="en-US" sz="2400" dirty="0"/>
              <a:t>.</a:t>
            </a:r>
          </a:p>
        </p:txBody>
      </p:sp>
      <p:sp>
        <p:nvSpPr>
          <p:cNvPr id="6" name="Rectangle 5"/>
          <p:cNvSpPr/>
          <p:nvPr/>
        </p:nvSpPr>
        <p:spPr>
          <a:xfrm>
            <a:off x="1323109" y="324208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💡 Applications: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Urban water supply planning and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Agricultural irrigation scheduling.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Early detection of abnormal consumption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Forecast-based water conservation policy design.</a:t>
            </a:r>
          </a:p>
        </p:txBody>
      </p:sp>
      <p:sp>
        <p:nvSpPr>
          <p:cNvPr id="7" name="Rectangle 6"/>
          <p:cNvSpPr/>
          <p:nvPr/>
        </p:nvSpPr>
        <p:spPr>
          <a:xfrm>
            <a:off x="1323109" y="471941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🧠 Future Improvements:</a:t>
            </a:r>
          </a:p>
          <a:p>
            <a:pPr>
              <a:buFont typeface="+mj-lt"/>
              <a:buAutoNum type="arabicPeriod"/>
            </a:pPr>
            <a:r>
              <a:rPr lang="en-US" dirty="0"/>
              <a:t>Integrate </a:t>
            </a:r>
            <a:r>
              <a:rPr lang="en-US" b="1" dirty="0"/>
              <a:t>temperature, humidity, and rainfall data</a:t>
            </a:r>
            <a:r>
              <a:rPr lang="en-US" dirty="0"/>
              <a:t> to enhance accuracy.</a:t>
            </a:r>
          </a:p>
          <a:p>
            <a:pPr>
              <a:buFont typeface="+mj-lt"/>
              <a:buAutoNum type="arabicPeriod"/>
            </a:pPr>
            <a:r>
              <a:rPr lang="en-US" dirty="0"/>
              <a:t>Experiment with </a:t>
            </a:r>
            <a:r>
              <a:rPr lang="en-US" b="1" dirty="0"/>
              <a:t>LSTM (Long Short-Term Memory)</a:t>
            </a:r>
            <a:r>
              <a:rPr lang="en-US" dirty="0"/>
              <a:t> networks for non-linear forecasting.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</a:t>
            </a:r>
            <a:r>
              <a:rPr lang="en-US" b="1" dirty="0"/>
              <a:t>dashboard in Power BI or Streamlit</a:t>
            </a:r>
            <a:r>
              <a:rPr lang="en-US" dirty="0"/>
              <a:t> for real-time visualization and updates.</a:t>
            </a:r>
          </a:p>
        </p:txBody>
      </p:sp>
    </p:spTree>
    <p:extLst>
      <p:ext uri="{BB962C8B-B14F-4D97-AF65-F5344CB8AC3E}">
        <p14:creationId xmlns:p14="http://schemas.microsoft.com/office/powerpoint/2010/main" val="3798782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9479"/>
            <a:ext cx="10515600" cy="4351338"/>
          </a:xfrm>
        </p:spPr>
        <p:txBody>
          <a:bodyPr/>
          <a:lstStyle/>
          <a:p>
            <a:r>
              <a:rPr lang="en-US" dirty="0"/>
              <a:t>The Water Usage Forecasting project successfully demonstrated:</a:t>
            </a:r>
          </a:p>
          <a:p>
            <a:r>
              <a:rPr lang="en-US" dirty="0"/>
              <a:t>End-to-end time series forecasting using </a:t>
            </a:r>
            <a:r>
              <a:rPr lang="en-US" b="1" dirty="0"/>
              <a:t>Python and ARIMA</a:t>
            </a:r>
            <a:r>
              <a:rPr lang="en-US" dirty="0"/>
              <a:t>.</a:t>
            </a:r>
          </a:p>
          <a:p>
            <a:r>
              <a:rPr lang="en-US" dirty="0"/>
              <a:t>Practical visualization and insights through </a:t>
            </a:r>
            <a:r>
              <a:rPr lang="en-US" b="1" dirty="0"/>
              <a:t>EDA and predictive modeling</a:t>
            </a:r>
            <a:r>
              <a:rPr lang="en-US" dirty="0"/>
              <a:t>.</a:t>
            </a:r>
          </a:p>
          <a:p>
            <a:r>
              <a:rPr lang="en-US" dirty="0"/>
              <a:t>The potential to support </a:t>
            </a:r>
            <a:r>
              <a:rPr lang="en-US" b="1" dirty="0"/>
              <a:t>data-driven water management decisions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68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https://colab.research.google.com/drive/1LEupDvPkMfo_LpuVpjDJUaFUxfJIkbvs?usp=sharing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98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goal of this project is to develop a forecasting model that predicts </a:t>
            </a:r>
            <a:r>
              <a:rPr lang="en-US" b="1" dirty="0"/>
              <a:t>daily or monthly water consumption</a:t>
            </a:r>
            <a:r>
              <a:rPr lang="en-US" dirty="0"/>
              <a:t> to assist in </a:t>
            </a:r>
            <a:r>
              <a:rPr lang="en-US" b="1" dirty="0"/>
              <a:t>efficient water resource management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Accurate forecasts help in planning distribution, managing supply-demand gaps, and optimizing infrastructure for residential or industrial usage.</a:t>
            </a:r>
          </a:p>
        </p:txBody>
      </p:sp>
    </p:spTree>
    <p:extLst>
      <p:ext uri="{BB962C8B-B14F-4D97-AF65-F5344CB8AC3E}">
        <p14:creationId xmlns:p14="http://schemas.microsoft.com/office/powerpoint/2010/main" val="153446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Since real-world municipal data may be restricted, a </a:t>
            </a:r>
            <a:r>
              <a:rPr lang="en-US" b="1" dirty="0"/>
              <a:t>synthetic dataset</a:t>
            </a:r>
            <a:r>
              <a:rPr lang="en-US" dirty="0"/>
              <a:t> was generated to simulate realistic daily water usage patterns.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4197714"/>
              </p:ext>
            </p:extLst>
          </p:nvPr>
        </p:nvGraphicFramePr>
        <p:xfrm>
          <a:off x="838200" y="2949734"/>
          <a:ext cx="10515600" cy="21031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53583633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1931564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Column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8811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Date of record (daily frequency from Jan 2022 to Dec 2023)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83123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 err="1"/>
                        <a:t>Water_Usage_Liters</a:t>
                      </a:r>
                      <a:endParaRPr lang="en-US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Total water consumption in liters per day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3748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Extracted from Date for yearly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7189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Month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Extracted from Date for monthly pattern recognition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96933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1211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7731762"/>
              </p:ext>
            </p:extLst>
          </p:nvPr>
        </p:nvGraphicFramePr>
        <p:xfrm>
          <a:off x="838200" y="2294414"/>
          <a:ext cx="10515600" cy="219456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9606356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692201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93771371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6630380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Water_Usage_Liters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Year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Month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533054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2022-01-01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278.56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524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2022-01-02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301.24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92033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2022-01-03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315.87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62047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2022-02-01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340.65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2022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9832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2023-06-01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420.23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2023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6205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78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959" y="1825625"/>
            <a:ext cx="6690082" cy="4351338"/>
          </a:xfrm>
        </p:spPr>
      </p:pic>
    </p:spTree>
    <p:extLst>
      <p:ext uri="{BB962C8B-B14F-4D97-AF65-F5344CB8AC3E}">
        <p14:creationId xmlns:p14="http://schemas.microsoft.com/office/powerpoint/2010/main" val="82676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1. Histogram – Water Usage Distribution</a:t>
            </a:r>
          </a:p>
          <a:p>
            <a:r>
              <a:rPr lang="en-US" dirty="0"/>
              <a:t>A histogram was plotted to understand the frequency distribution of water consumption values.</a:t>
            </a:r>
            <a:br>
              <a:rPr lang="en-US" dirty="0"/>
            </a:br>
            <a:r>
              <a:rPr lang="en-US" dirty="0"/>
              <a:t>Most daily usages clustered around 300–350 liters, indicating a </a:t>
            </a:r>
            <a:r>
              <a:rPr lang="en-US" b="1" dirty="0"/>
              <a:t>moderate consumption pattern</a:t>
            </a:r>
            <a:r>
              <a:rPr lang="en-US" dirty="0"/>
              <a:t> with some seasonal peaks.</a:t>
            </a:r>
          </a:p>
        </p:txBody>
      </p:sp>
    </p:spTree>
    <p:extLst>
      <p:ext uri="{BB962C8B-B14F-4D97-AF65-F5344CB8AC3E}">
        <p14:creationId xmlns:p14="http://schemas.microsoft.com/office/powerpoint/2010/main" val="1431974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242" y="1825625"/>
            <a:ext cx="6569515" cy="4351338"/>
          </a:xfrm>
        </p:spPr>
      </p:pic>
    </p:spTree>
    <p:extLst>
      <p:ext uri="{BB962C8B-B14F-4D97-AF65-F5344CB8AC3E}">
        <p14:creationId xmlns:p14="http://schemas.microsoft.com/office/powerpoint/2010/main" val="5067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Exploratory Data Analysis (EDA)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Bar Chart – Average Monthly Water Usage</a:t>
            </a:r>
          </a:p>
          <a:p>
            <a:r>
              <a:rPr lang="en-US" dirty="0"/>
              <a:t>The bar chart revealed </a:t>
            </a:r>
            <a:r>
              <a:rPr lang="en-US" b="1" dirty="0"/>
              <a:t>clear seasonality</a:t>
            </a:r>
            <a:r>
              <a:rPr lang="en-US" dirty="0"/>
              <a:t>:</a:t>
            </a:r>
          </a:p>
          <a:p>
            <a:r>
              <a:rPr lang="en-US" b="1" dirty="0"/>
              <a:t>High consumption</a:t>
            </a:r>
            <a:r>
              <a:rPr lang="en-US" dirty="0"/>
              <a:t> during summer months (April–June).</a:t>
            </a:r>
          </a:p>
          <a:p>
            <a:r>
              <a:rPr lang="en-US" b="1" dirty="0"/>
              <a:t>Lower consumption</a:t>
            </a:r>
            <a:r>
              <a:rPr lang="en-US" dirty="0"/>
              <a:t> during monsoon/winter (October–December).</a:t>
            </a:r>
          </a:p>
          <a:p>
            <a:r>
              <a:rPr lang="en-US" dirty="0"/>
              <a:t>This aligns with real-world water demand cycles influenced by temperature and rainfall.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616</Words>
  <Application>Microsoft Office PowerPoint</Application>
  <PresentationFormat>Widescreen</PresentationFormat>
  <Paragraphs>117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CIDFont+F1</vt:lpstr>
      <vt:lpstr>Office Theme</vt:lpstr>
      <vt:lpstr>Water Usage Forecasting – Predict Daily or Monthly Water Demand</vt:lpstr>
      <vt:lpstr>Google Colab URL</vt:lpstr>
      <vt:lpstr>Objective</vt:lpstr>
      <vt:lpstr>Dataset Description</vt:lpstr>
      <vt:lpstr>Dataset Description</vt:lpstr>
      <vt:lpstr>Data Visualization </vt:lpstr>
      <vt:lpstr>Exploratory Data Analysis (EDA)</vt:lpstr>
      <vt:lpstr>Data Visualization</vt:lpstr>
      <vt:lpstr>Exploratory Data Analysis (EDA)</vt:lpstr>
      <vt:lpstr>Data Visualization</vt:lpstr>
      <vt:lpstr>Exploratory Data Analysis (EDA)</vt:lpstr>
      <vt:lpstr>Data Visualization </vt:lpstr>
      <vt:lpstr>Exploratory Data Analysis (EDA)</vt:lpstr>
      <vt:lpstr>Model Development: ARIMA Forecasting</vt:lpstr>
      <vt:lpstr>Data Visualization</vt:lpstr>
      <vt:lpstr>Model Evaluation</vt:lpstr>
      <vt:lpstr>Insights &amp; Interpretation 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 Usage Forecasting – Predict Daily or Monthly Water Demand</dc:title>
  <dc:creator>KUMAR</dc:creator>
  <cp:lastModifiedBy>KUMAR</cp:lastModifiedBy>
  <cp:revision>26</cp:revision>
  <dcterms:created xsi:type="dcterms:W3CDTF">2025-10-12T06:17:32Z</dcterms:created>
  <dcterms:modified xsi:type="dcterms:W3CDTF">2025-10-12T14:15:02Z</dcterms:modified>
</cp:coreProperties>
</file>