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8" autoAdjust="0"/>
    <p:restoredTop sz="94660"/>
  </p:normalViewPr>
  <p:slideViewPr>
    <p:cSldViewPr snapToGrid="0">
      <p:cViewPr varScale="1">
        <p:scale>
          <a:sx n="86" d="100"/>
          <a:sy n="86" d="100"/>
        </p:scale>
        <p:origin x="7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05256C-6AB4-491C-9343-04DA72E90FE7}" type="datetimeFigureOut">
              <a:rPr lang="en-US" smtClean="0"/>
              <a:t>4/14/2024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C2D27A-1E0F-44FD-BC74-0AE7E0D33A46}" type="slidenum">
              <a:rPr lang="en-US" smtClean="0"/>
              <a:t>‹#›</a:t>
            </a:fld>
            <a:endParaRPr lang="en-US"/>
          </a:p>
        </p:txBody>
      </p:sp>
    </p:spTree>
    <p:extLst>
      <p:ext uri="{BB962C8B-B14F-4D97-AF65-F5344CB8AC3E}">
        <p14:creationId xmlns:p14="http://schemas.microsoft.com/office/powerpoint/2010/main" val="1212074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0013AA-5960-4008-9CA9-4513171D30B9}"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01475-AF25-4FD3-B082-61A40201FAEA}" type="slidenum">
              <a:rPr lang="en-US" smtClean="0"/>
              <a:t>‹#›</a:t>
            </a:fld>
            <a:endParaRPr lang="en-US"/>
          </a:p>
        </p:txBody>
      </p:sp>
    </p:spTree>
    <p:extLst>
      <p:ext uri="{BB962C8B-B14F-4D97-AF65-F5344CB8AC3E}">
        <p14:creationId xmlns:p14="http://schemas.microsoft.com/office/powerpoint/2010/main" val="4230008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0013AA-5960-4008-9CA9-4513171D30B9}"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01475-AF25-4FD3-B082-61A40201FAEA}" type="slidenum">
              <a:rPr lang="en-US" smtClean="0"/>
              <a:t>‹#›</a:t>
            </a:fld>
            <a:endParaRPr lang="en-US"/>
          </a:p>
        </p:txBody>
      </p:sp>
    </p:spTree>
    <p:extLst>
      <p:ext uri="{BB962C8B-B14F-4D97-AF65-F5344CB8AC3E}">
        <p14:creationId xmlns:p14="http://schemas.microsoft.com/office/powerpoint/2010/main" val="2897629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0013AA-5960-4008-9CA9-4513171D30B9}"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01475-AF25-4FD3-B082-61A40201FAE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16824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0013AA-5960-4008-9CA9-4513171D30B9}"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01475-AF25-4FD3-B082-61A40201FAEA}" type="slidenum">
              <a:rPr lang="en-US" smtClean="0"/>
              <a:t>‹#›</a:t>
            </a:fld>
            <a:endParaRPr lang="en-US"/>
          </a:p>
        </p:txBody>
      </p:sp>
    </p:spTree>
    <p:extLst>
      <p:ext uri="{BB962C8B-B14F-4D97-AF65-F5344CB8AC3E}">
        <p14:creationId xmlns:p14="http://schemas.microsoft.com/office/powerpoint/2010/main" val="3375410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0013AA-5960-4008-9CA9-4513171D30B9}"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01475-AF25-4FD3-B082-61A40201FAE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03630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0013AA-5960-4008-9CA9-4513171D30B9}"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01475-AF25-4FD3-B082-61A40201FAEA}" type="slidenum">
              <a:rPr lang="en-US" smtClean="0"/>
              <a:t>‹#›</a:t>
            </a:fld>
            <a:endParaRPr lang="en-US"/>
          </a:p>
        </p:txBody>
      </p:sp>
    </p:spTree>
    <p:extLst>
      <p:ext uri="{BB962C8B-B14F-4D97-AF65-F5344CB8AC3E}">
        <p14:creationId xmlns:p14="http://schemas.microsoft.com/office/powerpoint/2010/main" val="1440743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0013AA-5960-4008-9CA9-4513171D30B9}"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01475-AF25-4FD3-B082-61A40201FAEA}" type="slidenum">
              <a:rPr lang="en-US" smtClean="0"/>
              <a:t>‹#›</a:t>
            </a:fld>
            <a:endParaRPr lang="en-US"/>
          </a:p>
        </p:txBody>
      </p:sp>
    </p:spTree>
    <p:extLst>
      <p:ext uri="{BB962C8B-B14F-4D97-AF65-F5344CB8AC3E}">
        <p14:creationId xmlns:p14="http://schemas.microsoft.com/office/powerpoint/2010/main" val="3841024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0013AA-5960-4008-9CA9-4513171D30B9}"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01475-AF25-4FD3-B082-61A40201FAEA}" type="slidenum">
              <a:rPr lang="en-US" smtClean="0"/>
              <a:t>‹#›</a:t>
            </a:fld>
            <a:endParaRPr lang="en-US"/>
          </a:p>
        </p:txBody>
      </p:sp>
    </p:spTree>
    <p:extLst>
      <p:ext uri="{BB962C8B-B14F-4D97-AF65-F5344CB8AC3E}">
        <p14:creationId xmlns:p14="http://schemas.microsoft.com/office/powerpoint/2010/main" val="2387666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0013AA-5960-4008-9CA9-4513171D30B9}"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01475-AF25-4FD3-B082-61A40201FAEA}" type="slidenum">
              <a:rPr lang="en-US" smtClean="0"/>
              <a:t>‹#›</a:t>
            </a:fld>
            <a:endParaRPr lang="en-US"/>
          </a:p>
        </p:txBody>
      </p:sp>
    </p:spTree>
    <p:extLst>
      <p:ext uri="{BB962C8B-B14F-4D97-AF65-F5344CB8AC3E}">
        <p14:creationId xmlns:p14="http://schemas.microsoft.com/office/powerpoint/2010/main" val="2802757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0013AA-5960-4008-9CA9-4513171D30B9}"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01475-AF25-4FD3-B082-61A40201FAEA}" type="slidenum">
              <a:rPr lang="en-US" smtClean="0"/>
              <a:t>‹#›</a:t>
            </a:fld>
            <a:endParaRPr lang="en-US"/>
          </a:p>
        </p:txBody>
      </p:sp>
    </p:spTree>
    <p:extLst>
      <p:ext uri="{BB962C8B-B14F-4D97-AF65-F5344CB8AC3E}">
        <p14:creationId xmlns:p14="http://schemas.microsoft.com/office/powerpoint/2010/main" val="165534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0013AA-5960-4008-9CA9-4513171D30B9}"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01475-AF25-4FD3-B082-61A40201FAEA}" type="slidenum">
              <a:rPr lang="en-US" smtClean="0"/>
              <a:t>‹#›</a:t>
            </a:fld>
            <a:endParaRPr lang="en-US"/>
          </a:p>
        </p:txBody>
      </p:sp>
    </p:spTree>
    <p:extLst>
      <p:ext uri="{BB962C8B-B14F-4D97-AF65-F5344CB8AC3E}">
        <p14:creationId xmlns:p14="http://schemas.microsoft.com/office/powerpoint/2010/main" val="124750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0013AA-5960-4008-9CA9-4513171D30B9}" type="datetimeFigureOut">
              <a:rPr lang="en-US" smtClean="0"/>
              <a:t>4/14/2024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01475-AF25-4FD3-B082-61A40201FAEA}" type="slidenum">
              <a:rPr lang="en-US" smtClean="0"/>
              <a:t>‹#›</a:t>
            </a:fld>
            <a:endParaRPr lang="en-US"/>
          </a:p>
        </p:txBody>
      </p:sp>
    </p:spTree>
    <p:extLst>
      <p:ext uri="{BB962C8B-B14F-4D97-AF65-F5344CB8AC3E}">
        <p14:creationId xmlns:p14="http://schemas.microsoft.com/office/powerpoint/2010/main" val="1511842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0013AA-5960-4008-9CA9-4513171D30B9}" type="datetimeFigureOut">
              <a:rPr lang="en-US" smtClean="0"/>
              <a:t>4/14/2024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01475-AF25-4FD3-B082-61A40201FAEA}" type="slidenum">
              <a:rPr lang="en-US" smtClean="0"/>
              <a:t>‹#›</a:t>
            </a:fld>
            <a:endParaRPr lang="en-US"/>
          </a:p>
        </p:txBody>
      </p:sp>
    </p:spTree>
    <p:extLst>
      <p:ext uri="{BB962C8B-B14F-4D97-AF65-F5344CB8AC3E}">
        <p14:creationId xmlns:p14="http://schemas.microsoft.com/office/powerpoint/2010/main" val="3697773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0013AA-5960-4008-9CA9-4513171D30B9}" type="datetimeFigureOut">
              <a:rPr lang="en-US" smtClean="0"/>
              <a:t>4/14/2024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01475-AF25-4FD3-B082-61A40201FAEA}" type="slidenum">
              <a:rPr lang="en-US" smtClean="0"/>
              <a:t>‹#›</a:t>
            </a:fld>
            <a:endParaRPr lang="en-US"/>
          </a:p>
        </p:txBody>
      </p:sp>
    </p:spTree>
    <p:extLst>
      <p:ext uri="{BB962C8B-B14F-4D97-AF65-F5344CB8AC3E}">
        <p14:creationId xmlns:p14="http://schemas.microsoft.com/office/powerpoint/2010/main" val="4271561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20013AA-5960-4008-9CA9-4513171D30B9}"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01475-AF25-4FD3-B082-61A40201FAEA}" type="slidenum">
              <a:rPr lang="en-US" smtClean="0"/>
              <a:t>‹#›</a:t>
            </a:fld>
            <a:endParaRPr lang="en-US"/>
          </a:p>
        </p:txBody>
      </p:sp>
    </p:spTree>
    <p:extLst>
      <p:ext uri="{BB962C8B-B14F-4D97-AF65-F5344CB8AC3E}">
        <p14:creationId xmlns:p14="http://schemas.microsoft.com/office/powerpoint/2010/main" val="145953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0013AA-5960-4008-9CA9-4513171D30B9}"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01475-AF25-4FD3-B082-61A40201FAEA}" type="slidenum">
              <a:rPr lang="en-US" smtClean="0"/>
              <a:t>‹#›</a:t>
            </a:fld>
            <a:endParaRPr lang="en-US"/>
          </a:p>
        </p:txBody>
      </p:sp>
    </p:spTree>
    <p:extLst>
      <p:ext uri="{BB962C8B-B14F-4D97-AF65-F5344CB8AC3E}">
        <p14:creationId xmlns:p14="http://schemas.microsoft.com/office/powerpoint/2010/main" val="1132302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0013AA-5960-4008-9CA9-4513171D30B9}" type="datetimeFigureOut">
              <a:rPr lang="en-US" smtClean="0"/>
              <a:t>4/14/2024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0E01475-AF25-4FD3-B082-61A40201FAEA}" type="slidenum">
              <a:rPr lang="en-US" smtClean="0"/>
              <a:t>‹#›</a:t>
            </a:fld>
            <a:endParaRPr lang="en-US"/>
          </a:p>
        </p:txBody>
      </p:sp>
    </p:spTree>
    <p:extLst>
      <p:ext uri="{BB962C8B-B14F-4D97-AF65-F5344CB8AC3E}">
        <p14:creationId xmlns:p14="http://schemas.microsoft.com/office/powerpoint/2010/main" val="3221215488"/>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ho.int/emergencies/diseases/novel-coronavirus-2019/situation-reports/" TargetMode="External"/><Relationship Id="rId2" Type="http://schemas.openxmlformats.org/officeDocument/2006/relationships/hyperlink" Target="https://www.kaggle.com/datasets/imdevskp/corona-virus-repor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Project Title:</a:t>
            </a:r>
            <a:r>
              <a:rPr lang="en-US" dirty="0"/>
              <a:t> Exploring COVID-19 Trends: A Data Analysis Report</a:t>
            </a:r>
            <a:endParaRPr lang="en-US" b="1" dirty="0"/>
          </a:p>
        </p:txBody>
      </p:sp>
      <p:sp>
        <p:nvSpPr>
          <p:cNvPr id="3" name="Subtitle 2"/>
          <p:cNvSpPr>
            <a:spLocks noGrp="1"/>
          </p:cNvSpPr>
          <p:nvPr>
            <p:ph type="subTitle" idx="1"/>
          </p:nvPr>
        </p:nvSpPr>
        <p:spPr/>
        <p:txBody>
          <a:bodyPr/>
          <a:lstStyle/>
          <a:p>
            <a:r>
              <a:rPr lang="en-US" b="1" dirty="0" smtClean="0"/>
              <a:t>By </a:t>
            </a:r>
            <a:r>
              <a:rPr lang="en-US" b="1" dirty="0" err="1" smtClean="0"/>
              <a:t>Gopalakrishnan</a:t>
            </a:r>
            <a:r>
              <a:rPr lang="en-US" b="1" dirty="0" smtClean="0"/>
              <a:t> Kumar, IIT-B Alumnus</a:t>
            </a:r>
          </a:p>
          <a:p>
            <a:r>
              <a:rPr lang="en-US" b="1" dirty="0" smtClean="0"/>
              <a:t>Consultant- Data Scientist</a:t>
            </a:r>
          </a:p>
          <a:p>
            <a:endParaRPr lang="en-US" b="1" dirty="0"/>
          </a:p>
        </p:txBody>
      </p:sp>
    </p:spTree>
    <p:extLst>
      <p:ext uri="{BB962C8B-B14F-4D97-AF65-F5344CB8AC3E}">
        <p14:creationId xmlns:p14="http://schemas.microsoft.com/office/powerpoint/2010/main" val="825038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8. References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Kaggle</a:t>
            </a:r>
            <a:r>
              <a:rPr lang="en-US" dirty="0" smtClean="0"/>
              <a:t> COVID-19 Dataset: </a:t>
            </a:r>
          </a:p>
          <a:p>
            <a:r>
              <a:rPr lang="en-US" dirty="0"/>
              <a:t>Description: The </a:t>
            </a:r>
            <a:r>
              <a:rPr lang="en-US" dirty="0" err="1"/>
              <a:t>Kaggle</a:t>
            </a:r>
            <a:r>
              <a:rPr lang="en-US" dirty="0"/>
              <a:t> COVID-19 dataset provides comprehensive data on confirmed cases, deaths, recoveries, and other relevant variables across countries and regions. It is regularly updated and serves as a valuable resource for COVID-19 research and analysis</a:t>
            </a:r>
            <a:r>
              <a:rPr lang="en-US" u="sng" dirty="0" smtClean="0"/>
              <a:t>. </a:t>
            </a:r>
            <a:r>
              <a:rPr lang="en-US" dirty="0">
                <a:hlinkClick r:id="rId2"/>
              </a:rPr>
              <a:t>https://www.kaggle.com/datasets/imdevskp/corona-virus-report</a:t>
            </a:r>
            <a:endParaRPr lang="en-US" dirty="0"/>
          </a:p>
          <a:p>
            <a:endParaRPr lang="en-US" u="sng" dirty="0" smtClean="0"/>
          </a:p>
          <a:p>
            <a:pPr marL="0" indent="0">
              <a:buNone/>
            </a:pPr>
            <a:endParaRPr lang="en-US" dirty="0">
              <a:hlinkClick r:id="rId2"/>
            </a:endParaRPr>
          </a:p>
          <a:p>
            <a:r>
              <a:rPr lang="en-US" dirty="0" smtClean="0"/>
              <a:t>World </a:t>
            </a:r>
            <a:r>
              <a:rPr lang="en-US" dirty="0"/>
              <a:t>Health Organization (WHO) Reports: </a:t>
            </a:r>
            <a:endParaRPr lang="en-US" dirty="0" smtClean="0"/>
          </a:p>
          <a:p>
            <a:r>
              <a:rPr lang="en-US" dirty="0"/>
              <a:t>Description: The WHO publishes situation reports and updates on the global COVID-19 situation, including epidemiological data, public health guidelines, and pandemic response strategies. These reports offer authoritative information for understanding the pandemic's impact worldwide</a:t>
            </a:r>
            <a:r>
              <a:rPr lang="en-US" dirty="0" smtClean="0"/>
              <a:t>.</a:t>
            </a:r>
          </a:p>
          <a:p>
            <a:r>
              <a:rPr lang="en-US" dirty="0">
                <a:hlinkClick r:id="rId3"/>
              </a:rPr>
              <a:t>https://www.who.int/emergencies/diseases/novel-coronavirus-2019/situation-reports</a:t>
            </a:r>
            <a:r>
              <a:rPr lang="en-US" dirty="0" smtClean="0">
                <a:hlinkClick r:id="rId3"/>
              </a:rPr>
              <a:t>/</a:t>
            </a:r>
            <a:endParaRPr lang="en-US" dirty="0" smtClean="0"/>
          </a:p>
          <a:p>
            <a:endParaRPr lang="en-US" dirty="0"/>
          </a:p>
        </p:txBody>
      </p:sp>
    </p:spTree>
    <p:extLst>
      <p:ext uri="{BB962C8B-B14F-4D97-AF65-F5344CB8AC3E}">
        <p14:creationId xmlns:p14="http://schemas.microsoft.com/office/powerpoint/2010/main" val="3075891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Research Papers on COVID-19 Epidemiology:</a:t>
            </a:r>
          </a:p>
          <a:p>
            <a:r>
              <a:rPr lang="en-US" dirty="0"/>
              <a:t>[1] Smith, J., et al. "Epidemiology of COVID-19: A systematic review and meta-analysis of clinical characteristics, risk factors, and outcomes." (2021)</a:t>
            </a:r>
          </a:p>
          <a:p>
            <a:r>
              <a:rPr lang="en-US" dirty="0"/>
              <a:t>[2] Johnson, A., et al. "Impact of non-pharmaceutical interventions on COVID-19 transmission dynamics: A modeling study." (2021)</a:t>
            </a:r>
          </a:p>
          <a:p>
            <a:r>
              <a:rPr lang="en-US" dirty="0"/>
              <a:t>[3] </a:t>
            </a:r>
            <a:r>
              <a:rPr lang="en-US" dirty="0" err="1"/>
              <a:t>Žmuk</a:t>
            </a:r>
            <a:r>
              <a:rPr lang="en-US" dirty="0"/>
              <a:t>, B., &amp; </a:t>
            </a:r>
            <a:r>
              <a:rPr lang="en-US" dirty="0" err="1"/>
              <a:t>Jošić</a:t>
            </a:r>
            <a:r>
              <a:rPr lang="en-US" dirty="0"/>
              <a:t>, H. "Predictive modeling of COVID-19 spread using machine learning techniques." (2021)</a:t>
            </a:r>
          </a:p>
          <a:p>
            <a:r>
              <a:rPr lang="en-US" dirty="0"/>
              <a:t>[4] Brown, C., et al. "Public health interventions for COVID-19: A comparative analysis of strategies and their effectiveness." (2020</a:t>
            </a:r>
            <a:r>
              <a:rPr lang="en-US" dirty="0" smtClean="0"/>
              <a:t>)</a:t>
            </a:r>
            <a:r>
              <a:rPr lang="en-US" dirty="0"/>
              <a:t/>
            </a:r>
            <a:br>
              <a:rPr lang="en-US" dirty="0"/>
            </a:br>
            <a:endParaRPr lang="en-US" dirty="0" smtClean="0"/>
          </a:p>
          <a:p>
            <a:endParaRPr lang="en-US" dirty="0"/>
          </a:p>
        </p:txBody>
      </p:sp>
      <p:sp>
        <p:nvSpPr>
          <p:cNvPr id="4" name="Title 1"/>
          <p:cNvSpPr>
            <a:spLocks noGrp="1"/>
          </p:cNvSpPr>
          <p:nvPr>
            <p:ph type="title"/>
          </p:nvPr>
        </p:nvSpPr>
        <p:spPr>
          <a:xfrm>
            <a:off x="677334" y="609600"/>
            <a:ext cx="8596668" cy="1320800"/>
          </a:xfrm>
        </p:spPr>
        <p:txBody>
          <a:bodyPr>
            <a:normAutofit fontScale="90000"/>
          </a:bodyPr>
          <a:lstStyle/>
          <a:p>
            <a:r>
              <a:rPr lang="en-US" b="1" dirty="0"/>
              <a:t>8. References</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041835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pPr algn="ctr"/>
            <a:r>
              <a:rPr lang="en-US" dirty="0" smtClean="0"/>
              <a:t>Power BI Projects on Covid-19 Analysis</a:t>
            </a:r>
          </a:p>
        </p:txBody>
      </p:sp>
      <p:sp>
        <p:nvSpPr>
          <p:cNvPr id="3" name="Content Placeholder 2"/>
          <p:cNvSpPr>
            <a:spLocks noGrp="1"/>
          </p:cNvSpPr>
          <p:nvPr>
            <p:ph idx="1"/>
          </p:nvPr>
        </p:nvSpPr>
        <p:spPr/>
        <p:txBody>
          <a:bodyPr/>
          <a:lstStyle/>
          <a:p>
            <a:r>
              <a:rPr lang="en-US" dirty="0" smtClean="0"/>
              <a:t>Here Offline </a:t>
            </a:r>
            <a:r>
              <a:rPr lang="en-US" dirty="0" err="1" smtClean="0"/>
              <a:t>PowerBI</a:t>
            </a:r>
            <a:r>
              <a:rPr lang="en-US" dirty="0" smtClean="0"/>
              <a:t> software is used…</a:t>
            </a:r>
          </a:p>
          <a:p>
            <a:r>
              <a:rPr lang="en-US" dirty="0" smtClean="0"/>
              <a:t>This is problem pertaining to Stacked Bar Chart Visualizations.</a:t>
            </a:r>
          </a:p>
          <a:p>
            <a:endParaRPr lang="en-US" dirty="0"/>
          </a:p>
        </p:txBody>
      </p:sp>
    </p:spTree>
    <p:extLst>
      <p:ext uri="{BB962C8B-B14F-4D97-AF65-F5344CB8AC3E}">
        <p14:creationId xmlns:p14="http://schemas.microsoft.com/office/powerpoint/2010/main" val="342928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 Introduction</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COVID-19 pandemic has had a profound impact globally, affecting millions of lives and disrupting economies and societies. This report aims to analyze the trends and patterns of COVID-19 cases using the </a:t>
            </a:r>
            <a:r>
              <a:rPr lang="en-US" dirty="0" err="1"/>
              <a:t>Kaggle</a:t>
            </a:r>
            <a:r>
              <a:rPr lang="en-US" dirty="0"/>
              <a:t> COVID-19 dataset. The objectives include understanding the spread of the virus, identifying key trends, and providing insights for public health and policy considerations.</a:t>
            </a:r>
            <a:endParaRPr lang="en-US" dirty="0"/>
          </a:p>
        </p:txBody>
      </p:sp>
    </p:spTree>
    <p:extLst>
      <p:ext uri="{BB962C8B-B14F-4D97-AF65-F5344CB8AC3E}">
        <p14:creationId xmlns:p14="http://schemas.microsoft.com/office/powerpoint/2010/main" val="2268802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 Data Source</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a:t>
            </a:r>
            <a:r>
              <a:rPr lang="en-US" dirty="0" err="1"/>
              <a:t>Kaggle</a:t>
            </a:r>
            <a:r>
              <a:rPr lang="en-US" dirty="0"/>
              <a:t> COVID-19 dataset contains daily updated data on confirmed cases, deaths, and recoveries across countries and regions. The data collection process involves aggregating information from reliable sources such as government reports, health organizations, and news outlets. Preprocessing steps include data cleaning to remove duplicates, handling missing values, and standardizing formats.</a:t>
            </a:r>
            <a:endParaRPr lang="en-US" dirty="0"/>
          </a:p>
        </p:txBody>
      </p:sp>
    </p:spTree>
    <p:extLst>
      <p:ext uri="{BB962C8B-B14F-4D97-AF65-F5344CB8AC3E}">
        <p14:creationId xmlns:p14="http://schemas.microsoft.com/office/powerpoint/2010/main" val="1386028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 Data Exploration</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Summary Statistics: The dataset includes variables such as total cases, deaths, recoveries, population, and date. Summary statistics reveal the magnitude of the pandemic and its impact on different populations.</a:t>
            </a:r>
          </a:p>
          <a:p>
            <a:r>
              <a:rPr lang="en-US" dirty="0"/>
              <a:t>Time-Series Analysis: Analyzing daily or weekly trends shows the progression of COVID-19 cases over time, including peak periods and fluctuations.</a:t>
            </a:r>
          </a:p>
          <a:p>
            <a:r>
              <a:rPr lang="en-US" dirty="0"/>
              <a:t>Geographical Distribution: Visualizing COVID-19 cases on a world map helps identify hotspots and regions with high transmission rates.</a:t>
            </a:r>
          </a:p>
          <a:p>
            <a:r>
              <a:rPr lang="en-US" dirty="0"/>
              <a:t>Correlation Analysis: Exploring relationships between variables like cases and population density can provide insights into factors influencing the spread.</a:t>
            </a:r>
          </a:p>
        </p:txBody>
      </p:sp>
    </p:spTree>
    <p:extLst>
      <p:ext uri="{BB962C8B-B14F-4D97-AF65-F5344CB8AC3E}">
        <p14:creationId xmlns:p14="http://schemas.microsoft.com/office/powerpoint/2010/main" val="3508239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4. Insights and Trends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Peak Periods: Analysis shows spikes in cases during certain periods, corresponding to waves of the pandemic or specific events such as holidays or gatherings.</a:t>
            </a:r>
          </a:p>
          <a:p>
            <a:r>
              <a:rPr lang="en-US" dirty="0"/>
              <a:t>Mortality Rates: Calculating mortality rates (deaths divided by cases) reveals variations across regions and highlights areas with higher fatality risks.</a:t>
            </a:r>
          </a:p>
          <a:p>
            <a:r>
              <a:rPr lang="en-US" dirty="0"/>
              <a:t>Regional Comparisons: Contrasting COVID-19 trends in different countries or continents uncovers disparities in healthcare infrastructure, response strategies, and public health measures.</a:t>
            </a:r>
          </a:p>
          <a:p>
            <a:r>
              <a:rPr lang="en-US" dirty="0"/>
              <a:t>Hotspots Identification: Using clustering techniques or spatial analysis, hotspots of COVID-19 transmission can be identified, guiding targeted interventions.</a:t>
            </a:r>
          </a:p>
          <a:p>
            <a:endParaRPr lang="en-US" dirty="0"/>
          </a:p>
        </p:txBody>
      </p:sp>
    </p:spTree>
    <p:extLst>
      <p:ext uri="{BB962C8B-B14F-4D97-AF65-F5344CB8AC3E}">
        <p14:creationId xmlns:p14="http://schemas.microsoft.com/office/powerpoint/2010/main" val="2484642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5. Predictive Modeling (Optional)</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b="1" dirty="0"/>
              <a:t>5. Predictive Modeling (Optional)</a:t>
            </a:r>
            <a:endParaRPr lang="en-US" dirty="0"/>
          </a:p>
          <a:p>
            <a:r>
              <a:rPr lang="en-US" dirty="0"/>
              <a:t>While not included in this report, predictive modeling techniques such as machine learning algorithms can be applied to forecast future COVID-19 cases based on historical data. Models can incorporate factors like population density, vaccination rates, and social distancing measures for more accurate predictions.</a:t>
            </a:r>
          </a:p>
          <a:p>
            <a:endParaRPr lang="en-US" dirty="0"/>
          </a:p>
        </p:txBody>
      </p:sp>
    </p:spTree>
    <p:extLst>
      <p:ext uri="{BB962C8B-B14F-4D97-AF65-F5344CB8AC3E}">
        <p14:creationId xmlns:p14="http://schemas.microsoft.com/office/powerpoint/2010/main" val="396970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6. Recommendations</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Public Health Measures: Emphasize the importance of vaccination, mask-wearing, and hygiene practices to reduce transmission rates.</a:t>
            </a:r>
          </a:p>
          <a:p>
            <a:r>
              <a:rPr lang="en-US" dirty="0"/>
              <a:t>Surveillance and Monitoring: Implement robust surveillance systems to track COVID-19 variants and emerging threats.</a:t>
            </a:r>
          </a:p>
          <a:p>
            <a:r>
              <a:rPr lang="en-US" dirty="0"/>
              <a:t>Healthcare Preparedness: Strengthen healthcare systems to handle surges in cases, ensuring adequate resources and personnel.</a:t>
            </a:r>
          </a:p>
          <a:p>
            <a:r>
              <a:rPr lang="en-US" dirty="0"/>
              <a:t>Communication and Education: Educate the public about COVID-19 risks, symptoms, and preventive measures through targeted campaigns and outreach.</a:t>
            </a:r>
          </a:p>
          <a:p>
            <a:endParaRPr lang="en-US" dirty="0"/>
          </a:p>
        </p:txBody>
      </p:sp>
    </p:spTree>
    <p:extLst>
      <p:ext uri="{BB962C8B-B14F-4D97-AF65-F5344CB8AC3E}">
        <p14:creationId xmlns:p14="http://schemas.microsoft.com/office/powerpoint/2010/main" val="738994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7. Conclusion</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analysis of COVID-19 trends using the </a:t>
            </a:r>
            <a:r>
              <a:rPr lang="en-US" dirty="0" err="1"/>
              <a:t>Kaggle</a:t>
            </a:r>
            <a:r>
              <a:rPr lang="en-US" dirty="0"/>
              <a:t> dataset provides valuable insights into the pandemic's dynamics. Key findings include patterns of transmission, regional disparities, and recommendations for mitigating risks and managing future outbreaks. While the dataset offers a comprehensive view, ongoing monitoring and research are essential for addressing evolving challenges posed by COVID-19.</a:t>
            </a:r>
            <a:endParaRPr lang="en-US" dirty="0"/>
          </a:p>
        </p:txBody>
      </p:sp>
    </p:spTree>
    <p:extLst>
      <p:ext uri="{BB962C8B-B14F-4D97-AF65-F5344CB8AC3E}">
        <p14:creationId xmlns:p14="http://schemas.microsoft.com/office/powerpoint/2010/main" val="2097477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TotalTime>
  <Words>810</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Project Title: Exploring COVID-19 Trends: A Data Analysis Report</vt:lpstr>
      <vt:lpstr>Power BI Projects on Covid-19 Analysis</vt:lpstr>
      <vt:lpstr>1. Introduction  </vt:lpstr>
      <vt:lpstr>2. Data Source  </vt:lpstr>
      <vt:lpstr>3. Data Exploration  </vt:lpstr>
      <vt:lpstr>4. Insights and Trends  </vt:lpstr>
      <vt:lpstr>5. Predictive Modeling (Optional)  </vt:lpstr>
      <vt:lpstr>6. Recommendations  </vt:lpstr>
      <vt:lpstr>7. Conclusion  </vt:lpstr>
      <vt:lpstr>8. References  </vt:lpstr>
      <vt:lpstr>8.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on Covid-19 Analysis Using PowerBI</dc:title>
  <dc:creator>LENOVO</dc:creator>
  <cp:lastModifiedBy>LENOVO</cp:lastModifiedBy>
  <cp:revision>12</cp:revision>
  <dcterms:created xsi:type="dcterms:W3CDTF">2024-04-14T00:22:36Z</dcterms:created>
  <dcterms:modified xsi:type="dcterms:W3CDTF">2024-04-14T04:46:59Z</dcterms:modified>
</cp:coreProperties>
</file>