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0" r:id="rId1"/>
  </p:sldMasterIdLst>
  <p:notesMasterIdLst>
    <p:notesMasterId r:id="rId32"/>
  </p:notesMasterIdLst>
  <p:sldIdLst>
    <p:sldId id="261" r:id="rId2"/>
    <p:sldId id="262" r:id="rId3"/>
    <p:sldId id="273" r:id="rId4"/>
    <p:sldId id="293" r:id="rId5"/>
    <p:sldId id="284" r:id="rId6"/>
    <p:sldId id="289" r:id="rId7"/>
    <p:sldId id="302" r:id="rId8"/>
    <p:sldId id="291" r:id="rId9"/>
    <p:sldId id="292" r:id="rId10"/>
    <p:sldId id="305" r:id="rId11"/>
    <p:sldId id="306" r:id="rId12"/>
    <p:sldId id="274" r:id="rId13"/>
    <p:sldId id="303" r:id="rId14"/>
    <p:sldId id="285" r:id="rId15"/>
    <p:sldId id="286" r:id="rId16"/>
    <p:sldId id="309" r:id="rId17"/>
    <p:sldId id="308" r:id="rId18"/>
    <p:sldId id="304" r:id="rId19"/>
    <p:sldId id="310" r:id="rId20"/>
    <p:sldId id="311" r:id="rId21"/>
    <p:sldId id="279" r:id="rId22"/>
    <p:sldId id="280" r:id="rId23"/>
    <p:sldId id="281" r:id="rId24"/>
    <p:sldId id="295" r:id="rId25"/>
    <p:sldId id="294" r:id="rId26"/>
    <p:sldId id="297" r:id="rId27"/>
    <p:sldId id="296" r:id="rId28"/>
    <p:sldId id="298" r:id="rId29"/>
    <p:sldId id="299" r:id="rId30"/>
    <p:sldId id="30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49" autoAdjust="0"/>
    <p:restoredTop sz="94660"/>
  </p:normalViewPr>
  <p:slideViewPr>
    <p:cSldViewPr snapToGrid="0">
      <p:cViewPr varScale="1">
        <p:scale>
          <a:sx n="91" d="100"/>
          <a:sy n="91" d="100"/>
        </p:scale>
        <p:origin x="6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798B36-3AB9-4728-AE75-2A8AC6E17DE7}" type="doc">
      <dgm:prSet loTypeId="urn:microsoft.com/office/officeart/2005/8/layout/arrow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B4649A-CB6A-443B-9531-F624CBF3F2AE}">
      <dgm:prSet phldrT="[Text]"/>
      <dgm:spPr/>
      <dgm:t>
        <a:bodyPr/>
        <a:lstStyle/>
        <a:p>
          <a:r>
            <a:rPr lang="en-US" dirty="0" smtClean="0"/>
            <a:t>Thank you</a:t>
          </a:r>
          <a:endParaRPr lang="en-US" dirty="0"/>
        </a:p>
      </dgm:t>
    </dgm:pt>
    <dgm:pt modelId="{B96003AF-67D8-4EE0-8869-BAD707011412}" type="parTrans" cxnId="{B3E454D1-D426-4E76-9590-9521F8DF617C}">
      <dgm:prSet/>
      <dgm:spPr/>
      <dgm:t>
        <a:bodyPr/>
        <a:lstStyle/>
        <a:p>
          <a:endParaRPr lang="en-US"/>
        </a:p>
      </dgm:t>
    </dgm:pt>
    <dgm:pt modelId="{463A7A30-8F7E-4079-AC01-F81FDD8283D9}" type="sibTrans" cxnId="{B3E454D1-D426-4E76-9590-9521F8DF617C}">
      <dgm:prSet/>
      <dgm:spPr/>
      <dgm:t>
        <a:bodyPr/>
        <a:lstStyle/>
        <a:p>
          <a:endParaRPr lang="en-US"/>
        </a:p>
      </dgm:t>
    </dgm:pt>
    <dgm:pt modelId="{00583538-9352-45FA-97A7-6C22B8F52171}">
      <dgm:prSet phldrT="[Text]"/>
      <dgm:spPr/>
      <dgm:t>
        <a:bodyPr/>
        <a:lstStyle/>
        <a:p>
          <a:r>
            <a:rPr lang="en-US" dirty="0" smtClean="0"/>
            <a:t>Thank you</a:t>
          </a:r>
          <a:endParaRPr lang="en-US" dirty="0"/>
        </a:p>
      </dgm:t>
    </dgm:pt>
    <dgm:pt modelId="{6A94ABD7-C1F5-4937-820E-DBA36E90FC05}" type="parTrans" cxnId="{BDB422F0-D9B1-47D4-BDBF-894D41CDA7A7}">
      <dgm:prSet/>
      <dgm:spPr/>
      <dgm:t>
        <a:bodyPr/>
        <a:lstStyle/>
        <a:p>
          <a:endParaRPr lang="en-US"/>
        </a:p>
      </dgm:t>
    </dgm:pt>
    <dgm:pt modelId="{EE0D7768-5D86-48C2-A3F7-B5B265B73D28}" type="sibTrans" cxnId="{BDB422F0-D9B1-47D4-BDBF-894D41CDA7A7}">
      <dgm:prSet/>
      <dgm:spPr/>
      <dgm:t>
        <a:bodyPr/>
        <a:lstStyle/>
        <a:p>
          <a:endParaRPr lang="en-US"/>
        </a:p>
      </dgm:t>
    </dgm:pt>
    <dgm:pt modelId="{EDAEF344-E68F-412A-A7FA-D85A705F830C}" type="pres">
      <dgm:prSet presAssocID="{53798B36-3AB9-4728-AE75-2A8AC6E17DE7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56DE25C-4AF3-45D4-AD60-0B41815E8FF7}" type="pres">
      <dgm:prSet presAssocID="{53798B36-3AB9-4728-AE75-2A8AC6E17DE7}" presName="ribbon" presStyleLbl="node1" presStyleIdx="0" presStyleCnt="1"/>
      <dgm:spPr/>
    </dgm:pt>
    <dgm:pt modelId="{23200740-5102-49FB-A68B-8F539CE2CF2F}" type="pres">
      <dgm:prSet presAssocID="{53798B36-3AB9-4728-AE75-2A8AC6E17DE7}" presName="lef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CCB56B-1CDB-4A93-801C-7DAD4527D64E}" type="pres">
      <dgm:prSet presAssocID="{53798B36-3AB9-4728-AE75-2A8AC6E17DE7}" presName="righ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DB422F0-D9B1-47D4-BDBF-894D41CDA7A7}" srcId="{53798B36-3AB9-4728-AE75-2A8AC6E17DE7}" destId="{00583538-9352-45FA-97A7-6C22B8F52171}" srcOrd="1" destOrd="0" parTransId="{6A94ABD7-C1F5-4937-820E-DBA36E90FC05}" sibTransId="{EE0D7768-5D86-48C2-A3F7-B5B265B73D28}"/>
    <dgm:cxn modelId="{EEFE3A74-BBD0-4CE7-8B42-DE84B116B546}" type="presOf" srcId="{53798B36-3AB9-4728-AE75-2A8AC6E17DE7}" destId="{EDAEF344-E68F-412A-A7FA-D85A705F830C}" srcOrd="0" destOrd="0" presId="urn:microsoft.com/office/officeart/2005/8/layout/arrow6"/>
    <dgm:cxn modelId="{B3E454D1-D426-4E76-9590-9521F8DF617C}" srcId="{53798B36-3AB9-4728-AE75-2A8AC6E17DE7}" destId="{91B4649A-CB6A-443B-9531-F624CBF3F2AE}" srcOrd="0" destOrd="0" parTransId="{B96003AF-67D8-4EE0-8869-BAD707011412}" sibTransId="{463A7A30-8F7E-4079-AC01-F81FDD8283D9}"/>
    <dgm:cxn modelId="{B3859C61-5470-4029-9890-4882EFC3CF08}" type="presOf" srcId="{00583538-9352-45FA-97A7-6C22B8F52171}" destId="{D0CCB56B-1CDB-4A93-801C-7DAD4527D64E}" srcOrd="0" destOrd="0" presId="urn:microsoft.com/office/officeart/2005/8/layout/arrow6"/>
    <dgm:cxn modelId="{EA36C4C4-FCF3-459E-90F0-A62DF943CE3B}" type="presOf" srcId="{91B4649A-CB6A-443B-9531-F624CBF3F2AE}" destId="{23200740-5102-49FB-A68B-8F539CE2CF2F}" srcOrd="0" destOrd="0" presId="urn:microsoft.com/office/officeart/2005/8/layout/arrow6"/>
    <dgm:cxn modelId="{C923B2BB-F51D-43BE-9ED7-E739FB95F3BB}" type="presParOf" srcId="{EDAEF344-E68F-412A-A7FA-D85A705F830C}" destId="{A56DE25C-4AF3-45D4-AD60-0B41815E8FF7}" srcOrd="0" destOrd="0" presId="urn:microsoft.com/office/officeart/2005/8/layout/arrow6"/>
    <dgm:cxn modelId="{E6A5BD49-0184-466F-87B3-4893585E3428}" type="presParOf" srcId="{EDAEF344-E68F-412A-A7FA-D85A705F830C}" destId="{23200740-5102-49FB-A68B-8F539CE2CF2F}" srcOrd="1" destOrd="0" presId="urn:microsoft.com/office/officeart/2005/8/layout/arrow6"/>
    <dgm:cxn modelId="{3CA6D93B-3B99-4017-B7EA-12B0C96D8F90}" type="presParOf" srcId="{EDAEF344-E68F-412A-A7FA-D85A705F830C}" destId="{D0CCB56B-1CDB-4A93-801C-7DAD4527D64E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6DE25C-4AF3-45D4-AD60-0B41815E8FF7}">
      <dsp:nvSpPr>
        <dsp:cNvPr id="0" name=""/>
        <dsp:cNvSpPr/>
      </dsp:nvSpPr>
      <dsp:spPr>
        <a:xfrm>
          <a:off x="0" y="100488"/>
          <a:ext cx="8534400" cy="3413760"/>
        </a:xfrm>
        <a:prstGeom prst="leftRightRibb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200740-5102-49FB-A68B-8F539CE2CF2F}">
      <dsp:nvSpPr>
        <dsp:cNvPr id="0" name=""/>
        <dsp:cNvSpPr/>
      </dsp:nvSpPr>
      <dsp:spPr>
        <a:xfrm>
          <a:off x="1024128" y="697896"/>
          <a:ext cx="2816352" cy="1672742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67132" rIns="0" bIns="17907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Thank you</a:t>
          </a:r>
          <a:endParaRPr lang="en-US" sz="4700" kern="1200" dirty="0"/>
        </a:p>
      </dsp:txBody>
      <dsp:txXfrm>
        <a:off x="1024128" y="697896"/>
        <a:ext cx="2816352" cy="1672742"/>
      </dsp:txXfrm>
    </dsp:sp>
    <dsp:sp modelId="{D0CCB56B-1CDB-4A93-801C-7DAD4527D64E}">
      <dsp:nvSpPr>
        <dsp:cNvPr id="0" name=""/>
        <dsp:cNvSpPr/>
      </dsp:nvSpPr>
      <dsp:spPr>
        <a:xfrm>
          <a:off x="4267200" y="1244098"/>
          <a:ext cx="3328416" cy="1672742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67132" rIns="0" bIns="17907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Thank you</a:t>
          </a:r>
          <a:endParaRPr lang="en-US" sz="4700" kern="1200" dirty="0"/>
        </a:p>
      </dsp:txBody>
      <dsp:txXfrm>
        <a:off x="4267200" y="1244098"/>
        <a:ext cx="3328416" cy="16727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C04598-BA3E-4707-851B-AF502F1DB227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F34B1F-7AB5-4C5E-973C-275857FDD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030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1A8B-3F71-41CE-BACE-A92B65E252B7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22C2-BDA3-4D09-A169-A0DAED5347B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479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1A8B-3F71-41CE-BACE-A92B65E252B7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22C2-BDA3-4D09-A169-A0DAED534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78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1A8B-3F71-41CE-BACE-A92B65E252B7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22C2-BDA3-4D09-A169-A0DAED534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80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1A8B-3F71-41CE-BACE-A92B65E252B7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22C2-BDA3-4D09-A169-A0DAED5347B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67881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1A8B-3F71-41CE-BACE-A92B65E252B7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22C2-BDA3-4D09-A169-A0DAED534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322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1A8B-3F71-41CE-BACE-A92B65E252B7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22C2-BDA3-4D09-A169-A0DAED5347B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9815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1A8B-3F71-41CE-BACE-A92B65E252B7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22C2-BDA3-4D09-A169-A0DAED534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04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1A8B-3F71-41CE-BACE-A92B65E252B7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22C2-BDA3-4D09-A169-A0DAED534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963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1A8B-3F71-41CE-BACE-A92B65E252B7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22C2-BDA3-4D09-A169-A0DAED534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167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1A8B-3F71-41CE-BACE-A92B65E252B7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22C2-BDA3-4D09-A169-A0DAED534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02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1A8B-3F71-41CE-BACE-A92B65E252B7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22C2-BDA3-4D09-A169-A0DAED534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115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1A8B-3F71-41CE-BACE-A92B65E252B7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22C2-BDA3-4D09-A169-A0DAED534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149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1A8B-3F71-41CE-BACE-A92B65E252B7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22C2-BDA3-4D09-A169-A0DAED534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835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1A8B-3F71-41CE-BACE-A92B65E252B7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22C2-BDA3-4D09-A169-A0DAED534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06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1A8B-3F71-41CE-BACE-A92B65E252B7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22C2-BDA3-4D09-A169-A0DAED534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73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1A8B-3F71-41CE-BACE-A92B65E252B7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22C2-BDA3-4D09-A169-A0DAED534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872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1A8B-3F71-41CE-BACE-A92B65E252B7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22C2-BDA3-4D09-A169-A0DAED534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341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3E81A8B-3F71-41CE-BACE-A92B65E252B7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26F22C2-BDA3-4D09-A169-A0DAED534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237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  <p:sldLayoutId id="2147483872" r:id="rId12"/>
    <p:sldLayoutId id="2147483873" r:id="rId13"/>
    <p:sldLayoutId id="2147483874" r:id="rId14"/>
    <p:sldLayoutId id="2147483875" r:id="rId15"/>
    <p:sldLayoutId id="2147483876" r:id="rId16"/>
    <p:sldLayoutId id="21474838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Y7w0ndbf4AbNdfnaW3BwCADA3Kg7qop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Report on Healthcare Survey pertaining to Medical Analysis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r>
              <a:rPr lang="en-US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Gopalakrishnan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Kumar, IIT-B Alumnus,</a:t>
            </a:r>
          </a:p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Freelance Data Science Consultant.</a:t>
            </a:r>
          </a:p>
          <a:p>
            <a:pPr lvl="0"/>
            <a:r>
              <a:rPr lang="en-US" dirty="0">
                <a:ea typeface="Calibri"/>
                <a:cs typeface="Calibri"/>
                <a:sym typeface="Calibri"/>
              </a:rPr>
              <a:t>LinkedIn URL – </a:t>
            </a:r>
            <a:r>
              <a:rPr lang="en-US" b="1" dirty="0">
                <a:ea typeface="Calibri"/>
                <a:cs typeface="Calibri"/>
                <a:sym typeface="Calibri"/>
              </a:rPr>
              <a:t>https://www.linkedin.com/in/gopalakrishnan-kumar-a73301110/</a:t>
            </a:r>
          </a:p>
          <a:p>
            <a:pPr lvl="0"/>
            <a:r>
              <a:rPr lang="en-US" dirty="0" err="1">
                <a:ea typeface="Calibri"/>
                <a:cs typeface="Calibri"/>
                <a:sym typeface="Calibri"/>
              </a:rPr>
              <a:t>Git</a:t>
            </a:r>
            <a:r>
              <a:rPr lang="en-US" dirty="0">
                <a:ea typeface="Calibri"/>
                <a:cs typeface="Calibri"/>
                <a:sym typeface="Calibri"/>
              </a:rPr>
              <a:t> Repository </a:t>
            </a:r>
            <a:r>
              <a:rPr lang="en-US" b="1" dirty="0">
                <a:ea typeface="Calibri"/>
                <a:cs typeface="Calibri"/>
                <a:sym typeface="Calibri"/>
              </a:rPr>
              <a:t> https://github.com/Gopalakrishnan-Kumar/Python-for-Data-Science</a:t>
            </a:r>
            <a:endParaRPr lang="en-US" dirty="0">
              <a:ea typeface="Calibri"/>
              <a:cs typeface="Calibri"/>
              <a:sym typeface="Calibri"/>
            </a:endParaRPr>
          </a:p>
          <a:p>
            <a:pPr lvl="0"/>
            <a:r>
              <a:rPr lang="en-US" dirty="0">
                <a:ea typeface="Calibri"/>
                <a:cs typeface="Calibri"/>
                <a:sym typeface="Calibri"/>
              </a:rPr>
              <a:t>Website/blog URL </a:t>
            </a:r>
            <a:r>
              <a:rPr lang="en-US" b="1" dirty="0">
                <a:ea typeface="Calibri"/>
                <a:cs typeface="Calibri"/>
                <a:sym typeface="Calibri"/>
              </a:rPr>
              <a:t>https://www.kaggle.com/gopalkk1</a:t>
            </a:r>
          </a:p>
        </p:txBody>
      </p:sp>
    </p:spTree>
    <p:extLst>
      <p:ext uri="{BB962C8B-B14F-4D97-AF65-F5344CB8AC3E}">
        <p14:creationId xmlns:p14="http://schemas.microsoft.com/office/powerpoint/2010/main" val="102978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Countplot</a:t>
            </a:r>
            <a:r>
              <a:rPr lang="en-US" b="1" dirty="0" smtClean="0"/>
              <a:t> of Admission Type 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588" y="685800"/>
            <a:ext cx="4819650" cy="3614738"/>
          </a:xfrm>
        </p:spPr>
      </p:pic>
      <p:sp>
        <p:nvSpPr>
          <p:cNvPr id="5" name="TextBox 4"/>
          <p:cNvSpPr txBox="1"/>
          <p:nvPr/>
        </p:nvSpPr>
        <p:spPr>
          <a:xfrm>
            <a:off x="1807779" y="6081558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graph explains frequency of Admission Type variable..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50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Countplot</a:t>
            </a:r>
            <a:r>
              <a:rPr lang="en-US" b="1" dirty="0" smtClean="0"/>
              <a:t> of Medication 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588" y="685800"/>
            <a:ext cx="4819650" cy="3614738"/>
          </a:xfrm>
        </p:spPr>
      </p:pic>
      <p:sp>
        <p:nvSpPr>
          <p:cNvPr id="4" name="TextBox 3"/>
          <p:cNvSpPr txBox="1"/>
          <p:nvPr/>
        </p:nvSpPr>
        <p:spPr>
          <a:xfrm>
            <a:off x="1807779" y="6081558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graph explains frequency of Medication variable..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39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Countplot</a:t>
            </a:r>
            <a:r>
              <a:rPr lang="en-US" b="1" dirty="0" smtClean="0"/>
              <a:t> of Test Results</a:t>
            </a:r>
            <a:endParaRPr lang="en-US" b="1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588" y="685800"/>
            <a:ext cx="4819650" cy="3614738"/>
          </a:xfrm>
        </p:spPr>
      </p:pic>
      <p:sp>
        <p:nvSpPr>
          <p:cNvPr id="6" name="TextBox 5"/>
          <p:cNvSpPr txBox="1"/>
          <p:nvPr/>
        </p:nvSpPr>
        <p:spPr>
          <a:xfrm>
            <a:off x="1807779" y="6081558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graph explains frequency of Test Results variable..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52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06669" y="19704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Classification of Age and Gender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730" y="1345267"/>
            <a:ext cx="6375843" cy="43933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07779" y="6081558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graph explains Classification between Age and Gender..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01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Classification of Blood Type and Gender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264" y="1426232"/>
            <a:ext cx="7252229" cy="4351338"/>
          </a:xfrm>
        </p:spPr>
      </p:pic>
      <p:sp>
        <p:nvSpPr>
          <p:cNvPr id="5" name="TextBox 4"/>
          <p:cNvSpPr txBox="1"/>
          <p:nvPr/>
        </p:nvSpPr>
        <p:spPr>
          <a:xfrm>
            <a:off x="1807779" y="6081558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graph explains Classification between Blood Type and Gender..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06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Classification of Medical Condition and Gender</a:t>
            </a:r>
            <a:endParaRPr lang="en-US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333" y="685800"/>
            <a:ext cx="4960160" cy="3614738"/>
          </a:xfrm>
        </p:spPr>
      </p:pic>
      <p:sp>
        <p:nvSpPr>
          <p:cNvPr id="6" name="TextBox 5"/>
          <p:cNvSpPr txBox="1"/>
          <p:nvPr/>
        </p:nvSpPr>
        <p:spPr>
          <a:xfrm>
            <a:off x="1807779" y="6081558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graph explains Classification between Medical Condition and Gender..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64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Classification of Insurance Provider</a:t>
            </a:r>
            <a:endParaRPr lang="en-US" b="1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718" y="1405211"/>
            <a:ext cx="5706564" cy="4351338"/>
          </a:xfrm>
        </p:spPr>
      </p:pic>
      <p:sp>
        <p:nvSpPr>
          <p:cNvPr id="4" name="TextBox 3"/>
          <p:cNvSpPr txBox="1"/>
          <p:nvPr/>
        </p:nvSpPr>
        <p:spPr>
          <a:xfrm>
            <a:off x="1807779" y="6081558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graph explains Classification between Insurance Provider and Gender..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20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Classification of Billing Amount and Gender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537" y="1447253"/>
            <a:ext cx="5970926" cy="4351338"/>
          </a:xfrm>
        </p:spPr>
      </p:pic>
      <p:sp>
        <p:nvSpPr>
          <p:cNvPr id="5" name="TextBox 4"/>
          <p:cNvSpPr txBox="1"/>
          <p:nvPr/>
        </p:nvSpPr>
        <p:spPr>
          <a:xfrm>
            <a:off x="1807779" y="6081558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graph explains Classification between Billing Amount and Gender..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34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b="1" dirty="0" smtClean="0"/>
              <a:t>Classification of Admission Type and Gender</a:t>
            </a:r>
            <a:br>
              <a:rPr lang="en-US" b="1" dirty="0" smtClean="0"/>
            </a:b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832" y="1182040"/>
            <a:ext cx="6258336" cy="44515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07779" y="6081558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graph explains Classification between Admission Type and Gender..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6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77867"/>
            <a:ext cx="10515600" cy="1547758"/>
          </a:xfrm>
        </p:spPr>
        <p:txBody>
          <a:bodyPr/>
          <a:lstStyle/>
          <a:p>
            <a:pPr algn="ctr"/>
            <a:r>
              <a:rPr lang="en-US" b="1" dirty="0" smtClean="0"/>
              <a:t>Classification of Medication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644" y="1573377"/>
            <a:ext cx="6028709" cy="4351338"/>
          </a:xfrm>
        </p:spPr>
      </p:pic>
      <p:sp>
        <p:nvSpPr>
          <p:cNvPr id="6" name="TextBox 5"/>
          <p:cNvSpPr txBox="1"/>
          <p:nvPr/>
        </p:nvSpPr>
        <p:spPr>
          <a:xfrm>
            <a:off x="1807779" y="6081558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graph explains Classification between Medication and Gender..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21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Google </a:t>
            </a:r>
            <a:r>
              <a:rPr lang="en-US" dirty="0" err="1" smtClean="0"/>
              <a:t>Colab</a:t>
            </a:r>
            <a:r>
              <a:rPr lang="en-US" dirty="0" smtClean="0"/>
              <a:t> URL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rgbClr val="FFFF00"/>
                </a:solidFill>
                <a:hlinkClick r:id="rId2"/>
              </a:rPr>
              <a:t>colab.research.google.com/drive/1Y7w0ndbf4AbNdfnaW3BwCADA3Kg7qopt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This is a Classification Problem, dealing with Test Results…</a:t>
            </a:r>
          </a:p>
          <a:p>
            <a:pPr marL="0" indent="0">
              <a:buNone/>
            </a:pPr>
            <a:endParaRPr lang="en-US" dirty="0" smtClean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44250" y="2750347"/>
            <a:ext cx="5591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The above is the Google </a:t>
            </a:r>
            <a:r>
              <a:rPr lang="en-US" b="1" dirty="0" err="1"/>
              <a:t>Colab</a:t>
            </a:r>
            <a:r>
              <a:rPr lang="en-US" b="1" dirty="0"/>
              <a:t> Notebook for the Report..</a:t>
            </a:r>
          </a:p>
        </p:txBody>
      </p:sp>
    </p:spTree>
    <p:extLst>
      <p:ext uri="{BB962C8B-B14F-4D97-AF65-F5344CB8AC3E}">
        <p14:creationId xmlns:p14="http://schemas.microsoft.com/office/powerpoint/2010/main" val="303505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Classification of Test Results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287" y="685800"/>
            <a:ext cx="5016252" cy="3614738"/>
          </a:xfrm>
        </p:spPr>
      </p:pic>
      <p:sp>
        <p:nvSpPr>
          <p:cNvPr id="5" name="TextBox 4"/>
          <p:cNvSpPr txBox="1"/>
          <p:nvPr/>
        </p:nvSpPr>
        <p:spPr>
          <a:xfrm>
            <a:off x="1807779" y="6127234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graph explains Classification </a:t>
            </a:r>
            <a:r>
              <a:rPr lang="en-US" smtClean="0"/>
              <a:t>between Medication and </a:t>
            </a:r>
            <a:r>
              <a:rPr lang="en-US" dirty="0" smtClean="0"/>
              <a:t>Gender..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58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Classification Report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45628" y="1608083"/>
            <a:ext cx="81350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Accuracy</a:t>
            </a:r>
            <a:r>
              <a:rPr lang="en-US" dirty="0"/>
              <a:t>: 1.0</a:t>
            </a:r>
          </a:p>
          <a:p>
            <a:r>
              <a:rPr lang="en-US" dirty="0"/>
              <a:t> </a:t>
            </a:r>
            <a:r>
              <a:rPr lang="en-US" dirty="0" smtClean="0"/>
              <a:t> 	            </a:t>
            </a:r>
            <a:r>
              <a:rPr lang="en-US" dirty="0"/>
              <a:t>precision    recall  f1-score   support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	       </a:t>
            </a:r>
            <a:r>
              <a:rPr lang="en-US" dirty="0"/>
              <a:t>0       1.00      1.00      1.00     </a:t>
            </a:r>
            <a:r>
              <a:rPr lang="en-US" dirty="0" smtClean="0"/>
              <a:t>     706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	       </a:t>
            </a:r>
            <a:r>
              <a:rPr lang="en-US" dirty="0"/>
              <a:t>1       1.00      1.00      1.00     </a:t>
            </a:r>
            <a:r>
              <a:rPr lang="en-US" dirty="0" smtClean="0"/>
              <a:t>     636</a:t>
            </a:r>
            <a:endParaRPr lang="en-US" dirty="0"/>
          </a:p>
          <a:p>
            <a:r>
              <a:rPr lang="en-US" dirty="0"/>
              <a:t>      </a:t>
            </a:r>
            <a:r>
              <a:rPr lang="en-US" dirty="0" smtClean="0"/>
              <a:t>	       </a:t>
            </a:r>
            <a:r>
              <a:rPr lang="en-US" dirty="0"/>
              <a:t>2       1.00      1.00      1.00    </a:t>
            </a:r>
            <a:r>
              <a:rPr lang="en-US" dirty="0" smtClean="0"/>
              <a:t>      </a:t>
            </a:r>
            <a:r>
              <a:rPr lang="en-US" dirty="0"/>
              <a:t>658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        accuracy                                  1.00        2000</a:t>
            </a:r>
          </a:p>
          <a:p>
            <a:r>
              <a:rPr lang="en-US" dirty="0"/>
              <a:t> </a:t>
            </a:r>
            <a:r>
              <a:rPr lang="en-US" dirty="0" smtClean="0"/>
              <a:t>        macro </a:t>
            </a:r>
            <a:r>
              <a:rPr lang="en-US" dirty="0" err="1" smtClean="0"/>
              <a:t>avg</a:t>
            </a:r>
            <a:r>
              <a:rPr lang="en-US" dirty="0" smtClean="0"/>
              <a:t>       1.00      1.00      1.00        2000</a:t>
            </a:r>
          </a:p>
          <a:p>
            <a:r>
              <a:rPr lang="en-US" dirty="0" smtClean="0"/>
              <a:t>    weighted </a:t>
            </a:r>
            <a:r>
              <a:rPr lang="en-US" dirty="0" err="1"/>
              <a:t>avg</a:t>
            </a:r>
            <a:r>
              <a:rPr lang="en-US" dirty="0"/>
              <a:t>       1.00      1.00     </a:t>
            </a:r>
            <a:r>
              <a:rPr lang="en-US" dirty="0" smtClean="0"/>
              <a:t> 1.00        </a:t>
            </a:r>
            <a:r>
              <a:rPr lang="en-US" dirty="0"/>
              <a:t>2000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07779" y="6081558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a Classification Report…for the dataset…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94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Random Forest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261241" y="1954924"/>
            <a:ext cx="850286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Forest Accuracy: 1.0</a:t>
            </a:r>
          </a:p>
          <a:p>
            <a:r>
              <a:rPr lang="en-US" dirty="0" smtClean="0"/>
              <a:t>Random </a:t>
            </a:r>
            <a:r>
              <a:rPr lang="en-US" dirty="0"/>
              <a:t>Forest Classification Report:</a:t>
            </a:r>
          </a:p>
          <a:p>
            <a:r>
              <a:rPr lang="en-US" dirty="0"/>
              <a:t> </a:t>
            </a:r>
            <a:r>
              <a:rPr lang="en-US" dirty="0" smtClean="0"/>
              <a:t>	             </a:t>
            </a:r>
            <a:r>
              <a:rPr lang="en-US" dirty="0"/>
              <a:t>precision    recall  f1-score   support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	           </a:t>
            </a:r>
            <a:r>
              <a:rPr lang="en-US" dirty="0"/>
              <a:t>0       1.00      1.00      1.00       706</a:t>
            </a:r>
          </a:p>
          <a:p>
            <a:r>
              <a:rPr lang="en-US" dirty="0" smtClean="0"/>
              <a:t>	           </a:t>
            </a:r>
            <a:r>
              <a:rPr lang="en-US" dirty="0"/>
              <a:t>1       1.00      1.00      1.00       636</a:t>
            </a:r>
          </a:p>
          <a:p>
            <a:r>
              <a:rPr lang="en-US" dirty="0" smtClean="0"/>
              <a:t>	           </a:t>
            </a:r>
            <a:r>
              <a:rPr lang="en-US" dirty="0"/>
              <a:t>2       1.00      1.00      1.00       658</a:t>
            </a:r>
          </a:p>
          <a:p>
            <a:endParaRPr lang="en-US" dirty="0"/>
          </a:p>
          <a:p>
            <a:r>
              <a:rPr lang="en-US" dirty="0"/>
              <a:t>   </a:t>
            </a:r>
            <a:r>
              <a:rPr lang="en-US" dirty="0" smtClean="0"/>
              <a:t>           accuracy                                    1.00       2000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smtClean="0"/>
              <a:t>         macro </a:t>
            </a:r>
            <a:r>
              <a:rPr lang="en-US" dirty="0" err="1"/>
              <a:t>avg</a:t>
            </a:r>
            <a:r>
              <a:rPr lang="en-US" dirty="0"/>
              <a:t>       1.00      1.00   </a:t>
            </a:r>
            <a:r>
              <a:rPr lang="en-US" dirty="0" smtClean="0"/>
              <a:t>     1.00       </a:t>
            </a:r>
            <a:r>
              <a:rPr lang="en-US" dirty="0"/>
              <a:t>2000</a:t>
            </a:r>
          </a:p>
          <a:p>
            <a:r>
              <a:rPr lang="en-US" dirty="0" smtClean="0"/>
              <a:t>      weighted </a:t>
            </a:r>
            <a:r>
              <a:rPr lang="en-US" dirty="0" err="1"/>
              <a:t>avg</a:t>
            </a:r>
            <a:r>
              <a:rPr lang="en-US" dirty="0"/>
              <a:t>       1.00      1.00   </a:t>
            </a:r>
            <a:r>
              <a:rPr lang="en-US" dirty="0" smtClean="0"/>
              <a:t>     1.00       </a:t>
            </a:r>
            <a:r>
              <a:rPr lang="en-US" dirty="0"/>
              <a:t>2000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07779" y="6081558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a Random Forest Report…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95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Decision Tree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30014" y="2060028"/>
            <a:ext cx="859746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Decision Tree Accuracy: 1.0</a:t>
            </a:r>
          </a:p>
          <a:p>
            <a:r>
              <a:rPr lang="en-US" dirty="0"/>
              <a:t>Decision Tree Classification Report:</a:t>
            </a:r>
          </a:p>
          <a:p>
            <a:r>
              <a:rPr lang="en-US" dirty="0"/>
              <a:t>              precision    recall  f1-score   support</a:t>
            </a:r>
          </a:p>
          <a:p>
            <a:endParaRPr lang="en-US" dirty="0"/>
          </a:p>
          <a:p>
            <a:r>
              <a:rPr lang="en-US" dirty="0"/>
              <a:t>           0       1.00      1.00      1.00       706</a:t>
            </a:r>
          </a:p>
          <a:p>
            <a:r>
              <a:rPr lang="en-US" dirty="0"/>
              <a:t>           1       1.00      1.00      1.00       636</a:t>
            </a:r>
          </a:p>
          <a:p>
            <a:r>
              <a:rPr lang="en-US" dirty="0"/>
              <a:t>           2       1.00      1.00      1.00       658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/>
              <a:t>accuracy                        </a:t>
            </a:r>
            <a:r>
              <a:rPr lang="en-US" dirty="0" smtClean="0"/>
              <a:t>          </a:t>
            </a:r>
            <a:r>
              <a:rPr lang="en-US" dirty="0"/>
              <a:t>1.00       </a:t>
            </a:r>
            <a:r>
              <a:rPr lang="en-US" dirty="0" smtClean="0"/>
              <a:t>2000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/>
              <a:t>macro </a:t>
            </a:r>
            <a:r>
              <a:rPr lang="en-US" dirty="0" err="1"/>
              <a:t>avg</a:t>
            </a:r>
            <a:r>
              <a:rPr lang="en-US" dirty="0"/>
              <a:t>       1.00      1.00      1.00      </a:t>
            </a:r>
            <a:r>
              <a:rPr lang="en-US" dirty="0" smtClean="0"/>
              <a:t> 2000</a:t>
            </a:r>
            <a:endParaRPr lang="en-US" dirty="0"/>
          </a:p>
          <a:p>
            <a:r>
              <a:rPr lang="en-US" dirty="0"/>
              <a:t>weighted </a:t>
            </a:r>
            <a:r>
              <a:rPr lang="en-US" dirty="0" err="1"/>
              <a:t>avg</a:t>
            </a:r>
            <a:r>
              <a:rPr lang="en-US" dirty="0"/>
              <a:t>       1.00      1.00      1.00    </a:t>
            </a:r>
            <a:r>
              <a:rPr lang="en-US" dirty="0" smtClean="0"/>
              <a:t>   </a:t>
            </a:r>
            <a:r>
              <a:rPr lang="en-US" dirty="0"/>
              <a:t>2000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07779" y="6081558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a Decision Tree Report…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71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Feature Importance- Random Forest Classifier</a:t>
            </a:r>
            <a:endParaRPr lang="en-US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693" y="685800"/>
            <a:ext cx="6403439" cy="3614738"/>
          </a:xfrm>
        </p:spPr>
      </p:pic>
      <p:sp>
        <p:nvSpPr>
          <p:cNvPr id="5" name="TextBox 4"/>
          <p:cNvSpPr txBox="1"/>
          <p:nvPr/>
        </p:nvSpPr>
        <p:spPr>
          <a:xfrm>
            <a:off x="1807779" y="6081558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a Feature Importance graph based on Random Forest Classifier…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42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Feature Importance- Decision Tree Classifier</a:t>
            </a:r>
            <a:endParaRPr lang="en-US" b="1" dirty="0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693" y="685800"/>
            <a:ext cx="6403439" cy="3614738"/>
          </a:xfrm>
        </p:spPr>
      </p:pic>
      <p:sp>
        <p:nvSpPr>
          <p:cNvPr id="5" name="TextBox 4"/>
          <p:cNvSpPr txBox="1"/>
          <p:nvPr/>
        </p:nvSpPr>
        <p:spPr>
          <a:xfrm>
            <a:off x="1807779" y="6081558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a Feature Importance graph based on Decision Tree Classifier…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38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Confusion Matrix- Random Forest Classifier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021" y="685800"/>
            <a:ext cx="4288784" cy="3614738"/>
          </a:xfrm>
        </p:spPr>
      </p:pic>
      <p:sp>
        <p:nvSpPr>
          <p:cNvPr id="5" name="TextBox 4"/>
          <p:cNvSpPr txBox="1"/>
          <p:nvPr/>
        </p:nvSpPr>
        <p:spPr>
          <a:xfrm>
            <a:off x="1807779" y="6081558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a Confusion Matrix graph based on Random Forest Classifier…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83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Confusion Matrix- Decision Tree Classifier </a:t>
            </a:r>
            <a:endParaRPr lang="en-US" b="1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021" y="685800"/>
            <a:ext cx="4288784" cy="3614738"/>
          </a:xfrm>
        </p:spPr>
      </p:pic>
      <p:sp>
        <p:nvSpPr>
          <p:cNvPr id="5" name="TextBox 4"/>
          <p:cNvSpPr txBox="1"/>
          <p:nvPr/>
        </p:nvSpPr>
        <p:spPr>
          <a:xfrm>
            <a:off x="1807779" y="6081558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a Confusion Matrix graph based on Decision Tree Classifier…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99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Inferences from Data Analysis in Healthcare.csv dataset..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results are::</a:t>
            </a:r>
          </a:p>
          <a:p>
            <a:pPr marL="0" indent="0">
              <a:buNone/>
            </a:pPr>
            <a:r>
              <a:rPr lang="en-US" dirty="0" smtClean="0"/>
              <a:t>-- Accuracy is 1.0/1.0 [Random Forest, Decision Tree]</a:t>
            </a:r>
          </a:p>
          <a:p>
            <a:pPr marL="0" indent="0">
              <a:buNone/>
            </a:pPr>
            <a:r>
              <a:rPr lang="en-US" dirty="0" smtClean="0"/>
              <a:t>-- This is 100% accuracy [Classification Report]</a:t>
            </a:r>
          </a:p>
          <a:p>
            <a:pPr marL="0" indent="0">
              <a:buNone/>
            </a:pPr>
            <a:r>
              <a:rPr lang="en-US" dirty="0" smtClean="0"/>
              <a:t>-- This dataset is the correct dataset should be analyzed further for data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visualization in equation of plot analysis.. for future studies</a:t>
            </a:r>
          </a:p>
        </p:txBody>
      </p:sp>
    </p:spTree>
    <p:extLst>
      <p:ext uri="{BB962C8B-B14F-4D97-AF65-F5344CB8AC3E}">
        <p14:creationId xmlns:p14="http://schemas.microsoft.com/office/powerpoint/2010/main" val="242898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6656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Conclusion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per data analysis this a good dataset…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23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 Source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 fontAlgn="base">
              <a:buNone/>
            </a:pPr>
            <a:r>
              <a:rPr lang="en-US" b="1" u="sng" dirty="0" smtClean="0"/>
              <a:t>This dataset contains </a:t>
            </a:r>
            <a:r>
              <a:rPr lang="en-US" b="1" u="sng" dirty="0"/>
              <a:t>the following columns</a:t>
            </a:r>
            <a:r>
              <a:rPr lang="en-US" b="1" u="sng" dirty="0" smtClean="0"/>
              <a:t>:</a:t>
            </a:r>
          </a:p>
          <a:p>
            <a:pPr marL="0" indent="0" fontAlgn="base">
              <a:buNone/>
            </a:pPr>
            <a:r>
              <a:rPr lang="en-US" b="1" dirty="0" smtClean="0"/>
              <a:t>Name</a:t>
            </a:r>
          </a:p>
          <a:p>
            <a:pPr marL="0" indent="0" fontAlgn="base">
              <a:buNone/>
            </a:pPr>
            <a:r>
              <a:rPr lang="en-US" b="1" dirty="0" smtClean="0"/>
              <a:t>Age </a:t>
            </a:r>
          </a:p>
          <a:p>
            <a:pPr marL="0" indent="0" fontAlgn="base">
              <a:buNone/>
            </a:pPr>
            <a:r>
              <a:rPr lang="en-US" b="1" dirty="0" smtClean="0"/>
              <a:t>Gender </a:t>
            </a:r>
          </a:p>
          <a:p>
            <a:pPr marL="0" indent="0" fontAlgn="base">
              <a:buNone/>
            </a:pPr>
            <a:r>
              <a:rPr lang="en-US" b="1" dirty="0" smtClean="0"/>
              <a:t>Blood </a:t>
            </a:r>
            <a:r>
              <a:rPr lang="en-US" b="1" dirty="0"/>
              <a:t>Type </a:t>
            </a:r>
            <a:endParaRPr lang="en-US" b="1" dirty="0" smtClean="0"/>
          </a:p>
          <a:p>
            <a:pPr marL="0" indent="0" fontAlgn="base">
              <a:buNone/>
            </a:pPr>
            <a:r>
              <a:rPr lang="en-US" b="1" dirty="0" smtClean="0"/>
              <a:t>Medical </a:t>
            </a:r>
            <a:r>
              <a:rPr lang="en-US" b="1" dirty="0"/>
              <a:t>Condition </a:t>
            </a:r>
            <a:endParaRPr lang="en-US" b="1" dirty="0" smtClean="0"/>
          </a:p>
          <a:p>
            <a:pPr marL="0" indent="0" fontAlgn="base">
              <a:buNone/>
            </a:pPr>
            <a:r>
              <a:rPr lang="en-US" b="1" dirty="0" smtClean="0"/>
              <a:t>Date </a:t>
            </a:r>
            <a:r>
              <a:rPr lang="en-US" b="1" dirty="0"/>
              <a:t>of Admission </a:t>
            </a:r>
            <a:endParaRPr lang="en-US" b="1" dirty="0" smtClean="0"/>
          </a:p>
          <a:p>
            <a:pPr marL="0" indent="0" fontAlgn="base">
              <a:buNone/>
            </a:pPr>
            <a:r>
              <a:rPr lang="en-US" b="1" dirty="0" smtClean="0"/>
              <a:t>Doctor </a:t>
            </a:r>
          </a:p>
          <a:p>
            <a:pPr marL="0" indent="0" fontAlgn="base">
              <a:buNone/>
            </a:pPr>
            <a:r>
              <a:rPr lang="en-US" b="1" dirty="0" smtClean="0"/>
              <a:t>Hospital</a:t>
            </a:r>
          </a:p>
          <a:p>
            <a:pPr marL="0" indent="0" fontAlgn="base">
              <a:buNone/>
            </a:pPr>
            <a:r>
              <a:rPr lang="en-US" b="1" dirty="0" smtClean="0"/>
              <a:t>Insurance Provider</a:t>
            </a:r>
          </a:p>
          <a:p>
            <a:pPr marL="0" indent="0" fontAlgn="base">
              <a:buNone/>
            </a:pPr>
            <a:r>
              <a:rPr lang="en-US" b="1" dirty="0" smtClean="0"/>
              <a:t> </a:t>
            </a:r>
            <a:r>
              <a:rPr lang="en-US" b="1" dirty="0"/>
              <a:t>Billing </a:t>
            </a:r>
            <a:r>
              <a:rPr lang="en-US" b="1" dirty="0" smtClean="0"/>
              <a:t>Amount</a:t>
            </a:r>
          </a:p>
          <a:p>
            <a:pPr marL="0" indent="0" fontAlgn="base">
              <a:buNone/>
            </a:pPr>
            <a:r>
              <a:rPr lang="en-US" b="1" dirty="0" smtClean="0"/>
              <a:t> </a:t>
            </a:r>
            <a:r>
              <a:rPr lang="en-US" b="1" dirty="0"/>
              <a:t>Room Number </a:t>
            </a:r>
            <a:endParaRPr lang="en-US" b="1" dirty="0" smtClean="0"/>
          </a:p>
          <a:p>
            <a:pPr marL="0" indent="0" fontAlgn="base">
              <a:buNone/>
            </a:pPr>
            <a:r>
              <a:rPr lang="en-US" b="1" dirty="0" smtClean="0"/>
              <a:t>Admission Type</a:t>
            </a:r>
          </a:p>
          <a:p>
            <a:pPr marL="0" indent="0" fontAlgn="base">
              <a:buNone/>
            </a:pPr>
            <a:r>
              <a:rPr lang="en-US" b="1" dirty="0" smtClean="0"/>
              <a:t> </a:t>
            </a:r>
            <a:r>
              <a:rPr lang="en-US" b="1" dirty="0"/>
              <a:t>Discharge </a:t>
            </a:r>
            <a:r>
              <a:rPr lang="en-US" b="1" dirty="0" smtClean="0"/>
              <a:t>Date</a:t>
            </a:r>
          </a:p>
          <a:p>
            <a:pPr marL="0" indent="0" fontAlgn="base">
              <a:buNone/>
            </a:pPr>
            <a:r>
              <a:rPr lang="en-US" b="1" dirty="0" smtClean="0"/>
              <a:t> </a:t>
            </a:r>
            <a:r>
              <a:rPr lang="en-US" b="1" dirty="0"/>
              <a:t>Medication Test Results 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7059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Thank you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7107040"/>
              </p:ext>
            </p:extLst>
          </p:nvPr>
        </p:nvGraphicFramePr>
        <p:xfrm>
          <a:off x="684213" y="685800"/>
          <a:ext cx="8534400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36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Countplot</a:t>
            </a:r>
            <a:r>
              <a:rPr lang="en-US" b="1" dirty="0" smtClean="0"/>
              <a:t> of Age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807779" y="6081558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graph explains frequency </a:t>
            </a:r>
            <a:r>
              <a:rPr lang="en-US" smtClean="0"/>
              <a:t>of Age Range </a:t>
            </a:r>
            <a:r>
              <a:rPr lang="en-US" dirty="0" smtClean="0"/>
              <a:t>variable..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434132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70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Countplot</a:t>
            </a:r>
            <a:r>
              <a:rPr lang="en-US" b="1" dirty="0" smtClean="0"/>
              <a:t> of Gender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807779" y="6081558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graph explains frequency of Gender variable..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834" y="528929"/>
            <a:ext cx="5303531" cy="416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32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Countplot</a:t>
            </a:r>
            <a:r>
              <a:rPr lang="en-US" b="1" dirty="0" smtClean="0"/>
              <a:t> of Blood Type</a:t>
            </a:r>
            <a:endParaRPr lang="en-US" b="1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588" y="685800"/>
            <a:ext cx="4819650" cy="3614738"/>
          </a:xfrm>
        </p:spPr>
      </p:pic>
      <p:sp>
        <p:nvSpPr>
          <p:cNvPr id="6" name="TextBox 5"/>
          <p:cNvSpPr txBox="1"/>
          <p:nvPr/>
        </p:nvSpPr>
        <p:spPr>
          <a:xfrm>
            <a:off x="1807779" y="6081558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graph explains frequency of Blood Type variable..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85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Countplot</a:t>
            </a:r>
            <a:r>
              <a:rPr lang="en-US" b="1" dirty="0" smtClean="0"/>
              <a:t> of Medical Condition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886" y="341056"/>
            <a:ext cx="5852172" cy="43891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07779" y="6081558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graph explains frequency of Medical Condition variable..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7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err="1" smtClean="0"/>
              <a:t>Countplot</a:t>
            </a:r>
            <a:r>
              <a:rPr lang="en-US" b="1" dirty="0" smtClean="0"/>
              <a:t> of Insurance Provider</a:t>
            </a:r>
            <a:br>
              <a:rPr lang="en-US" b="1" dirty="0" smtClean="0"/>
            </a:br>
            <a:endParaRPr lang="en-US" b="1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405211"/>
            <a:ext cx="5801784" cy="4351338"/>
          </a:xfrm>
        </p:spPr>
      </p:pic>
      <p:sp>
        <p:nvSpPr>
          <p:cNvPr id="6" name="TextBox 5"/>
          <p:cNvSpPr txBox="1"/>
          <p:nvPr/>
        </p:nvSpPr>
        <p:spPr>
          <a:xfrm>
            <a:off x="1807779" y="6081558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graph explains frequency of Insurance Provider variable..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80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Countplot</a:t>
            </a:r>
            <a:r>
              <a:rPr lang="en-US" b="1" dirty="0" smtClean="0"/>
              <a:t> of Billing Amount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807779" y="6081558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graph explains frequency of </a:t>
            </a:r>
            <a:r>
              <a:rPr lang="en-US" dirty="0" err="1" smtClean="0"/>
              <a:t>Billing_Amount_Range</a:t>
            </a:r>
            <a:r>
              <a:rPr lang="en-US" dirty="0" smtClean="0"/>
              <a:t> variable..</a:t>
            </a: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394701"/>
            <a:ext cx="58017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04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1291</TotalTime>
  <Words>567</Words>
  <Application>Microsoft Office PowerPoint</Application>
  <PresentationFormat>Widescreen</PresentationFormat>
  <Paragraphs>118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Calibri</vt:lpstr>
      <vt:lpstr>Century Gothic</vt:lpstr>
      <vt:lpstr>Times New Roman</vt:lpstr>
      <vt:lpstr>Wingdings 3</vt:lpstr>
      <vt:lpstr>Slice</vt:lpstr>
      <vt:lpstr>Report on Healthcare Survey pertaining to Medical Analysis</vt:lpstr>
      <vt:lpstr>Google Colab URL</vt:lpstr>
      <vt:lpstr>Data Source</vt:lpstr>
      <vt:lpstr>Countplot of Age</vt:lpstr>
      <vt:lpstr>Countplot of Gender</vt:lpstr>
      <vt:lpstr>Countplot of Blood Type</vt:lpstr>
      <vt:lpstr>Countplot of Medical Condition</vt:lpstr>
      <vt:lpstr>Countplot of Insurance Provider </vt:lpstr>
      <vt:lpstr>Countplot of Billing Amount</vt:lpstr>
      <vt:lpstr>Countplot of Admission Type </vt:lpstr>
      <vt:lpstr>Countplot of Medication </vt:lpstr>
      <vt:lpstr>Countplot of Test Results</vt:lpstr>
      <vt:lpstr>Classification of Age and Gender</vt:lpstr>
      <vt:lpstr>Classification of Blood Type and Gender</vt:lpstr>
      <vt:lpstr>Classification of Medical Condition and Gender</vt:lpstr>
      <vt:lpstr>Classification of Insurance Provider</vt:lpstr>
      <vt:lpstr>Classification of Billing Amount and Gender</vt:lpstr>
      <vt:lpstr>Classification of Admission Type and Gender </vt:lpstr>
      <vt:lpstr>Classification of Medication</vt:lpstr>
      <vt:lpstr>Classification of Test Results</vt:lpstr>
      <vt:lpstr>Classification Report</vt:lpstr>
      <vt:lpstr>Random Forest</vt:lpstr>
      <vt:lpstr>Decision Tree</vt:lpstr>
      <vt:lpstr>Feature Importance- Random Forest Classifier</vt:lpstr>
      <vt:lpstr>Feature Importance- Decision Tree Classifier</vt:lpstr>
      <vt:lpstr>Confusion Matrix- Random Forest Classifier</vt:lpstr>
      <vt:lpstr>Confusion Matrix- Decision Tree Classifier </vt:lpstr>
      <vt:lpstr>Inferences from Data Analysis in Healthcare.csv dataset..</vt:lpstr>
      <vt:lpstr>Conclusion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120</cp:revision>
  <dcterms:created xsi:type="dcterms:W3CDTF">2024-03-14T03:51:37Z</dcterms:created>
  <dcterms:modified xsi:type="dcterms:W3CDTF">2024-04-29T07:43:20Z</dcterms:modified>
</cp:coreProperties>
</file>