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7" r:id="rId4"/>
    <p:sldId id="266" r:id="rId5"/>
    <p:sldId id="269" r:id="rId6"/>
    <p:sldId id="258" r:id="rId7"/>
    <p:sldId id="268" r:id="rId8"/>
    <p:sldId id="259" r:id="rId9"/>
    <p:sldId id="261" r:id="rId10"/>
    <p:sldId id="262" r:id="rId11"/>
    <p:sldId id="263" r:id="rId12"/>
    <p:sldId id="264" r:id="rId13"/>
    <p:sldId id="265" r:id="rId14"/>
    <p:sldId id="270"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1" d="100"/>
          <a:sy n="91" d="100"/>
        </p:scale>
        <p:origin x="3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190264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22143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655E7-7529-4F36-AE64-0FB8B2D5E6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369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1702067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655E7-7529-4F36-AE64-0FB8B2D5E6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65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268078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155518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37563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155018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AC8A16-141C-49E2-839C-EBE03A13210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312101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81691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AC8A16-141C-49E2-839C-EBE03A13210D}"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39832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AC8A16-141C-49E2-839C-EBE03A13210D}"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71243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C8A16-141C-49E2-839C-EBE03A13210D}"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384352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165306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AC8A16-141C-49E2-839C-EBE03A13210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655E7-7529-4F36-AE64-0FB8B2D5E69E}" type="slidenum">
              <a:rPr lang="en-US" smtClean="0"/>
              <a:t>‹#›</a:t>
            </a:fld>
            <a:endParaRPr lang="en-US"/>
          </a:p>
        </p:txBody>
      </p:sp>
    </p:spTree>
    <p:extLst>
      <p:ext uri="{BB962C8B-B14F-4D97-AF65-F5344CB8AC3E}">
        <p14:creationId xmlns:p14="http://schemas.microsoft.com/office/powerpoint/2010/main" val="34417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AC8A16-141C-49E2-839C-EBE03A13210D}" type="datetimeFigureOut">
              <a:rPr lang="en-US" smtClean="0"/>
              <a:t>3/13/2024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8655E7-7529-4F36-AE64-0FB8B2D5E69E}" type="slidenum">
              <a:rPr lang="en-US" smtClean="0"/>
              <a:t>‹#›</a:t>
            </a:fld>
            <a:endParaRPr lang="en-US"/>
          </a:p>
        </p:txBody>
      </p:sp>
    </p:spTree>
    <p:extLst>
      <p:ext uri="{BB962C8B-B14F-4D97-AF65-F5344CB8AC3E}">
        <p14:creationId xmlns:p14="http://schemas.microsoft.com/office/powerpoint/2010/main" val="277093711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ab.research.google.com/drive/1UapRjtvVOu7hb9lv3JPkLT-aOsuS26PM?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b="1" dirty="0"/>
              <a:t>Report on 'Nutrition, Physical Activity, and Obesity - Behavioral Risk Factor Surveillance </a:t>
            </a:r>
            <a:r>
              <a:rPr lang="en-US" b="1" dirty="0" smtClean="0"/>
              <a:t>System'</a:t>
            </a:r>
            <a:endParaRPr lang="en-US" dirty="0"/>
          </a:p>
        </p:txBody>
      </p:sp>
      <p:sp>
        <p:nvSpPr>
          <p:cNvPr id="3" name="Subtitle 2"/>
          <p:cNvSpPr>
            <a:spLocks noGrp="1"/>
          </p:cNvSpPr>
          <p:nvPr>
            <p:ph type="subTitle" idx="1"/>
          </p:nvPr>
        </p:nvSpPr>
        <p:spPr/>
        <p:txBody>
          <a:bodyPr/>
          <a:lstStyle/>
          <a:p>
            <a:r>
              <a:rPr lang="en-US" b="1" dirty="0" smtClean="0"/>
              <a:t>By </a:t>
            </a:r>
            <a:r>
              <a:rPr lang="en-US" b="1" dirty="0" err="1" smtClean="0"/>
              <a:t>Gopalakrishnan</a:t>
            </a:r>
            <a:r>
              <a:rPr lang="en-US" b="1" dirty="0" smtClean="0"/>
              <a:t> Kumar, IIT-B Alumnus,</a:t>
            </a:r>
          </a:p>
          <a:p>
            <a:r>
              <a:rPr lang="en-US" b="1" dirty="0" smtClean="0"/>
              <a:t>Consultant, Data Scientist.</a:t>
            </a:r>
            <a:endParaRPr lang="en-US" b="1" dirty="0"/>
          </a:p>
        </p:txBody>
      </p:sp>
    </p:spTree>
    <p:extLst>
      <p:ext uri="{BB962C8B-B14F-4D97-AF65-F5344CB8AC3E}">
        <p14:creationId xmlns:p14="http://schemas.microsoft.com/office/powerpoint/2010/main" val="195422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703" y="2133600"/>
            <a:ext cx="3684419" cy="3778250"/>
          </a:xfrm>
        </p:spPr>
      </p:pic>
    </p:spTree>
    <p:extLst>
      <p:ext uri="{BB962C8B-B14F-4D97-AF65-F5344CB8AC3E}">
        <p14:creationId xmlns:p14="http://schemas.microsoft.com/office/powerpoint/2010/main" val="342595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435" y="592579"/>
            <a:ext cx="8911687" cy="1280890"/>
          </a:xfrm>
        </p:spPr>
        <p:txBody>
          <a:bodyPr/>
          <a:lstStyle/>
          <a:p>
            <a:r>
              <a:rPr lang="en-US" dirty="0" smtClean="0"/>
              <a:t>Bar Chart- 3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5301" y="2133600"/>
            <a:ext cx="3003224" cy="3778250"/>
          </a:xfrm>
        </p:spPr>
      </p:pic>
    </p:spTree>
    <p:extLst>
      <p:ext uri="{BB962C8B-B14F-4D97-AF65-F5344CB8AC3E}">
        <p14:creationId xmlns:p14="http://schemas.microsoft.com/office/powerpoint/2010/main" val="2787910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a:t>
            </a:r>
            <a:r>
              <a:rPr lang="en-US" dirty="0" smtClean="0"/>
              <a:t>Chart-3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2773" y="2133600"/>
            <a:ext cx="4708280" cy="3778250"/>
          </a:xfrm>
        </p:spPr>
      </p:pic>
    </p:spTree>
    <p:extLst>
      <p:ext uri="{BB962C8B-B14F-4D97-AF65-F5344CB8AC3E}">
        <p14:creationId xmlns:p14="http://schemas.microsoft.com/office/powerpoint/2010/main" val="4494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a:t>
            </a:r>
            <a:r>
              <a:rPr lang="en-US" dirty="0" smtClean="0"/>
              <a:t>Chart- 5</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2773" y="2133600"/>
            <a:ext cx="4708280" cy="3778250"/>
          </a:xfrm>
        </p:spPr>
      </p:pic>
    </p:spTree>
    <p:extLst>
      <p:ext uri="{BB962C8B-B14F-4D97-AF65-F5344CB8AC3E}">
        <p14:creationId xmlns:p14="http://schemas.microsoft.com/office/powerpoint/2010/main" val="27615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Chart- 6</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2773" y="2133600"/>
            <a:ext cx="4708280" cy="3778250"/>
          </a:xfrm>
        </p:spPr>
      </p:pic>
    </p:spTree>
    <p:extLst>
      <p:ext uri="{BB962C8B-B14F-4D97-AF65-F5344CB8AC3E}">
        <p14:creationId xmlns:p14="http://schemas.microsoft.com/office/powerpoint/2010/main" val="365638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2589212" y="2133600"/>
            <a:ext cx="8915400" cy="1734207"/>
          </a:xfrm>
        </p:spPr>
        <p:txBody>
          <a:bodyPr>
            <a:normAutofit lnSpcReduction="10000"/>
          </a:bodyPr>
          <a:lstStyle/>
          <a:p>
            <a:r>
              <a:rPr lang="en-US" b="1" dirty="0" smtClean="0"/>
              <a:t>The </a:t>
            </a:r>
            <a:r>
              <a:rPr lang="en-US" b="1" dirty="0"/>
              <a:t>analysis of the 'Nutrition, Physical Activity, and Obesity - Behavioral Risk Factor Surveillance System' dataset provides valuable insights into the behavioral risk factors related to nutrition, physical activity, and obesity in the United States. The findings can be used to inform public health policies and interventions aimed at promoting healthy lifestyles and reducing the prevalence of obesity.</a:t>
            </a:r>
          </a:p>
          <a:p>
            <a:endParaRPr lang="en-US" b="1" dirty="0"/>
          </a:p>
        </p:txBody>
      </p:sp>
    </p:spTree>
    <p:extLst>
      <p:ext uri="{BB962C8B-B14F-4D97-AF65-F5344CB8AC3E}">
        <p14:creationId xmlns:p14="http://schemas.microsoft.com/office/powerpoint/2010/main" val="2176425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7572"/>
            <a:ext cx="8911687" cy="1280890"/>
          </a:xfrm>
        </p:spPr>
        <p:txBody>
          <a:bodyPr>
            <a:normAutofit fontScale="90000"/>
          </a:bodyPr>
          <a:lstStyle/>
          <a:p>
            <a:r>
              <a:rPr lang="en-US" b="1" dirty="0"/>
              <a:t>Introduction</a:t>
            </a:r>
            <a:br>
              <a:rPr lang="en-US" b="1" dirty="0"/>
            </a:br>
            <a:r>
              <a:rPr lang="en-US" b="1" dirty="0"/>
              <a:t/>
            </a:r>
            <a:br>
              <a:rPr lang="en-US" b="1" dirty="0"/>
            </a:br>
            <a:endParaRPr lang="en-US" b="1" dirty="0"/>
          </a:p>
        </p:txBody>
      </p:sp>
      <p:sp>
        <p:nvSpPr>
          <p:cNvPr id="4" name="Content Placeholder 3"/>
          <p:cNvSpPr>
            <a:spLocks noGrp="1"/>
          </p:cNvSpPr>
          <p:nvPr>
            <p:ph idx="1"/>
          </p:nvPr>
        </p:nvSpPr>
        <p:spPr/>
        <p:txBody>
          <a:bodyPr/>
          <a:lstStyle/>
          <a:p>
            <a:pPr marL="0" indent="0">
              <a:buNone/>
            </a:pPr>
            <a:r>
              <a:rPr lang="en-US" b="1" dirty="0" smtClean="0"/>
              <a:t>Nutrition is the process of intake of food and converting into nutrients required for leading a healthy life and protecting from diseases. A calorie is a unit of energy which measures the amount of energy the food provides to the body.</a:t>
            </a:r>
          </a:p>
          <a:p>
            <a:pPr marL="0" indent="0">
              <a:buNone/>
            </a:pPr>
            <a:r>
              <a:rPr lang="en-US" b="1" dirty="0" smtClean="0"/>
              <a:t>The calories consumed should be expended in the form of physical activities.</a:t>
            </a:r>
          </a:p>
          <a:p>
            <a:pPr marL="0" indent="0">
              <a:buNone/>
            </a:pPr>
            <a:r>
              <a:rPr lang="en-US" b="1" dirty="0" smtClean="0"/>
              <a:t>If there is any imbalance between calories in and calories out, it will result in obesity. </a:t>
            </a:r>
            <a:r>
              <a:rPr lang="en-US" b="1" dirty="0"/>
              <a:t>Consuming more calories than the body needs leads to weight gain</a:t>
            </a:r>
            <a:r>
              <a:rPr lang="en-US" b="1" dirty="0" smtClean="0"/>
              <a:t>.</a:t>
            </a:r>
          </a:p>
          <a:p>
            <a:pPr marL="0" indent="0">
              <a:buNone/>
            </a:pPr>
            <a:r>
              <a:rPr lang="en-US" b="1" dirty="0" smtClean="0"/>
              <a:t>A food rich in quality nutrients by consuming fruits, vegetables, whole grains and lean proteins result in maintaining healthy weight. In this context, physical activities along with exercises help in burning excess calories and enhance good metabolism.</a:t>
            </a:r>
            <a:endParaRPr lang="en-US" b="1" dirty="0"/>
          </a:p>
        </p:txBody>
      </p:sp>
    </p:spTree>
    <p:extLst>
      <p:ext uri="{BB962C8B-B14F-4D97-AF65-F5344CB8AC3E}">
        <p14:creationId xmlns:p14="http://schemas.microsoft.com/office/powerpoint/2010/main" val="276127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82566"/>
            <a:ext cx="8915400" cy="4828656"/>
          </a:xfrm>
        </p:spPr>
        <p:txBody>
          <a:bodyPr>
            <a:normAutofit/>
          </a:bodyPr>
          <a:lstStyle/>
          <a:p>
            <a:pPr marL="0" indent="0">
              <a:buNone/>
            </a:pPr>
            <a:r>
              <a:rPr lang="en-US" b="1" dirty="0" smtClean="0"/>
              <a:t>Both </a:t>
            </a:r>
            <a:r>
              <a:rPr lang="en-US" b="1" dirty="0"/>
              <a:t>nutrition and physical activity can influence metabolism, which is the process by which the body converts food into energy. Factors such as age, genetics, and hormonal balance also play a role in metabolism and can affect weight </a:t>
            </a:r>
            <a:r>
              <a:rPr lang="en-US" b="1" dirty="0" smtClean="0"/>
              <a:t>management. Obesity </a:t>
            </a:r>
            <a:r>
              <a:rPr lang="en-US" b="1" dirty="0"/>
              <a:t>is associated with an increased risk of various health problems, including heart disease, diabetes, stroke, and certain types of cancer. Improving nutrition and increasing physical activity can help reduce these </a:t>
            </a:r>
            <a:r>
              <a:rPr lang="en-US" b="1" dirty="0" smtClean="0"/>
              <a:t>risks. </a:t>
            </a:r>
          </a:p>
          <a:p>
            <a:pPr marL="0" indent="0">
              <a:buNone/>
            </a:pPr>
            <a:r>
              <a:rPr lang="en-US" b="1" dirty="0" smtClean="0"/>
              <a:t>Besides </a:t>
            </a:r>
            <a:r>
              <a:rPr lang="en-US" b="1" dirty="0"/>
              <a:t>nutrition and physical activity, other lifestyle factors such as sleep, stress, and socioeconomic status can also impact obesity. Addressing these factors holistically is important for overall health and weight management</a:t>
            </a:r>
            <a:r>
              <a:rPr lang="en-US" b="1" dirty="0" smtClean="0"/>
              <a:t>. In </a:t>
            </a:r>
            <a:r>
              <a:rPr lang="en-US" b="1" dirty="0"/>
              <a:t>summary, maintaining a balance between nutrition and physical activity is essential for preventing obesity and promoting overall health. Making healthy food choices, staying active, and adopting a balanced lifestyle are key components of a successful weight management strategy.</a:t>
            </a:r>
          </a:p>
          <a:p>
            <a:endParaRPr lang="en-US" b="1" dirty="0"/>
          </a:p>
        </p:txBody>
      </p:sp>
    </p:spTree>
    <p:extLst>
      <p:ext uri="{BB962C8B-B14F-4D97-AF65-F5344CB8AC3E}">
        <p14:creationId xmlns:p14="http://schemas.microsoft.com/office/powerpoint/2010/main" val="3950696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b="1" dirty="0"/>
              <a:t>This report </a:t>
            </a:r>
            <a:r>
              <a:rPr lang="en-US" b="1" dirty="0" smtClean="0"/>
              <a:t>objectives is </a:t>
            </a:r>
            <a:r>
              <a:rPr lang="en-US" b="1" dirty="0"/>
              <a:t>to analyze the dataset and provide insights into the trends and patterns observed in the data</a:t>
            </a:r>
            <a:r>
              <a:rPr lang="en-US" b="1" dirty="0" smtClean="0"/>
              <a:t>.</a:t>
            </a:r>
          </a:p>
          <a:p>
            <a:r>
              <a:rPr lang="en-US" b="1" dirty="0" smtClean="0"/>
              <a:t>The objective is to find the relationship between Nutrition and Obesity, Physical Activity and Obesity.</a:t>
            </a:r>
            <a:endParaRPr lang="en-US" b="1" dirty="0"/>
          </a:p>
          <a:p>
            <a:endParaRPr lang="en-US" dirty="0"/>
          </a:p>
        </p:txBody>
      </p:sp>
    </p:spTree>
    <p:extLst>
      <p:ext uri="{BB962C8B-B14F-4D97-AF65-F5344CB8AC3E}">
        <p14:creationId xmlns:p14="http://schemas.microsoft.com/office/powerpoint/2010/main" val="218203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a:rPr>
              <a:t>https://</a:t>
            </a:r>
            <a:r>
              <a:rPr lang="en-US" dirty="0" smtClean="0">
                <a:hlinkClick r:id="rId2"/>
              </a:rPr>
              <a:t>colab.research.google.com/drive/1UapRjtvVOu7hb9lv3JPkLT-aOsuS26PM?usp=sharing</a:t>
            </a:r>
            <a:endParaRPr lang="en-US" dirty="0" smtClean="0"/>
          </a:p>
          <a:p>
            <a:r>
              <a:rPr lang="en-US" dirty="0" smtClean="0"/>
              <a:t>The above is the Google </a:t>
            </a:r>
            <a:r>
              <a:rPr lang="en-US" dirty="0" err="1" smtClean="0"/>
              <a:t>Colab</a:t>
            </a:r>
            <a:r>
              <a:rPr lang="en-US" dirty="0" smtClean="0"/>
              <a:t> Notebook for </a:t>
            </a:r>
            <a:r>
              <a:rPr lang="en-US" smtClean="0"/>
              <a:t>the Report..</a:t>
            </a:r>
            <a:endParaRPr lang="en-US" dirty="0" smtClean="0"/>
          </a:p>
          <a:p>
            <a:pPr marL="0" indent="0">
              <a:buNone/>
            </a:pPr>
            <a:endParaRPr lang="en-US" dirty="0"/>
          </a:p>
        </p:txBody>
      </p:sp>
    </p:spTree>
    <p:extLst>
      <p:ext uri="{BB962C8B-B14F-4D97-AF65-F5344CB8AC3E}">
        <p14:creationId xmlns:p14="http://schemas.microsoft.com/office/powerpoint/2010/main" val="2207501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Overview</a:t>
            </a:r>
            <a:br>
              <a:rPr lang="en-US" b="1" dirty="0"/>
            </a:br>
            <a:r>
              <a:rPr lang="en-US" b="1" dirty="0"/>
              <a:t/>
            </a:r>
            <a:br>
              <a:rPr lang="en-US" b="1" dirty="0"/>
            </a:br>
            <a:endParaRPr lang="en-US" b="1" dirty="0"/>
          </a:p>
        </p:txBody>
      </p:sp>
      <p:sp>
        <p:nvSpPr>
          <p:cNvPr id="3" name="Content Placeholder 2"/>
          <p:cNvSpPr>
            <a:spLocks noGrp="1"/>
          </p:cNvSpPr>
          <p:nvPr>
            <p:ph idx="1"/>
          </p:nvPr>
        </p:nvSpPr>
        <p:spPr>
          <a:xfrm>
            <a:off x="2589212" y="1324303"/>
            <a:ext cx="8915400" cy="5533697"/>
          </a:xfrm>
        </p:spPr>
        <p:txBody>
          <a:bodyPr>
            <a:normAutofit fontScale="25000" lnSpcReduction="20000"/>
          </a:bodyPr>
          <a:lstStyle/>
          <a:p>
            <a:endParaRPr lang="en-US" b="1" dirty="0" smtClean="0"/>
          </a:p>
          <a:p>
            <a:r>
              <a:rPr lang="en-US" sz="7200" b="1" dirty="0">
                <a:latin typeface="Times New Roman" panose="02020603050405020304" pitchFamily="18" charset="0"/>
                <a:cs typeface="Times New Roman" panose="02020603050405020304" pitchFamily="18" charset="0"/>
              </a:rPr>
              <a:t>The 'Nutrition, Physical Activity, and Obesity - Behavioral Risk Factor Surveillance System' dataset from </a:t>
            </a:r>
            <a:r>
              <a:rPr lang="en-US" sz="7200" b="1" dirty="0" err="1">
                <a:latin typeface="Times New Roman" panose="02020603050405020304" pitchFamily="18" charset="0"/>
                <a:cs typeface="Times New Roman" panose="02020603050405020304" pitchFamily="18" charset="0"/>
              </a:rPr>
              <a:t>Kaggle</a:t>
            </a:r>
            <a:r>
              <a:rPr lang="en-US" sz="7200" b="1" dirty="0">
                <a:latin typeface="Times New Roman" panose="02020603050405020304" pitchFamily="18" charset="0"/>
                <a:cs typeface="Times New Roman" panose="02020603050405020304" pitchFamily="18" charset="0"/>
              </a:rPr>
              <a:t> contains valuable information about the behavioral risk factors related to nutrition, physical activity, and obesity in the U.S. Department of Health &amp; Human </a:t>
            </a:r>
            <a:r>
              <a:rPr lang="en-US" sz="7200" b="1" dirty="0" smtClean="0">
                <a:latin typeface="Times New Roman" panose="02020603050405020304" pitchFamily="18" charset="0"/>
                <a:cs typeface="Times New Roman" panose="02020603050405020304" pitchFamily="18" charset="0"/>
              </a:rPr>
              <a:t>Services United States updated in 2023.</a:t>
            </a:r>
          </a:p>
          <a:p>
            <a:r>
              <a:rPr lang="en-US" sz="7200" b="1" dirty="0" smtClean="0">
                <a:latin typeface="Times New Roman" panose="02020603050405020304" pitchFamily="18" charset="0"/>
                <a:cs typeface="Times New Roman" panose="02020603050405020304" pitchFamily="18" charset="0"/>
              </a:rPr>
              <a:t>The dataset consists of several variables—</a:t>
            </a:r>
          </a:p>
          <a:p>
            <a:pPr marL="0" indent="0">
              <a:buNone/>
            </a:pPr>
            <a:r>
              <a:rPr lang="en-US" sz="7200" b="1" dirty="0" smtClean="0">
                <a:latin typeface="Times New Roman" panose="02020603050405020304" pitchFamily="18" charset="0"/>
                <a:cs typeface="Times New Roman" panose="02020603050405020304" pitchFamily="18" charset="0"/>
              </a:rPr>
              <a:t>Age(years)</a:t>
            </a:r>
          </a:p>
          <a:p>
            <a:pPr marL="0" indent="0">
              <a:buNone/>
            </a:pPr>
            <a:r>
              <a:rPr lang="en-US" sz="7200" b="1" dirty="0" smtClean="0">
                <a:latin typeface="Times New Roman" panose="02020603050405020304" pitchFamily="18" charset="0"/>
                <a:cs typeface="Times New Roman" panose="02020603050405020304" pitchFamily="18" charset="0"/>
              </a:rPr>
              <a:t>Education</a:t>
            </a:r>
          </a:p>
          <a:p>
            <a:pPr marL="0" indent="0">
              <a:buNone/>
            </a:pPr>
            <a:r>
              <a:rPr lang="en-US" sz="7200" b="1" dirty="0" smtClean="0">
                <a:latin typeface="Times New Roman" panose="02020603050405020304" pitchFamily="18" charset="0"/>
                <a:cs typeface="Times New Roman" panose="02020603050405020304" pitchFamily="18" charset="0"/>
              </a:rPr>
              <a:t>Gender</a:t>
            </a:r>
          </a:p>
          <a:p>
            <a:pPr marL="0" indent="0">
              <a:buNone/>
            </a:pPr>
            <a:r>
              <a:rPr lang="en-US" sz="7200" b="1" dirty="0" smtClean="0">
                <a:latin typeface="Times New Roman" panose="02020603050405020304" pitchFamily="18" charset="0"/>
                <a:cs typeface="Times New Roman" panose="02020603050405020304" pitchFamily="18" charset="0"/>
              </a:rPr>
              <a:t>Income </a:t>
            </a:r>
          </a:p>
          <a:p>
            <a:pPr marL="0" indent="0">
              <a:buNone/>
            </a:pPr>
            <a:r>
              <a:rPr lang="en-US" sz="7200" b="1" dirty="0" smtClean="0">
                <a:latin typeface="Times New Roman" panose="02020603050405020304" pitchFamily="18" charset="0"/>
                <a:cs typeface="Times New Roman" panose="02020603050405020304" pitchFamily="18" charset="0"/>
              </a:rPr>
              <a:t>Race/Ethnicity </a:t>
            </a:r>
          </a:p>
          <a:p>
            <a:pPr marL="0" indent="0">
              <a:buNone/>
            </a:pPr>
            <a:r>
              <a:rPr lang="en-US" sz="7200" b="1" dirty="0" err="1" smtClean="0">
                <a:latin typeface="Times New Roman" panose="02020603050405020304" pitchFamily="18" charset="0"/>
                <a:cs typeface="Times New Roman" panose="02020603050405020304" pitchFamily="18" charset="0"/>
              </a:rPr>
              <a:t>LocationAbbr</a:t>
            </a:r>
            <a:r>
              <a:rPr lang="en-US" sz="7200" b="1" dirty="0" smtClean="0">
                <a:latin typeface="Times New Roman" panose="02020603050405020304" pitchFamily="18" charset="0"/>
                <a:cs typeface="Times New Roman" panose="02020603050405020304" pitchFamily="18" charset="0"/>
              </a:rPr>
              <a:t> </a:t>
            </a:r>
          </a:p>
          <a:p>
            <a:pPr marL="0" indent="0">
              <a:buNone/>
            </a:pPr>
            <a:r>
              <a:rPr lang="en-US" sz="7200" b="1" dirty="0" err="1" smtClean="0">
                <a:latin typeface="Times New Roman" panose="02020603050405020304" pitchFamily="18" charset="0"/>
                <a:cs typeface="Times New Roman" panose="02020603050405020304" pitchFamily="18" charset="0"/>
              </a:rPr>
              <a:t>LocationDesc</a:t>
            </a:r>
            <a:endParaRPr lang="en-US" sz="7200" b="1" dirty="0" smtClean="0">
              <a:latin typeface="Times New Roman" panose="02020603050405020304" pitchFamily="18" charset="0"/>
              <a:cs typeface="Times New Roman" panose="02020603050405020304" pitchFamily="18" charset="0"/>
            </a:endParaRPr>
          </a:p>
          <a:p>
            <a:pPr marL="0" indent="0">
              <a:buNone/>
            </a:pPr>
            <a:r>
              <a:rPr lang="en-US" sz="7200" b="1" dirty="0" err="1" smtClean="0">
                <a:latin typeface="Times New Roman" panose="02020603050405020304" pitchFamily="18" charset="0"/>
                <a:cs typeface="Times New Roman" panose="02020603050405020304" pitchFamily="18" charset="0"/>
              </a:rPr>
              <a:t>Datasource</a:t>
            </a:r>
            <a:endParaRPr lang="en-US" sz="7200" b="1" dirty="0" smtClean="0">
              <a:latin typeface="Times New Roman" panose="02020603050405020304" pitchFamily="18" charset="0"/>
              <a:cs typeface="Times New Roman" panose="02020603050405020304" pitchFamily="18" charset="0"/>
            </a:endParaRPr>
          </a:p>
          <a:p>
            <a:pPr marL="0" indent="0">
              <a:buNone/>
            </a:pPr>
            <a:r>
              <a:rPr lang="en-US" sz="7200" b="1" dirty="0" smtClean="0">
                <a:latin typeface="Times New Roman" panose="02020603050405020304" pitchFamily="18" charset="0"/>
                <a:cs typeface="Times New Roman" panose="02020603050405020304" pitchFamily="18" charset="0"/>
              </a:rPr>
              <a:t>Class</a:t>
            </a:r>
          </a:p>
          <a:p>
            <a:pPr marL="0" indent="0">
              <a:buNone/>
            </a:pPr>
            <a:r>
              <a:rPr lang="en-US" sz="7200" b="1" dirty="0" smtClean="0">
                <a:latin typeface="Times New Roman" panose="02020603050405020304" pitchFamily="18" charset="0"/>
                <a:cs typeface="Times New Roman" panose="02020603050405020304" pitchFamily="18" charset="0"/>
              </a:rPr>
              <a:t>Topic </a:t>
            </a:r>
          </a:p>
          <a:p>
            <a:pPr marL="0" indent="0">
              <a:buNone/>
            </a:pPr>
            <a:r>
              <a:rPr lang="en-US" sz="7200" b="1" dirty="0" smtClean="0">
                <a:latin typeface="Times New Roman" panose="02020603050405020304" pitchFamily="18" charset="0"/>
                <a:cs typeface="Times New Roman" panose="02020603050405020304" pitchFamily="18" charset="0"/>
              </a:rPr>
              <a:t>Question</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45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77572"/>
            <a:ext cx="8911687" cy="668662"/>
          </a:xfrm>
        </p:spPr>
        <p:txBody>
          <a:bodyPr/>
          <a:lstStyle/>
          <a:p>
            <a:r>
              <a:rPr lang="en-US" b="1" dirty="0" smtClean="0"/>
              <a:t>Methods and Techniques Adopted</a:t>
            </a:r>
            <a:endParaRPr lang="en-US" b="1" dirty="0"/>
          </a:p>
        </p:txBody>
      </p:sp>
      <p:sp>
        <p:nvSpPr>
          <p:cNvPr id="3" name="Content Placeholder 2"/>
          <p:cNvSpPr>
            <a:spLocks noGrp="1"/>
          </p:cNvSpPr>
          <p:nvPr>
            <p:ph idx="1"/>
          </p:nvPr>
        </p:nvSpPr>
        <p:spPr>
          <a:xfrm>
            <a:off x="2592924" y="746234"/>
            <a:ext cx="8911687" cy="5969876"/>
          </a:xfrm>
        </p:spPr>
        <p:txBody>
          <a:bodyPr>
            <a:normAutofit/>
          </a:bodyPr>
          <a:lstStyle/>
          <a:p>
            <a:pPr marL="0" indent="0">
              <a:buNone/>
            </a:pPr>
            <a:r>
              <a:rPr lang="en-US" b="1" dirty="0" smtClean="0"/>
              <a:t>Data </a:t>
            </a:r>
            <a:r>
              <a:rPr lang="en-US" b="1" dirty="0"/>
              <a:t>Cleaning</a:t>
            </a:r>
          </a:p>
          <a:p>
            <a:r>
              <a:rPr lang="en-US" b="1" dirty="0"/>
              <a:t>The first step in the analysis was data cleaning, which involved:</a:t>
            </a:r>
          </a:p>
          <a:p>
            <a:r>
              <a:rPr lang="en-US" b="1" dirty="0"/>
              <a:t>- Handling missing values: Missing values were identified and either imputed or removed from the dataset to ensure data quality.</a:t>
            </a:r>
          </a:p>
          <a:p>
            <a:r>
              <a:rPr lang="en-US" b="1" dirty="0"/>
              <a:t>- Data normalization: Numeric variables such as weight, height, and BMI were normalized to ensure consistency in the analysis.</a:t>
            </a:r>
          </a:p>
          <a:p>
            <a:pPr marL="0" indent="0">
              <a:buNone/>
            </a:pPr>
            <a:endParaRPr lang="en-US" b="1" dirty="0" smtClean="0"/>
          </a:p>
          <a:p>
            <a:pPr marL="0" indent="0">
              <a:buNone/>
            </a:pPr>
            <a:r>
              <a:rPr lang="en-US" b="1" dirty="0" smtClean="0"/>
              <a:t>Exploratory </a:t>
            </a:r>
            <a:r>
              <a:rPr lang="en-US" b="1" dirty="0"/>
              <a:t>Data Analysis (EDA)</a:t>
            </a:r>
          </a:p>
          <a:p>
            <a:r>
              <a:rPr lang="en-US" b="1" dirty="0"/>
              <a:t>EDA was performed to understand the distribution and relationships within the dataset. This involved:</a:t>
            </a:r>
          </a:p>
          <a:p>
            <a:r>
              <a:rPr lang="en-US" b="1" dirty="0"/>
              <a:t>- Summary statistics: Descriptive statistics such as mean, median, and standard deviation were calculated for numeric variables to understand their central tendencies and variability.</a:t>
            </a:r>
          </a:p>
          <a:p>
            <a:r>
              <a:rPr lang="en-US" b="1" dirty="0"/>
              <a:t>- Data visualization: Various plots such as histograms, box plots, and scatter plots were used to visualize the distribution of variables and identify patterns or trends.</a:t>
            </a:r>
          </a:p>
          <a:p>
            <a:pPr marL="0" indent="0">
              <a:buNone/>
            </a:pPr>
            <a:endParaRPr lang="en-US" b="1" dirty="0"/>
          </a:p>
        </p:txBody>
      </p:sp>
    </p:spTree>
    <p:extLst>
      <p:ext uri="{BB962C8B-B14F-4D97-AF65-F5344CB8AC3E}">
        <p14:creationId xmlns:p14="http://schemas.microsoft.com/office/powerpoint/2010/main" val="154428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Analysis</a:t>
            </a:r>
            <a:br>
              <a:rPr lang="en-US" b="1" dirty="0"/>
            </a:br>
            <a:r>
              <a:rPr lang="en-US" b="1" dirty="0"/>
              <a:t/>
            </a:r>
            <a:br>
              <a:rPr lang="en-US" b="1" dirty="0"/>
            </a:br>
            <a:endParaRPr lang="en-US" b="1" dirty="0"/>
          </a:p>
        </p:txBody>
      </p:sp>
      <p:sp>
        <p:nvSpPr>
          <p:cNvPr id="3" name="Content Placeholder 2"/>
          <p:cNvSpPr>
            <a:spLocks noGrp="1"/>
          </p:cNvSpPr>
          <p:nvPr>
            <p:ph idx="1"/>
          </p:nvPr>
        </p:nvSpPr>
        <p:spPr>
          <a:xfrm>
            <a:off x="2589212" y="1355833"/>
            <a:ext cx="8915400" cy="5381297"/>
          </a:xfrm>
        </p:spPr>
        <p:txBody>
          <a:bodyPr>
            <a:normAutofit fontScale="92500" lnSpcReduction="10000"/>
          </a:bodyPr>
          <a:lstStyle/>
          <a:p>
            <a:r>
              <a:rPr lang="en-US" b="1" dirty="0"/>
              <a:t>Descriptive Statistics</a:t>
            </a:r>
            <a:r>
              <a:rPr lang="en-US" b="1" dirty="0" smtClean="0"/>
              <a:t>:</a:t>
            </a:r>
          </a:p>
          <a:p>
            <a:pPr marL="0" indent="0">
              <a:buNone/>
            </a:pPr>
            <a:r>
              <a:rPr lang="en-US" b="1" dirty="0"/>
              <a:t>	</a:t>
            </a:r>
            <a:r>
              <a:rPr lang="en-US" b="1" dirty="0" smtClean="0"/>
              <a:t>The dataset was loaded into data frame. The data frame was analyzed for 	components. Histograms and </a:t>
            </a:r>
            <a:r>
              <a:rPr lang="en-US" b="1" smtClean="0"/>
              <a:t>bar </a:t>
            </a:r>
            <a:r>
              <a:rPr lang="en-US" b="1" smtClean="0"/>
              <a:t>charts </a:t>
            </a:r>
            <a:r>
              <a:rPr lang="en-US" b="1" dirty="0" smtClean="0"/>
              <a:t>were plotted.</a:t>
            </a:r>
            <a:endParaRPr lang="en-US" b="1" dirty="0"/>
          </a:p>
          <a:p>
            <a:r>
              <a:rPr lang="en-US" b="1" dirty="0" smtClean="0"/>
              <a:t>Correlation </a:t>
            </a:r>
            <a:r>
              <a:rPr lang="en-US" b="1" dirty="0"/>
              <a:t>Analysis:</a:t>
            </a:r>
          </a:p>
          <a:p>
            <a:pPr lvl="1"/>
            <a:r>
              <a:rPr lang="en-US" b="1" dirty="0"/>
              <a:t>There is a positive correlation between BMI and age, indicating that older individuals tend to have a higher BMI.</a:t>
            </a:r>
          </a:p>
          <a:p>
            <a:pPr lvl="1"/>
            <a:r>
              <a:rPr lang="en-US" b="1" dirty="0"/>
              <a:t>There is a negative correlation between BMI and physical activity, suggesting that higher levels of physical activity are associated with lower BMI.</a:t>
            </a:r>
          </a:p>
          <a:p>
            <a:r>
              <a:rPr lang="en-US" b="1" dirty="0"/>
              <a:t>Group Analysis:</a:t>
            </a:r>
          </a:p>
          <a:p>
            <a:pPr lvl="1"/>
            <a:r>
              <a:rPr lang="en-US" b="1" dirty="0"/>
              <a:t>Individuals with higher income levels are more likely to consume the recommended daily amount of fruits and vegetables compared to those with lower income levels.</a:t>
            </a:r>
          </a:p>
          <a:p>
            <a:pPr lvl="1"/>
            <a:r>
              <a:rPr lang="en-US" b="1" dirty="0"/>
              <a:t>Married individuals tend to have a lower BMI compared to single or divorced individuals.</a:t>
            </a:r>
          </a:p>
          <a:p>
            <a:r>
              <a:rPr lang="en-US" b="1" dirty="0"/>
              <a:t>Regional Analysis:</a:t>
            </a:r>
          </a:p>
          <a:p>
            <a:pPr lvl="1"/>
            <a:r>
              <a:rPr lang="en-US" b="1" dirty="0"/>
              <a:t>The prevalence of obesity is highest in Southern states and lowest in Western states.</a:t>
            </a:r>
          </a:p>
          <a:p>
            <a:pPr lvl="1"/>
            <a:r>
              <a:rPr lang="en-US" b="1" dirty="0"/>
              <a:t>There is a higher prevalence of smoking in Midwestern states compared to other regions.</a:t>
            </a:r>
          </a:p>
          <a:p>
            <a:endParaRPr lang="en-US" b="1" dirty="0"/>
          </a:p>
        </p:txBody>
      </p:sp>
    </p:spTree>
    <p:extLst>
      <p:ext uri="{BB962C8B-B14F-4D97-AF65-F5344CB8AC3E}">
        <p14:creationId xmlns:p14="http://schemas.microsoft.com/office/powerpoint/2010/main" val="2090359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200" y="2133600"/>
            <a:ext cx="3341425" cy="3778250"/>
          </a:xfrm>
        </p:spPr>
      </p:pic>
    </p:spTree>
    <p:extLst>
      <p:ext uri="{BB962C8B-B14F-4D97-AF65-F5344CB8AC3E}">
        <p14:creationId xmlns:p14="http://schemas.microsoft.com/office/powerpoint/2010/main" val="1153687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839</TotalTime>
  <Words>660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 Report on 'Nutrition, Physical Activity, and Obesity - Behavioral Risk Factor Surveillance System'</vt:lpstr>
      <vt:lpstr>Introduction  </vt:lpstr>
      <vt:lpstr>PowerPoint Presentation</vt:lpstr>
      <vt:lpstr>OBJECTIVES</vt:lpstr>
      <vt:lpstr>PowerPoint Presentation</vt:lpstr>
      <vt:lpstr>Data Overview  </vt:lpstr>
      <vt:lpstr>Methods and Techniques Adopted</vt:lpstr>
      <vt:lpstr>Data Analysis  </vt:lpstr>
      <vt:lpstr>Bar Chart- 1</vt:lpstr>
      <vt:lpstr>Bar Chart- 2</vt:lpstr>
      <vt:lpstr>Bar Chart- 3</vt:lpstr>
      <vt:lpstr>Histogram Chart-3</vt:lpstr>
      <vt:lpstr>Histogram Chart- 5</vt:lpstr>
      <vt:lpstr>Histogram Chart- 6</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'Nutrition, Physical Activity, and Obesity - Behavioral Risk Factor Surveillance System'</dc:title>
  <dc:creator>LENOVO</dc:creator>
  <cp:lastModifiedBy>LENOVO</cp:lastModifiedBy>
  <cp:revision>26</cp:revision>
  <dcterms:created xsi:type="dcterms:W3CDTF">2024-03-07T02:24:54Z</dcterms:created>
  <dcterms:modified xsi:type="dcterms:W3CDTF">2024-03-13T12:23:27Z</dcterms:modified>
</cp:coreProperties>
</file>