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7" r:id="rId9"/>
    <p:sldId id="268" r:id="rId10"/>
    <p:sldId id="269" r:id="rId11"/>
    <p:sldId id="263"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41EFD1-AC89-487A-92B9-DDCAD74E67EA}"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E45AD-2532-46D2-962F-366514999C94}" type="slidenum">
              <a:rPr lang="en-US" smtClean="0"/>
              <a:t>‹#›</a:t>
            </a:fld>
            <a:endParaRPr lang="en-US"/>
          </a:p>
        </p:txBody>
      </p:sp>
    </p:spTree>
    <p:extLst>
      <p:ext uri="{BB962C8B-B14F-4D97-AF65-F5344CB8AC3E}">
        <p14:creationId xmlns:p14="http://schemas.microsoft.com/office/powerpoint/2010/main" val="86954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41EFD1-AC89-487A-92B9-DDCAD74E67EA}"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E45AD-2532-46D2-962F-366514999C94}" type="slidenum">
              <a:rPr lang="en-US" smtClean="0"/>
              <a:t>‹#›</a:t>
            </a:fld>
            <a:endParaRPr lang="en-US"/>
          </a:p>
        </p:txBody>
      </p:sp>
    </p:spTree>
    <p:extLst>
      <p:ext uri="{BB962C8B-B14F-4D97-AF65-F5344CB8AC3E}">
        <p14:creationId xmlns:p14="http://schemas.microsoft.com/office/powerpoint/2010/main" val="3198920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41EFD1-AC89-487A-92B9-DDCAD74E67EA}"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E45AD-2532-46D2-962F-366514999C94}" type="slidenum">
              <a:rPr lang="en-US" smtClean="0"/>
              <a:t>‹#›</a:t>
            </a:fld>
            <a:endParaRPr lang="en-US"/>
          </a:p>
        </p:txBody>
      </p:sp>
    </p:spTree>
    <p:extLst>
      <p:ext uri="{BB962C8B-B14F-4D97-AF65-F5344CB8AC3E}">
        <p14:creationId xmlns:p14="http://schemas.microsoft.com/office/powerpoint/2010/main" val="1202352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41EFD1-AC89-487A-92B9-DDCAD74E67EA}"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E45AD-2532-46D2-962F-366514999C94}" type="slidenum">
              <a:rPr lang="en-US" smtClean="0"/>
              <a:t>‹#›</a:t>
            </a:fld>
            <a:endParaRPr lang="en-US"/>
          </a:p>
        </p:txBody>
      </p:sp>
    </p:spTree>
    <p:extLst>
      <p:ext uri="{BB962C8B-B14F-4D97-AF65-F5344CB8AC3E}">
        <p14:creationId xmlns:p14="http://schemas.microsoft.com/office/powerpoint/2010/main" val="4146341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941EFD1-AC89-487A-92B9-DDCAD74E67EA}"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5E45AD-2532-46D2-962F-366514999C94}" type="slidenum">
              <a:rPr lang="en-US" smtClean="0"/>
              <a:t>‹#›</a:t>
            </a:fld>
            <a:endParaRPr lang="en-US"/>
          </a:p>
        </p:txBody>
      </p:sp>
    </p:spTree>
    <p:extLst>
      <p:ext uri="{BB962C8B-B14F-4D97-AF65-F5344CB8AC3E}">
        <p14:creationId xmlns:p14="http://schemas.microsoft.com/office/powerpoint/2010/main" val="2455120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41EFD1-AC89-487A-92B9-DDCAD74E67EA}"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E45AD-2532-46D2-962F-366514999C94}" type="slidenum">
              <a:rPr lang="en-US" smtClean="0"/>
              <a:t>‹#›</a:t>
            </a:fld>
            <a:endParaRPr lang="en-US"/>
          </a:p>
        </p:txBody>
      </p:sp>
    </p:spTree>
    <p:extLst>
      <p:ext uri="{BB962C8B-B14F-4D97-AF65-F5344CB8AC3E}">
        <p14:creationId xmlns:p14="http://schemas.microsoft.com/office/powerpoint/2010/main" val="1805636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41EFD1-AC89-487A-92B9-DDCAD74E67EA}" type="datetimeFigureOut">
              <a:rPr lang="en-US" smtClean="0"/>
              <a:t>4/28/2025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5E45AD-2532-46D2-962F-366514999C94}" type="slidenum">
              <a:rPr lang="en-US" smtClean="0"/>
              <a:t>‹#›</a:t>
            </a:fld>
            <a:endParaRPr lang="en-US"/>
          </a:p>
        </p:txBody>
      </p:sp>
    </p:spTree>
    <p:extLst>
      <p:ext uri="{BB962C8B-B14F-4D97-AF65-F5344CB8AC3E}">
        <p14:creationId xmlns:p14="http://schemas.microsoft.com/office/powerpoint/2010/main" val="1813992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41EFD1-AC89-487A-92B9-DDCAD74E67EA}" type="datetimeFigureOut">
              <a:rPr lang="en-US" smtClean="0"/>
              <a:t>4/28/2025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5E45AD-2532-46D2-962F-366514999C94}" type="slidenum">
              <a:rPr lang="en-US" smtClean="0"/>
              <a:t>‹#›</a:t>
            </a:fld>
            <a:endParaRPr lang="en-US"/>
          </a:p>
        </p:txBody>
      </p:sp>
    </p:spTree>
    <p:extLst>
      <p:ext uri="{BB962C8B-B14F-4D97-AF65-F5344CB8AC3E}">
        <p14:creationId xmlns:p14="http://schemas.microsoft.com/office/powerpoint/2010/main" val="2739519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41EFD1-AC89-487A-92B9-DDCAD74E67EA}" type="datetimeFigureOut">
              <a:rPr lang="en-US" smtClean="0"/>
              <a:t>4/28/2025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5E45AD-2532-46D2-962F-366514999C94}" type="slidenum">
              <a:rPr lang="en-US" smtClean="0"/>
              <a:t>‹#›</a:t>
            </a:fld>
            <a:endParaRPr lang="en-US"/>
          </a:p>
        </p:txBody>
      </p:sp>
    </p:spTree>
    <p:extLst>
      <p:ext uri="{BB962C8B-B14F-4D97-AF65-F5344CB8AC3E}">
        <p14:creationId xmlns:p14="http://schemas.microsoft.com/office/powerpoint/2010/main" val="2327650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941EFD1-AC89-487A-92B9-DDCAD74E67EA}"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E45AD-2532-46D2-962F-366514999C94}" type="slidenum">
              <a:rPr lang="en-US" smtClean="0"/>
              <a:t>‹#›</a:t>
            </a:fld>
            <a:endParaRPr lang="en-US"/>
          </a:p>
        </p:txBody>
      </p:sp>
    </p:spTree>
    <p:extLst>
      <p:ext uri="{BB962C8B-B14F-4D97-AF65-F5344CB8AC3E}">
        <p14:creationId xmlns:p14="http://schemas.microsoft.com/office/powerpoint/2010/main" val="118713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941EFD1-AC89-487A-92B9-DDCAD74E67EA}"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5E45AD-2532-46D2-962F-366514999C94}" type="slidenum">
              <a:rPr lang="en-US" smtClean="0"/>
              <a:t>‹#›</a:t>
            </a:fld>
            <a:endParaRPr lang="en-US"/>
          </a:p>
        </p:txBody>
      </p:sp>
    </p:spTree>
    <p:extLst>
      <p:ext uri="{BB962C8B-B14F-4D97-AF65-F5344CB8AC3E}">
        <p14:creationId xmlns:p14="http://schemas.microsoft.com/office/powerpoint/2010/main" val="677986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1EFD1-AC89-487A-92B9-DDCAD74E67EA}" type="datetimeFigureOut">
              <a:rPr lang="en-US" smtClean="0"/>
              <a:t>4/28/2025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5E45AD-2532-46D2-962F-366514999C94}" type="slidenum">
              <a:rPr lang="en-US" smtClean="0"/>
              <a:t>‹#›</a:t>
            </a:fld>
            <a:endParaRPr lang="en-US"/>
          </a:p>
        </p:txBody>
      </p:sp>
    </p:spTree>
    <p:extLst>
      <p:ext uri="{BB962C8B-B14F-4D97-AF65-F5344CB8AC3E}">
        <p14:creationId xmlns:p14="http://schemas.microsoft.com/office/powerpoint/2010/main" val="3701027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kaggle.com/gopalkk2"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olab.research.google.com/drive/1FBMpK-Kzzo2L2a85YLx-ICOpbLSQkWFI?usp=sha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Computational Modeling and Analysis of TNF-α Signaling Pathways in Inflammatory Response</a:t>
            </a:r>
            <a:endParaRPr lang="en-US" dirty="0"/>
          </a:p>
        </p:txBody>
      </p:sp>
      <p:sp>
        <p:nvSpPr>
          <p:cNvPr id="3" name="Subtitle 2"/>
          <p:cNvSpPr>
            <a:spLocks noGrp="1"/>
          </p:cNvSpPr>
          <p:nvPr>
            <p:ph type="subTitle" idx="1"/>
          </p:nvPr>
        </p:nvSpPr>
        <p:spPr/>
        <p:txBody>
          <a:bodyPr/>
          <a:lstStyle/>
          <a:p>
            <a:r>
              <a:rPr lang="en-US" dirty="0" smtClean="0"/>
              <a:t>By </a:t>
            </a:r>
            <a:r>
              <a:rPr lang="en-US" dirty="0" err="1" smtClean="0"/>
              <a:t>Gopalakrishnan</a:t>
            </a:r>
            <a:r>
              <a:rPr lang="en-US" dirty="0" smtClean="0"/>
              <a:t> Kumar, </a:t>
            </a:r>
            <a:r>
              <a:rPr lang="en-US" dirty="0" err="1" smtClean="0"/>
              <a:t>MTech</a:t>
            </a:r>
            <a:r>
              <a:rPr lang="en-US" dirty="0" smtClean="0"/>
              <a:t> IIT-Bombay,</a:t>
            </a:r>
          </a:p>
          <a:p>
            <a:r>
              <a:rPr lang="en-US" dirty="0" smtClean="0"/>
              <a:t>Freelance Data Science Consultant, GLV Data Solutions Consultancy.</a:t>
            </a:r>
          </a:p>
          <a:p>
            <a:endParaRPr lang="en-US" dirty="0" smtClean="0"/>
          </a:p>
        </p:txBody>
      </p:sp>
      <p:sp>
        <p:nvSpPr>
          <p:cNvPr id="4" name="Rectangle 3"/>
          <p:cNvSpPr/>
          <p:nvPr/>
        </p:nvSpPr>
        <p:spPr>
          <a:xfrm>
            <a:off x="1657611" y="4429919"/>
            <a:ext cx="8776570" cy="923330"/>
          </a:xfrm>
          <a:prstGeom prst="rect">
            <a:avLst/>
          </a:prstGeom>
        </p:spPr>
        <p:txBody>
          <a:bodyPr wrap="square">
            <a:spAutoFit/>
          </a:bodyPr>
          <a:lstStyle/>
          <a:p>
            <a:r>
              <a:rPr lang="en-US" dirty="0">
                <a:solidFill>
                  <a:srgbClr val="0D0D0D"/>
                </a:solidFill>
                <a:latin typeface="CIDFont+F1"/>
              </a:rPr>
              <a:t>LinkedIn: Profile Link : https://www.linkedin.com/in/gopalakrishnankumar-a73301110/</a:t>
            </a:r>
          </a:p>
          <a:p>
            <a:r>
              <a:rPr lang="en-US" dirty="0" err="1">
                <a:solidFill>
                  <a:srgbClr val="0D0D0D"/>
                </a:solidFill>
                <a:latin typeface="CIDFont+F1"/>
              </a:rPr>
              <a:t>Github:https</a:t>
            </a:r>
            <a:r>
              <a:rPr lang="en-US" dirty="0">
                <a:solidFill>
                  <a:srgbClr val="0D0D0D"/>
                </a:solidFill>
                <a:latin typeface="CIDFont+F1"/>
              </a:rPr>
              <a:t>://www.github.com/Gopalakrishnan-Kumar</a:t>
            </a:r>
            <a:r>
              <a:rPr lang="en-US" dirty="0" smtClean="0">
                <a:solidFill>
                  <a:srgbClr val="0D0D0D"/>
                </a:solidFill>
                <a:latin typeface="CIDFont+F1"/>
              </a:rPr>
              <a:t>/</a:t>
            </a:r>
          </a:p>
          <a:p>
            <a:r>
              <a:rPr lang="en-US" dirty="0" smtClean="0">
                <a:hlinkClick r:id="rId2"/>
              </a:rPr>
              <a:t>https://www.kaggle.com/gopalkk2</a:t>
            </a:r>
            <a:endParaRPr lang="en-US" dirty="0"/>
          </a:p>
        </p:txBody>
      </p:sp>
    </p:spTree>
    <p:extLst>
      <p:ext uri="{BB962C8B-B14F-4D97-AF65-F5344CB8AC3E}">
        <p14:creationId xmlns:p14="http://schemas.microsoft.com/office/powerpoint/2010/main" val="36419369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Results</a:t>
            </a:r>
            <a:endParaRPr lang="en-US" dirty="0"/>
          </a:p>
        </p:txBody>
      </p:sp>
      <p:sp>
        <p:nvSpPr>
          <p:cNvPr id="3" name="Content Placeholder 2"/>
          <p:cNvSpPr>
            <a:spLocks noGrp="1"/>
          </p:cNvSpPr>
          <p:nvPr>
            <p:ph idx="1"/>
          </p:nvPr>
        </p:nvSpPr>
        <p:spPr>
          <a:xfrm>
            <a:off x="838200" y="1243734"/>
            <a:ext cx="10515600" cy="4351338"/>
          </a:xfrm>
        </p:spPr>
        <p:txBody>
          <a:bodyPr/>
          <a:lstStyle/>
          <a:p>
            <a:pPr marL="0" indent="0">
              <a:buNone/>
            </a:pPr>
            <a:r>
              <a:rPr lang="en-US" dirty="0"/>
              <a:t>Total Genes Retrieved: </a:t>
            </a:r>
            <a:r>
              <a:rPr lang="en-US" dirty="0" smtClean="0"/>
              <a:t>89</a:t>
            </a:r>
          </a:p>
          <a:p>
            <a:pPr marL="0" indent="0">
              <a:buNone/>
            </a:pPr>
            <a:endParaRPr lang="en-US" dirty="0"/>
          </a:p>
        </p:txBody>
      </p:sp>
      <p:sp>
        <p:nvSpPr>
          <p:cNvPr id="4" name="Rectangle 1"/>
          <p:cNvSpPr>
            <a:spLocks noChangeArrowheads="1"/>
          </p:cNvSpPr>
          <p:nvPr/>
        </p:nvSpPr>
        <p:spPr bwMode="auto">
          <a:xfrm>
            <a:off x="699654" y="1624368"/>
            <a:ext cx="7766870" cy="4753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1F1F1F"/>
                </a:solidFill>
                <a:effectLst/>
                <a:latin typeface="Courier New" panose="02070309020205020404" pitchFamily="49" charset="0"/>
              </a:rPr>
              <a:t>['PTPRCAP', 'CASP7', 'PPP2CA', 'MAP3K14', 'DIABLO',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1F1F1F"/>
                </a:solidFill>
                <a:effectLst/>
                <a:latin typeface="Courier New" panose="02070309020205020404" pitchFamily="49" charset="0"/>
              </a:rPr>
              <a:t>'CASP8', 'GRB2', 'CASP3', 'IKBKB', 'NOX1', 'CDC37',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1F1F1F"/>
                </a:solidFill>
                <a:effectLst/>
                <a:latin typeface="Courier New" panose="02070309020205020404" pitchFamily="49" charset="0"/>
              </a:rPr>
              <a:t>'MAP3K8', 'MAP3K3', 'MADD', 'BIRC3', 'MAP2K4',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1F1F1F"/>
                </a:solidFill>
                <a:effectLst/>
                <a:latin typeface="Courier New" panose="02070309020205020404" pitchFamily="49" charset="0"/>
              </a:rPr>
              <a:t>'KSR2', 'AKT1', 'MAP3K7', 'BID', 'RFFL', 'TXN',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1F1F1F"/>
                </a:solidFill>
                <a:effectLst/>
                <a:latin typeface="Courier New" panose="02070309020205020404" pitchFamily="49" charset="0"/>
              </a:rPr>
              <a:t>'TNFAIP3', 'HSP90AA1', 'FBXW11', 'MAP4K2', 'RIPK1',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1F1F1F"/>
                </a:solidFill>
                <a:effectLst/>
                <a:latin typeface="Courier New" panose="02070309020205020404" pitchFamily="49" charset="0"/>
              </a:rPr>
              <a:t>'MAP3K1', 'SKP1', 'BTRC', 'CUL1', 'BIRC2', 'RAF1',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1F1F1F"/>
                </a:solidFill>
                <a:effectLst/>
                <a:latin typeface="Courier New" panose="02070309020205020404" pitchFamily="49" charset="0"/>
              </a:rPr>
              <a:t>'NRAS', 'TRAF2', 'RIPK3', 'GLUL', 'NFKBIE', 'SOS1',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1F1F1F"/>
                </a:solidFill>
                <a:effectLst/>
                <a:latin typeface="Courier New" panose="02070309020205020404" pitchFamily="49" charset="0"/>
              </a:rPr>
              <a:t> 'TNFRSF1A', 'NFKBIB', 'CASP9', 'RFK', 'CREBBP',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1F1F1F"/>
                </a:solidFill>
                <a:effectLst/>
                <a:latin typeface="Courier New" panose="02070309020205020404" pitchFamily="49" charset="0"/>
              </a:rPr>
              <a:t>'TBK1', 'TNFRSF1B', 'PLK1', 'FADD', 'NFKB1', 'MAP3K5',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1F1F1F"/>
                </a:solidFill>
                <a:effectLst/>
                <a:latin typeface="Courier New" panose="02070309020205020404" pitchFamily="49" charset="0"/>
              </a:rPr>
              <a:t>'NSMAF', 'TAB3', 'PRKCZ', 'CYBA', 'APAF1', 'JUN',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1F1F1F"/>
                </a:solidFill>
                <a:effectLst/>
                <a:latin typeface="Courier New" panose="02070309020205020404" pitchFamily="49" charset="0"/>
              </a:rPr>
              <a:t>'NFKB2', 'MAP2K3', 'MAP2K7', 'NFKBIA', 'HRAS',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1F1F1F"/>
                </a:solidFill>
                <a:effectLst/>
                <a:latin typeface="Courier New" panose="02070309020205020404" pitchFamily="49" charset="0"/>
              </a:rPr>
              <a:t>'SMPD2', 'TRADD', 'MAPK3', 'MAPK8', 'REL', 'CFLAR',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1F1F1F"/>
                </a:solidFill>
                <a:effectLst/>
                <a:latin typeface="Courier New" panose="02070309020205020404" pitchFamily="49" charset="0"/>
              </a:rPr>
              <a:t>'IKBKG', 'MAPK9', 'OTUD7B', 'TRAF1', 'BCL2L1',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1F1F1F"/>
                </a:solidFill>
                <a:effectLst/>
                <a:latin typeface="Courier New" panose="02070309020205020404" pitchFamily="49" charset="0"/>
              </a:rPr>
              <a:t>'TNF', 'TANK', 'PSMD2', 'TAB2', 'PYGL', 'TRAP1',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1F1F1F"/>
                </a:solidFill>
                <a:effectLst/>
                <a:latin typeface="Courier New" panose="02070309020205020404" pitchFamily="49" charset="0"/>
              </a:rPr>
              <a:t>'MAP2K6', 'CSNK2A1', 'NOXO1', 'TAB1', 'BAX', 'KRAS',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1F1F1F"/>
                </a:solidFill>
                <a:effectLst/>
                <a:latin typeface="Courier New" panose="02070309020205020404" pitchFamily="49" charset="0"/>
              </a:rPr>
              <a:t>'KSR1', 'CHUK', 'MAPK1', 'RAC1', 'BAD'] </a:t>
            </a:r>
            <a:endParaRPr kumimoji="0" lang="en-US" altLang="en-US" b="0" i="0" u="none" strike="noStrike" cap="none" normalizeH="0" baseline="0" dirty="0" smtClean="0">
              <a:ln>
                <a:noFill/>
              </a:ln>
              <a:solidFill>
                <a:schemeClr val="tx1"/>
              </a:solidFill>
              <a:effectLst/>
              <a:latin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43934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Results</a:t>
            </a:r>
          </a:p>
        </p:txBody>
      </p:sp>
      <p:sp>
        <p:nvSpPr>
          <p:cNvPr id="3" name="Content Placeholder 2"/>
          <p:cNvSpPr>
            <a:spLocks noGrp="1"/>
          </p:cNvSpPr>
          <p:nvPr>
            <p:ph idx="1"/>
          </p:nvPr>
        </p:nvSpPr>
        <p:spPr/>
        <p:txBody>
          <a:bodyPr>
            <a:normAutofit fontScale="70000" lnSpcReduction="20000"/>
          </a:bodyPr>
          <a:lstStyle/>
          <a:p>
            <a:r>
              <a:rPr lang="en-US" dirty="0"/>
              <a:t>The deep learning model accurately learned the TNF-α signaling dynamics.</a:t>
            </a:r>
          </a:p>
          <a:p>
            <a:r>
              <a:rPr lang="en-US" dirty="0"/>
              <a:t>Predicted concentrations closely matched the true simulated concentrations across all five molecular species.</a:t>
            </a:r>
          </a:p>
          <a:p>
            <a:r>
              <a:rPr lang="en-US" dirty="0"/>
              <a:t>The Mean Squared Error loss reduced significantly during training, indicating strong model convergence.</a:t>
            </a:r>
          </a:p>
          <a:p>
            <a:r>
              <a:rPr lang="en-US" dirty="0"/>
              <a:t>Visualization of true vs predicted concentrations showed high correlation and low deviation.</a:t>
            </a:r>
          </a:p>
          <a:p>
            <a:r>
              <a:rPr lang="en-US" dirty="0"/>
              <a:t>Key observations:</a:t>
            </a:r>
          </a:p>
          <a:p>
            <a:r>
              <a:rPr lang="en-US" dirty="0"/>
              <a:t>Free TNF-α and TNF-TNFR complex showed rapid early-phase changes.</a:t>
            </a:r>
          </a:p>
          <a:p>
            <a:r>
              <a:rPr lang="en-US" dirty="0"/>
              <a:t>IKK activation and </a:t>
            </a:r>
            <a:r>
              <a:rPr lang="en-US" dirty="0" err="1"/>
              <a:t>IκB</a:t>
            </a:r>
            <a:r>
              <a:rPr lang="en-US" dirty="0"/>
              <a:t> degradation demonstrated delayed responses, consistent with biological expectations.</a:t>
            </a:r>
          </a:p>
          <a:p>
            <a:r>
              <a:rPr lang="en-US" dirty="0"/>
              <a:t>Nuclear NF-</a:t>
            </a:r>
            <a:r>
              <a:rPr lang="en-US" dirty="0" err="1"/>
              <a:t>κB</a:t>
            </a:r>
            <a:r>
              <a:rPr lang="en-US" dirty="0"/>
              <a:t> accumulation peaked later in the signaling cascade, capturing the correct biological trend</a:t>
            </a:r>
            <a:r>
              <a:rPr lang="en-US" dirty="0" smtClean="0"/>
              <a:t>.</a:t>
            </a:r>
          </a:p>
          <a:p>
            <a:r>
              <a:rPr lang="en-US" dirty="0" smtClean="0"/>
              <a:t>The total number of genes reported are 89.</a:t>
            </a:r>
            <a:endParaRPr lang="en-US" dirty="0" smtClean="0"/>
          </a:p>
          <a:p>
            <a:endParaRPr lang="en-US" dirty="0"/>
          </a:p>
          <a:p>
            <a:pPr marL="0" indent="0">
              <a:buNone/>
            </a:pPr>
            <a:endParaRPr lang="en-US" dirty="0"/>
          </a:p>
        </p:txBody>
      </p:sp>
    </p:spTree>
    <p:extLst>
      <p:ext uri="{BB962C8B-B14F-4D97-AF65-F5344CB8AC3E}">
        <p14:creationId xmlns:p14="http://schemas.microsoft.com/office/powerpoint/2010/main" val="34504579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Discussion</a:t>
            </a:r>
          </a:p>
        </p:txBody>
      </p:sp>
      <p:sp>
        <p:nvSpPr>
          <p:cNvPr id="3" name="Content Placeholder 2"/>
          <p:cNvSpPr>
            <a:spLocks noGrp="1"/>
          </p:cNvSpPr>
          <p:nvPr>
            <p:ph idx="1"/>
          </p:nvPr>
        </p:nvSpPr>
        <p:spPr/>
        <p:txBody>
          <a:bodyPr>
            <a:normAutofit fontScale="92500" lnSpcReduction="20000"/>
          </a:bodyPr>
          <a:lstStyle/>
          <a:p>
            <a:r>
              <a:rPr lang="en-US" dirty="0"/>
              <a:t>The deep learning-based approach proved highly effective at modeling the dynamics of the TNF-α signaling pathway. Unlike traditional ODE models, the neural network does not require explicit knowledge of reaction rates or binding affinities. Once trained, the model offers fast, scalable predictions for various initial conditions or experimental scenarios.</a:t>
            </a:r>
          </a:p>
          <a:p>
            <a:r>
              <a:rPr lang="en-US" dirty="0"/>
              <a:t>Potential applications include:</a:t>
            </a:r>
          </a:p>
          <a:p>
            <a:r>
              <a:rPr lang="en-US" dirty="0"/>
              <a:t>Simulating pathway behavior under different treatment conditions (e.g., anti-TNF therapies).</a:t>
            </a:r>
          </a:p>
          <a:p>
            <a:r>
              <a:rPr lang="en-US" dirty="0"/>
              <a:t>Modeling mutations or pathway dysregulations seen in chronic inflammatory diseases.</a:t>
            </a:r>
          </a:p>
          <a:p>
            <a:r>
              <a:rPr lang="en-US" dirty="0"/>
              <a:t>Incorporating real experimental time-series data to fine-tune biological predictions.</a:t>
            </a:r>
          </a:p>
          <a:p>
            <a:pPr marL="0" indent="0">
              <a:buNone/>
            </a:pPr>
            <a:endParaRPr lang="en-US" dirty="0"/>
          </a:p>
        </p:txBody>
      </p:sp>
    </p:spTree>
    <p:extLst>
      <p:ext uri="{BB962C8B-B14F-4D97-AF65-F5344CB8AC3E}">
        <p14:creationId xmlns:p14="http://schemas.microsoft.com/office/powerpoint/2010/main" val="10159942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Conclusion</a:t>
            </a:r>
          </a:p>
        </p:txBody>
      </p:sp>
      <p:sp>
        <p:nvSpPr>
          <p:cNvPr id="3" name="Content Placeholder 2"/>
          <p:cNvSpPr>
            <a:spLocks noGrp="1"/>
          </p:cNvSpPr>
          <p:nvPr>
            <p:ph idx="1"/>
          </p:nvPr>
        </p:nvSpPr>
        <p:spPr/>
        <p:txBody>
          <a:bodyPr>
            <a:normAutofit fontScale="92500" lnSpcReduction="20000"/>
          </a:bodyPr>
          <a:lstStyle/>
          <a:p>
            <a:r>
              <a:rPr lang="en-US" dirty="0"/>
              <a:t>This study demonstrates the feasibility of applying deep learning techniques for computational modeling of TNF-α-mediated inflammatory signaling. Deep neural networks provide a powerful, flexible alternative to traditional analytical models, with the potential to expand into complex multi-pathway biological systems.</a:t>
            </a:r>
          </a:p>
          <a:p>
            <a:r>
              <a:rPr lang="en-US" dirty="0"/>
              <a:t>Future work may involve:</a:t>
            </a:r>
          </a:p>
          <a:p>
            <a:r>
              <a:rPr lang="en-US" dirty="0"/>
              <a:t>Using recurrent neural networks (RNNs) or Long Short-Term Memory (LSTM) networks for more advanced time-series learning.</a:t>
            </a:r>
          </a:p>
          <a:p>
            <a:r>
              <a:rPr lang="en-US" dirty="0"/>
              <a:t>Extending models to include cross-talk between multiple signaling pathways.</a:t>
            </a:r>
          </a:p>
          <a:p>
            <a:r>
              <a:rPr lang="en-US" dirty="0"/>
              <a:t>Training models directly on experimental biological data for real-world predictive modeling.</a:t>
            </a:r>
          </a:p>
          <a:p>
            <a:endParaRPr lang="en-US" dirty="0"/>
          </a:p>
        </p:txBody>
      </p:sp>
    </p:spTree>
    <p:extLst>
      <p:ext uri="{BB962C8B-B14F-4D97-AF65-F5344CB8AC3E}">
        <p14:creationId xmlns:p14="http://schemas.microsoft.com/office/powerpoint/2010/main" val="19374387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References</a:t>
            </a:r>
          </a:p>
        </p:txBody>
      </p:sp>
      <p:sp>
        <p:nvSpPr>
          <p:cNvPr id="5" name="Rectangle 2"/>
          <p:cNvSpPr>
            <a:spLocks noGrp="1" noChangeArrowheads="1"/>
          </p:cNvSpPr>
          <p:nvPr>
            <p:ph idx="1"/>
          </p:nvPr>
        </p:nvSpPr>
        <p:spPr bwMode="auto">
          <a:xfrm>
            <a:off x="1292473" y="1401313"/>
            <a:ext cx="940513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Ghosh, S., May, M. J., &amp; Kopp, E. B. (1998). NF-</a:t>
            </a:r>
            <a:r>
              <a:rPr kumimoji="0" lang="en-US" altLang="en-US" sz="1800" b="0" i="0" u="none" strike="noStrike" cap="none" normalizeH="0" baseline="0" dirty="0" err="1" smtClean="0">
                <a:ln>
                  <a:noFill/>
                </a:ln>
                <a:solidFill>
                  <a:schemeClr val="tx1"/>
                </a:solidFill>
                <a:effectLst/>
                <a:latin typeface="Arial" panose="020B0604020202020204" pitchFamily="34" charset="0"/>
              </a:rPr>
              <a:t>κB</a:t>
            </a:r>
            <a:r>
              <a:rPr kumimoji="0" lang="en-US" altLang="en-US" sz="1800" b="0" i="0" u="none" strike="noStrike" cap="none" normalizeH="0" baseline="0" dirty="0" smtClean="0">
                <a:ln>
                  <a:noFill/>
                </a:ln>
                <a:solidFill>
                  <a:schemeClr val="tx1"/>
                </a:solidFill>
                <a:effectLst/>
                <a:latin typeface="Arial" panose="020B0604020202020204" pitchFamily="34" charset="0"/>
              </a:rPr>
              <a:t> and </a:t>
            </a:r>
            <a:r>
              <a:rPr kumimoji="0" lang="en-US" altLang="en-US" sz="1800" b="0" i="0" u="none" strike="noStrike" cap="none" normalizeH="0" baseline="0" dirty="0" err="1" smtClean="0">
                <a:ln>
                  <a:noFill/>
                </a:ln>
                <a:solidFill>
                  <a:schemeClr val="tx1"/>
                </a:solidFill>
                <a:effectLst/>
                <a:latin typeface="Arial" panose="020B0604020202020204" pitchFamily="34" charset="0"/>
              </a:rPr>
              <a:t>Rel</a:t>
            </a:r>
            <a:r>
              <a:rPr kumimoji="0" lang="en-US" altLang="en-US" sz="1800" b="0" i="0" u="none" strike="noStrike" cap="none" normalizeH="0" baseline="0" dirty="0" smtClean="0">
                <a:ln>
                  <a:noFill/>
                </a:ln>
                <a:solidFill>
                  <a:schemeClr val="tx1"/>
                </a:solidFill>
                <a:effectLst/>
                <a:latin typeface="Arial" panose="020B0604020202020204" pitchFamily="34" charset="0"/>
              </a:rPr>
              <a:t> proteins: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Evolutionarily  conserved mediators of immune responses. </a:t>
            </a:r>
            <a:r>
              <a:rPr kumimoji="0" lang="en-US" altLang="en-US" sz="1800" b="0" i="1" u="none" strike="noStrike" cap="none" normalizeH="0" baseline="0" dirty="0" smtClean="0">
                <a:ln>
                  <a:noFill/>
                </a:ln>
                <a:solidFill>
                  <a:schemeClr val="tx1"/>
                </a:solidFill>
                <a:effectLst/>
                <a:latin typeface="Arial" panose="020B0604020202020204" pitchFamily="34" charset="0"/>
              </a:rPr>
              <a:t>Annual Review of Immunology</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Hoffmann, A., </a:t>
            </a:r>
            <a:r>
              <a:rPr kumimoji="0" lang="en-US" altLang="en-US" sz="1800" b="0" i="0" u="none" strike="noStrike" cap="none" normalizeH="0" baseline="0" dirty="0" err="1" smtClean="0">
                <a:ln>
                  <a:noFill/>
                </a:ln>
                <a:solidFill>
                  <a:schemeClr val="tx1"/>
                </a:solidFill>
                <a:effectLst/>
                <a:latin typeface="Arial" panose="020B0604020202020204" pitchFamily="34" charset="0"/>
              </a:rPr>
              <a:t>Levchenko</a:t>
            </a:r>
            <a:r>
              <a:rPr kumimoji="0" lang="en-US" altLang="en-US" sz="1800" b="0" i="0" u="none" strike="noStrike" cap="none" normalizeH="0" baseline="0" dirty="0" smtClean="0">
                <a:ln>
                  <a:noFill/>
                </a:ln>
                <a:solidFill>
                  <a:schemeClr val="tx1"/>
                </a:solidFill>
                <a:effectLst/>
                <a:latin typeface="Arial" panose="020B0604020202020204" pitchFamily="34" charset="0"/>
              </a:rPr>
              <a:t>, A., Scott, M. L., &amp; Baltimore, D. (2002).</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a:t>
            </a:r>
            <a:r>
              <a:rPr kumimoji="0" lang="en-US" altLang="en-US" sz="1800" b="0" i="0" u="none" strike="noStrike" cap="none" normalizeH="0" baseline="0" dirty="0" err="1" smtClean="0">
                <a:ln>
                  <a:noFill/>
                </a:ln>
                <a:solidFill>
                  <a:schemeClr val="tx1"/>
                </a:solidFill>
                <a:effectLst/>
                <a:latin typeface="Arial" panose="020B0604020202020204" pitchFamily="34" charset="0"/>
              </a:rPr>
              <a:t>IκB</a:t>
            </a:r>
            <a:r>
              <a:rPr kumimoji="0" lang="en-US" altLang="en-US" sz="1800" b="0" i="0" u="none" strike="noStrike" cap="none" normalizeH="0" baseline="0" dirty="0" smtClean="0">
                <a:ln>
                  <a:noFill/>
                </a:ln>
                <a:solidFill>
                  <a:schemeClr val="tx1"/>
                </a:solidFill>
                <a:effectLst/>
                <a:latin typeface="Arial" panose="020B0604020202020204" pitchFamily="34" charset="0"/>
              </a:rPr>
              <a:t>-NF-</a:t>
            </a:r>
            <a:r>
              <a:rPr kumimoji="0" lang="en-US" altLang="en-US" sz="1800" b="0" i="0" u="none" strike="noStrike" cap="none" normalizeH="0" baseline="0" dirty="0" err="1" smtClean="0">
                <a:ln>
                  <a:noFill/>
                </a:ln>
                <a:solidFill>
                  <a:schemeClr val="tx1"/>
                </a:solidFill>
                <a:effectLst/>
                <a:latin typeface="Arial" panose="020B0604020202020204" pitchFamily="34" charset="0"/>
              </a:rPr>
              <a:t>κB</a:t>
            </a:r>
            <a:r>
              <a:rPr kumimoji="0" lang="en-US" altLang="en-US" sz="1800" b="0" i="0" u="none" strike="noStrike" cap="none" normalizeH="0" baseline="0" dirty="0" smtClean="0">
                <a:ln>
                  <a:noFill/>
                </a:ln>
                <a:solidFill>
                  <a:schemeClr val="tx1"/>
                </a:solidFill>
                <a:effectLst/>
                <a:latin typeface="Arial" panose="020B0604020202020204" pitchFamily="34" charset="0"/>
              </a:rPr>
              <a:t> signaling module: Temporal control and selective gene activation. </a:t>
            </a:r>
            <a:r>
              <a:rPr kumimoji="0" lang="en-US" altLang="en-US" sz="1800" b="0" i="1" u="none" strike="noStrike" cap="none" normalizeH="0" baseline="0" dirty="0" smtClean="0">
                <a:ln>
                  <a:noFill/>
                </a:ln>
                <a:solidFill>
                  <a:schemeClr val="tx1"/>
                </a:solidFill>
                <a:effectLst/>
                <a:latin typeface="Arial" panose="020B0604020202020204" pitchFamily="34" charset="0"/>
              </a:rPr>
              <a:t>Science</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434732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Google Colab URL</a:t>
            </a:r>
            <a:endParaRPr lang="en-US" b="1"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colab.research.google.com/drive/1FBMpK-Kzzo2L2a85YLx-ICOpbLSQkWFI?usp=sharing</a:t>
            </a:r>
            <a:endParaRPr lang="en-US" dirty="0" smtClean="0"/>
          </a:p>
          <a:p>
            <a:endParaRPr lang="en-US" dirty="0"/>
          </a:p>
        </p:txBody>
      </p:sp>
    </p:spTree>
    <p:extLst>
      <p:ext uri="{BB962C8B-B14F-4D97-AF65-F5344CB8AC3E}">
        <p14:creationId xmlns:p14="http://schemas.microsoft.com/office/powerpoint/2010/main" val="3190449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Abstract</a:t>
            </a:r>
          </a:p>
        </p:txBody>
      </p:sp>
      <p:sp>
        <p:nvSpPr>
          <p:cNvPr id="3" name="Content Placeholder 2"/>
          <p:cNvSpPr>
            <a:spLocks noGrp="1"/>
          </p:cNvSpPr>
          <p:nvPr>
            <p:ph idx="1"/>
          </p:nvPr>
        </p:nvSpPr>
        <p:spPr/>
        <p:txBody>
          <a:bodyPr/>
          <a:lstStyle/>
          <a:p>
            <a:r>
              <a:rPr lang="en-US" dirty="0"/>
              <a:t>This report presents a deep learning approach to computationally model the tumor necrosis factor-alpha (TNF-α) signaling pathways involved in inflammatory responses. Instead of traditional ordinary differential equation (ODE) methods, a feedforward neural network is trained on simulated signaling data to predict the dynamic behavior of key molecules, including TNF-α, TNF-TNFR complex, IKK, </a:t>
            </a:r>
            <a:r>
              <a:rPr lang="en-US" dirty="0" err="1"/>
              <a:t>IκB</a:t>
            </a:r>
            <a:r>
              <a:rPr lang="en-US" dirty="0"/>
              <a:t>, and NF-</a:t>
            </a:r>
            <a:r>
              <a:rPr lang="en-US" dirty="0" err="1"/>
              <a:t>κB</a:t>
            </a:r>
            <a:r>
              <a:rPr lang="en-US" dirty="0"/>
              <a:t>. Results show that the neural network can successfully approximate the pathway's dynamics, offering a promising alternative for modeling complex biological systems where analytical solutions are difficult.</a:t>
            </a:r>
          </a:p>
        </p:txBody>
      </p:sp>
    </p:spTree>
    <p:extLst>
      <p:ext uri="{BB962C8B-B14F-4D97-AF65-F5344CB8AC3E}">
        <p14:creationId xmlns:p14="http://schemas.microsoft.com/office/powerpoint/2010/main" val="26027443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Introduction</a:t>
            </a:r>
          </a:p>
        </p:txBody>
      </p:sp>
      <p:sp>
        <p:nvSpPr>
          <p:cNvPr id="3" name="Content Placeholder 2"/>
          <p:cNvSpPr>
            <a:spLocks noGrp="1"/>
          </p:cNvSpPr>
          <p:nvPr>
            <p:ph idx="1"/>
          </p:nvPr>
        </p:nvSpPr>
        <p:spPr/>
        <p:txBody>
          <a:bodyPr>
            <a:normAutofit lnSpcReduction="10000"/>
          </a:bodyPr>
          <a:lstStyle/>
          <a:p>
            <a:r>
              <a:rPr lang="en-US" dirty="0"/>
              <a:t>Tumor necrosis factor-alpha (TNF-α) is a critical cytokine regulating inflammation. The TNF-α signaling cascade involves binding to TNF receptors (TNFR), activation of IKK complexes, degradation of </a:t>
            </a:r>
            <a:r>
              <a:rPr lang="en-US" dirty="0" err="1"/>
              <a:t>IκB</a:t>
            </a:r>
            <a:r>
              <a:rPr lang="en-US" dirty="0"/>
              <a:t> inhibitors, and nuclear translocation of NF-</a:t>
            </a:r>
            <a:r>
              <a:rPr lang="en-US" dirty="0" err="1"/>
              <a:t>κB</a:t>
            </a:r>
            <a:r>
              <a:rPr lang="en-US" dirty="0"/>
              <a:t> transcription factors. Traditional modeling of this system often relies on ODEs to simulate molecular kinetics. However, deep learning offers a flexible, data-driven alternative that can learn non-linear biological behaviors without explicitly solving complex equations.</a:t>
            </a:r>
          </a:p>
          <a:p>
            <a:r>
              <a:rPr lang="en-US" dirty="0"/>
              <a:t>This study applies a deep feedforward neural network to model the TNF-α signaling pathway dynamics using synthetically generated simulation data.</a:t>
            </a:r>
          </a:p>
          <a:p>
            <a:endParaRPr lang="en-US" dirty="0"/>
          </a:p>
        </p:txBody>
      </p:sp>
    </p:spTree>
    <p:extLst>
      <p:ext uri="{BB962C8B-B14F-4D97-AF65-F5344CB8AC3E}">
        <p14:creationId xmlns:p14="http://schemas.microsoft.com/office/powerpoint/2010/main" val="29755209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Methodology</a:t>
            </a:r>
          </a:p>
        </p:txBody>
      </p:sp>
      <p:sp>
        <p:nvSpPr>
          <p:cNvPr id="3" name="Content Placeholder 2"/>
          <p:cNvSpPr>
            <a:spLocks noGrp="1"/>
          </p:cNvSpPr>
          <p:nvPr>
            <p:ph idx="1"/>
          </p:nvPr>
        </p:nvSpPr>
        <p:spPr/>
        <p:txBody>
          <a:bodyPr>
            <a:normAutofit fontScale="92500" lnSpcReduction="10000"/>
          </a:bodyPr>
          <a:lstStyle/>
          <a:p>
            <a:r>
              <a:rPr lang="en-US" b="1" dirty="0"/>
              <a:t>Data </a:t>
            </a:r>
            <a:r>
              <a:rPr lang="en-US" b="1" dirty="0" smtClean="0"/>
              <a:t>Generation</a:t>
            </a:r>
          </a:p>
          <a:p>
            <a:pPr marL="0" indent="0">
              <a:buNone/>
            </a:pPr>
            <a:r>
              <a:rPr lang="en-US" dirty="0"/>
              <a:t>Synthetic data for the TNF-</a:t>
            </a:r>
            <a:r>
              <a:rPr lang="el-GR" dirty="0"/>
              <a:t>α </a:t>
            </a:r>
            <a:r>
              <a:rPr lang="en-US" dirty="0"/>
              <a:t>signaling cascade were generated using a system of ODEs. The system modeled five key molecular species:</a:t>
            </a:r>
          </a:p>
          <a:p>
            <a:pPr marL="0" indent="0">
              <a:buNone/>
            </a:pPr>
            <a:r>
              <a:rPr lang="en-US" dirty="0"/>
              <a:t>Free TNF-</a:t>
            </a:r>
            <a:r>
              <a:rPr lang="el-GR" dirty="0"/>
              <a:t>α</a:t>
            </a:r>
          </a:p>
          <a:p>
            <a:pPr marL="0" indent="0">
              <a:buNone/>
            </a:pPr>
            <a:r>
              <a:rPr lang="en-US" dirty="0"/>
              <a:t>TNF-TNFR complex</a:t>
            </a:r>
          </a:p>
          <a:p>
            <a:pPr marL="0" indent="0">
              <a:buNone/>
            </a:pPr>
            <a:r>
              <a:rPr lang="en-US" dirty="0"/>
              <a:t>IKK activation</a:t>
            </a:r>
          </a:p>
          <a:p>
            <a:pPr marL="0" indent="0">
              <a:buNone/>
            </a:pPr>
            <a:r>
              <a:rPr lang="en-US" dirty="0"/>
              <a:t>I</a:t>
            </a:r>
            <a:r>
              <a:rPr lang="el-GR" dirty="0"/>
              <a:t>κ</a:t>
            </a:r>
            <a:r>
              <a:rPr lang="en-US" dirty="0"/>
              <a:t>B degradation</a:t>
            </a:r>
          </a:p>
          <a:p>
            <a:pPr marL="0" indent="0">
              <a:buNone/>
            </a:pPr>
            <a:r>
              <a:rPr lang="en-US" dirty="0"/>
              <a:t>Nuclear NF-</a:t>
            </a:r>
            <a:r>
              <a:rPr lang="el-GR" dirty="0"/>
              <a:t>κ</a:t>
            </a:r>
            <a:r>
              <a:rPr lang="en-US" dirty="0"/>
              <a:t>B release</a:t>
            </a:r>
          </a:p>
          <a:p>
            <a:pPr marL="0" indent="0">
              <a:buNone/>
            </a:pPr>
            <a:r>
              <a:rPr lang="en-US" dirty="0"/>
              <a:t>The ODEs were solved over a period of 50 arbitrary time units using known biological interaction parameters.</a:t>
            </a:r>
          </a:p>
          <a:p>
            <a:endParaRPr lang="en-US" dirty="0"/>
          </a:p>
        </p:txBody>
      </p:sp>
    </p:spTree>
    <p:extLst>
      <p:ext uri="{BB962C8B-B14F-4D97-AF65-F5344CB8AC3E}">
        <p14:creationId xmlns:p14="http://schemas.microsoft.com/office/powerpoint/2010/main" val="41899442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Methodology</a:t>
            </a:r>
          </a:p>
        </p:txBody>
      </p:sp>
      <p:sp>
        <p:nvSpPr>
          <p:cNvPr id="3" name="Content Placeholder 2"/>
          <p:cNvSpPr>
            <a:spLocks noGrp="1"/>
          </p:cNvSpPr>
          <p:nvPr>
            <p:ph idx="1"/>
          </p:nvPr>
        </p:nvSpPr>
        <p:spPr/>
        <p:txBody>
          <a:bodyPr/>
          <a:lstStyle/>
          <a:p>
            <a:r>
              <a:rPr lang="en-US" b="1" dirty="0"/>
              <a:t>Deep Learning Model</a:t>
            </a:r>
          </a:p>
          <a:p>
            <a:pPr marL="0" indent="0">
              <a:buNone/>
            </a:pPr>
            <a:r>
              <a:rPr lang="en-US" dirty="0" smtClean="0"/>
              <a:t>A </a:t>
            </a:r>
            <a:r>
              <a:rPr lang="en-US" dirty="0"/>
              <a:t>feedforward neural network ("</a:t>
            </a:r>
            <a:r>
              <a:rPr lang="en-US" dirty="0" err="1"/>
              <a:t>TNFNet</a:t>
            </a:r>
            <a:r>
              <a:rPr lang="en-US" dirty="0"/>
              <a:t>") was designed with the following architecture:</a:t>
            </a:r>
          </a:p>
          <a:p>
            <a:pPr marL="0" indent="0">
              <a:buNone/>
            </a:pPr>
            <a:r>
              <a:rPr lang="en-US" dirty="0"/>
              <a:t>Input Layer: 1 neuron (time)</a:t>
            </a:r>
          </a:p>
          <a:p>
            <a:pPr marL="0" indent="0">
              <a:buNone/>
            </a:pPr>
            <a:r>
              <a:rPr lang="en-US" dirty="0"/>
              <a:t>Hidden Layers: 3 layers with 64, 128, and 64 neurons respectively</a:t>
            </a:r>
          </a:p>
          <a:p>
            <a:pPr marL="0" indent="0">
              <a:buNone/>
            </a:pPr>
            <a:r>
              <a:rPr lang="en-US" dirty="0"/>
              <a:t>Output Layer: 5 neurons (representing concentrations of 5 species)</a:t>
            </a:r>
          </a:p>
          <a:p>
            <a:pPr marL="0" indent="0">
              <a:buNone/>
            </a:pPr>
            <a:r>
              <a:rPr lang="en-US" dirty="0"/>
              <a:t>Activation Functions: </a:t>
            </a:r>
            <a:r>
              <a:rPr lang="en-US" dirty="0" err="1"/>
              <a:t>ReLU</a:t>
            </a:r>
            <a:endParaRPr lang="en-US" dirty="0"/>
          </a:p>
          <a:p>
            <a:pPr marL="0" indent="0">
              <a:buNone/>
            </a:pPr>
            <a:r>
              <a:rPr lang="en-US" dirty="0"/>
              <a:t>The model was trained using the Adam optimizer and Mean Squared Error (MSE) loss function for 300 epochs.</a:t>
            </a:r>
          </a:p>
          <a:p>
            <a:endParaRPr lang="en-US" dirty="0"/>
          </a:p>
        </p:txBody>
      </p:sp>
    </p:spTree>
    <p:extLst>
      <p:ext uri="{BB962C8B-B14F-4D97-AF65-F5344CB8AC3E}">
        <p14:creationId xmlns:p14="http://schemas.microsoft.com/office/powerpoint/2010/main" val="1790580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Methodology</a:t>
            </a:r>
            <a:endParaRPr lang="en-US" dirty="0"/>
          </a:p>
        </p:txBody>
      </p:sp>
      <p:sp>
        <p:nvSpPr>
          <p:cNvPr id="3" name="Content Placeholder 2"/>
          <p:cNvSpPr>
            <a:spLocks noGrp="1"/>
          </p:cNvSpPr>
          <p:nvPr>
            <p:ph idx="1"/>
          </p:nvPr>
        </p:nvSpPr>
        <p:spPr/>
        <p:txBody>
          <a:bodyPr/>
          <a:lstStyle/>
          <a:p>
            <a:r>
              <a:rPr lang="en-US" b="1" dirty="0"/>
              <a:t>Training and </a:t>
            </a:r>
            <a:r>
              <a:rPr lang="en-US" b="1" dirty="0" smtClean="0"/>
              <a:t>Evaluation</a:t>
            </a:r>
          </a:p>
          <a:p>
            <a:pPr marL="0" indent="0">
              <a:buNone/>
            </a:pPr>
            <a:r>
              <a:rPr lang="en-US" dirty="0"/>
              <a:t>The synthetic dataset was split into 80% training and 20% testing subsets. During training, the model learned to predict the concentrations of signaling molecules based solely on time as input.</a:t>
            </a:r>
          </a:p>
          <a:p>
            <a:pPr marL="0" indent="0">
              <a:buNone/>
            </a:pPr>
            <a:r>
              <a:rPr lang="en-US" dirty="0"/>
              <a:t>Model performance was evaluated by comparing predicted outputs against true values on the test set using visual plots and loss minimization metrics.</a:t>
            </a:r>
          </a:p>
          <a:p>
            <a:pPr marL="0" indent="0">
              <a:buNone/>
            </a:pPr>
            <a:endParaRPr lang="en-US" b="1" dirty="0"/>
          </a:p>
        </p:txBody>
      </p:sp>
    </p:spTree>
    <p:extLst>
      <p:ext uri="{BB962C8B-B14F-4D97-AF65-F5344CB8AC3E}">
        <p14:creationId xmlns:p14="http://schemas.microsoft.com/office/powerpoint/2010/main" val="17468255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Visualization </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8989" y="1825625"/>
            <a:ext cx="7294022" cy="4351338"/>
          </a:xfrm>
        </p:spPr>
      </p:pic>
    </p:spTree>
    <p:extLst>
      <p:ext uri="{BB962C8B-B14F-4D97-AF65-F5344CB8AC3E}">
        <p14:creationId xmlns:p14="http://schemas.microsoft.com/office/powerpoint/2010/main" val="36574643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Visualization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1474" y="1825625"/>
            <a:ext cx="8769052" cy="4351338"/>
          </a:xfrm>
        </p:spPr>
      </p:pic>
    </p:spTree>
    <p:extLst>
      <p:ext uri="{BB962C8B-B14F-4D97-AF65-F5344CB8AC3E}">
        <p14:creationId xmlns:p14="http://schemas.microsoft.com/office/powerpoint/2010/main" val="34449155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1003</Words>
  <Application>Microsoft Office PowerPoint</Application>
  <PresentationFormat>Widescreen</PresentationFormat>
  <Paragraphs>82</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CIDFont+F1</vt:lpstr>
      <vt:lpstr>Courier New</vt:lpstr>
      <vt:lpstr>Office Theme</vt:lpstr>
      <vt:lpstr>Computational Modeling and Analysis of TNF-α Signaling Pathways in Inflammatory Response</vt:lpstr>
      <vt:lpstr>Google Colab URL</vt:lpstr>
      <vt:lpstr>Abstract</vt:lpstr>
      <vt:lpstr>Introduction</vt:lpstr>
      <vt:lpstr>Methodology</vt:lpstr>
      <vt:lpstr>Methodology</vt:lpstr>
      <vt:lpstr>Methodology</vt:lpstr>
      <vt:lpstr>Data Visualization </vt:lpstr>
      <vt:lpstr>Data Visualization </vt:lpstr>
      <vt:lpstr>Results</vt:lpstr>
      <vt:lpstr>Results</vt:lpstr>
      <vt:lpstr>Discussion</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Computational Modeling and Analysis of TNF-α Signaling Pathways in Inflammatory Response</dc:title>
  <dc:creator>KUMAR</dc:creator>
  <cp:lastModifiedBy>KUMAR</cp:lastModifiedBy>
  <cp:revision>18</cp:revision>
  <dcterms:created xsi:type="dcterms:W3CDTF">2025-04-27T14:33:10Z</dcterms:created>
  <dcterms:modified xsi:type="dcterms:W3CDTF">2025-04-28T07:09:53Z</dcterms:modified>
</cp:coreProperties>
</file>