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74" r:id="rId11"/>
    <p:sldId id="264" r:id="rId12"/>
    <p:sldId id="270" r:id="rId13"/>
    <p:sldId id="271" r:id="rId14"/>
    <p:sldId id="272" r:id="rId15"/>
    <p:sldId id="275" r:id="rId16"/>
    <p:sldId id="276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896-80F4-4E52-A981-F682183C3487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F660C-A994-43FE-B7B0-2F0AF2254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1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F660C-A994-43FE-B7B0-2F0AF2254A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0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2CD6-8B0A-4C5D-9E91-2F08672E22C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4A9B-6E01-4DA3-9045-DC0CA31C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9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2CD6-8B0A-4C5D-9E91-2F08672E22C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4A9B-6E01-4DA3-9045-DC0CA31C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2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2CD6-8B0A-4C5D-9E91-2F08672E22C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4A9B-6E01-4DA3-9045-DC0CA31C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7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2CD6-8B0A-4C5D-9E91-2F08672E22C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4A9B-6E01-4DA3-9045-DC0CA31C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8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2CD6-8B0A-4C5D-9E91-2F08672E22C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4A9B-6E01-4DA3-9045-DC0CA31C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1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2CD6-8B0A-4C5D-9E91-2F08672E22C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4A9B-6E01-4DA3-9045-DC0CA31C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1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2CD6-8B0A-4C5D-9E91-2F08672E22C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4A9B-6E01-4DA3-9045-DC0CA31C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7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2CD6-8B0A-4C5D-9E91-2F08672E22C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4A9B-6E01-4DA3-9045-DC0CA31C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3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2CD6-8B0A-4C5D-9E91-2F08672E22C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4A9B-6E01-4DA3-9045-DC0CA31C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4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2CD6-8B0A-4C5D-9E91-2F08672E22C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4A9B-6E01-4DA3-9045-DC0CA31C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22CD6-8B0A-4C5D-9E91-2F08672E22C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34A9B-6E01-4DA3-9045-DC0CA31C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22CD6-8B0A-4C5D-9E91-2F08672E22C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34A9B-6E01-4DA3-9045-DC0CA31C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4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Gopalakrishnan-Kumar/" TargetMode="External"/><Relationship Id="rId2" Type="http://schemas.openxmlformats.org/officeDocument/2006/relationships/hyperlink" Target="https://www.linkedin.com/in/gopalakrishnankumar-a7330111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gopalkk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dwaMLW9xXKUro5MavouEPqkBbzKu9P8J?usp=shar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geo/query/acc.cgi?acc=GSE1730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Investigation of TNF-α Signaling Pathways in Inflammation and Apoptosis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Gopalakrishnan</a:t>
            </a:r>
            <a:r>
              <a:rPr lang="en-US" dirty="0" smtClean="0"/>
              <a:t> Kumar, </a:t>
            </a:r>
            <a:r>
              <a:rPr lang="en-US" dirty="0" err="1" smtClean="0"/>
              <a:t>MTech</a:t>
            </a:r>
            <a:r>
              <a:rPr lang="en-US" dirty="0" smtClean="0"/>
              <a:t> IIT-Bombay,</a:t>
            </a:r>
          </a:p>
          <a:p>
            <a:r>
              <a:rPr lang="en-US" dirty="0" smtClean="0"/>
              <a:t>Freelance Data Science Consultant, GLV Data Solutions Consultancy.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461121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D0D0D"/>
                </a:solidFill>
                <a:latin typeface="CIDFont+F1"/>
              </a:rPr>
              <a:t>LinkedIn: Profile Link : 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2"/>
              </a:rPr>
              <a:t>https://www.linkedin.com/in/gopalakrishnankumar-a73301110/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r>
              <a:rPr lang="en-US" dirty="0" err="1" smtClean="0">
                <a:solidFill>
                  <a:srgbClr val="0D0D0D"/>
                </a:solidFill>
                <a:latin typeface="CIDFont+F1"/>
              </a:rPr>
              <a:t>Github:</a:t>
            </a:r>
            <a:r>
              <a:rPr lang="en-US" dirty="0" err="1" smtClean="0">
                <a:solidFill>
                  <a:srgbClr val="0D0D0D"/>
                </a:solidFill>
                <a:latin typeface="CIDFont+F1"/>
                <a:hlinkClick r:id="rId3"/>
              </a:rPr>
              <a:t>https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3"/>
              </a:rPr>
              <a:t>://www.github.com/Gopalakrishnan-Kumar/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6266973"/>
            <a:ext cx="4594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Kaggle</a:t>
            </a:r>
            <a:r>
              <a:rPr lang="en-US" dirty="0"/>
              <a:t> URL- </a:t>
            </a:r>
            <a:r>
              <a:rPr lang="en-US" dirty="0">
                <a:hlinkClick r:id="rId4"/>
              </a:rPr>
              <a:t>https://www.kaggle.com/gopalkk2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4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61" y="1825625"/>
            <a:ext cx="8791478" cy="4351338"/>
          </a:xfrm>
        </p:spPr>
      </p:pic>
    </p:spTree>
    <p:extLst>
      <p:ext uri="{BB962C8B-B14F-4D97-AF65-F5344CB8AC3E}">
        <p14:creationId xmlns:p14="http://schemas.microsoft.com/office/powerpoint/2010/main" val="294786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Gene Expression Visualization</a:t>
            </a:r>
          </a:p>
          <a:p>
            <a:pPr marL="0" indent="0">
              <a:buNone/>
            </a:pPr>
            <a:r>
              <a:rPr lang="en-US" b="1" dirty="0"/>
              <a:t>Boxplots</a:t>
            </a:r>
            <a:r>
              <a:rPr lang="en-US" dirty="0"/>
              <a:t> were generated for:</a:t>
            </a:r>
          </a:p>
          <a:p>
            <a:pPr marL="0" indent="0">
              <a:buNone/>
            </a:pPr>
            <a:r>
              <a:rPr lang="en-US" b="1" dirty="0"/>
              <a:t>TNF</a:t>
            </a:r>
            <a:r>
              <a:rPr lang="en-US" dirty="0"/>
              <a:t>: Upregulated in stimulated samples.</a:t>
            </a:r>
          </a:p>
          <a:p>
            <a:pPr marL="0" indent="0">
              <a:buNone/>
            </a:pPr>
            <a:r>
              <a:rPr lang="en-US" b="1" dirty="0"/>
              <a:t>NFKB1</a:t>
            </a:r>
            <a:r>
              <a:rPr lang="en-US" dirty="0"/>
              <a:t>: Moderately upregulated.</a:t>
            </a:r>
          </a:p>
          <a:p>
            <a:pPr marL="0" indent="0">
              <a:buNone/>
            </a:pPr>
            <a:r>
              <a:rPr lang="en-US" b="1" dirty="0"/>
              <a:t>CASP8</a:t>
            </a:r>
            <a:r>
              <a:rPr lang="en-US" dirty="0"/>
              <a:t>: Suggests early activation of the extrinsic apoptotic pathway.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4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383" y="1921030"/>
            <a:ext cx="5221234" cy="4160528"/>
          </a:xfrm>
        </p:spPr>
      </p:pic>
    </p:spTree>
    <p:extLst>
      <p:ext uri="{BB962C8B-B14F-4D97-AF65-F5344CB8AC3E}">
        <p14:creationId xmlns:p14="http://schemas.microsoft.com/office/powerpoint/2010/main" val="158733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383" y="1921030"/>
            <a:ext cx="5221234" cy="4160528"/>
          </a:xfrm>
        </p:spPr>
      </p:pic>
    </p:spTree>
    <p:extLst>
      <p:ext uri="{BB962C8B-B14F-4D97-AF65-F5344CB8AC3E}">
        <p14:creationId xmlns:p14="http://schemas.microsoft.com/office/powerpoint/2010/main" val="266029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383" y="1921030"/>
            <a:ext cx="5221234" cy="4160528"/>
          </a:xfrm>
        </p:spPr>
      </p:pic>
    </p:spTree>
    <p:extLst>
      <p:ext uri="{BB962C8B-B14F-4D97-AF65-F5344CB8AC3E}">
        <p14:creationId xmlns:p14="http://schemas.microsoft.com/office/powerpoint/2010/main" val="197956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368" y="1852449"/>
            <a:ext cx="7699263" cy="4297689"/>
          </a:xfrm>
        </p:spPr>
      </p:pic>
    </p:spTree>
    <p:extLst>
      <p:ext uri="{BB962C8B-B14F-4D97-AF65-F5344CB8AC3E}">
        <p14:creationId xmlns:p14="http://schemas.microsoft.com/office/powerpoint/2010/main" val="159696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523" y="1921030"/>
            <a:ext cx="5266954" cy="4160528"/>
          </a:xfrm>
        </p:spPr>
      </p:pic>
    </p:spTree>
    <p:extLst>
      <p:ext uri="{BB962C8B-B14F-4D97-AF65-F5344CB8AC3E}">
        <p14:creationId xmlns:p14="http://schemas.microsoft.com/office/powerpoint/2010/main" val="7248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Discussion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41872"/>
            <a:ext cx="1042888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Bifurcation Behavior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TNF-α signaling can activate both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pro-survival (NF-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κB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MAPK)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pro-apoptotic (caspase) responses depending on intracellular context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and receptor dynamics.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TRADD and TRAF2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emerge as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decision-making hubs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directing the signaling cascade downstream.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Gene expression confirms expected pathway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activation post TNF-α stimulation.</a:t>
            </a:r>
          </a:p>
        </p:txBody>
      </p:sp>
    </p:spTree>
    <p:extLst>
      <p:ext uri="{BB962C8B-B14F-4D97-AF65-F5344CB8AC3E}">
        <p14:creationId xmlns:p14="http://schemas.microsoft.com/office/powerpoint/2010/main" val="178322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447023"/>
            <a:ext cx="1084944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Successfully modeled and visualized the TNF-α pathway.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Key nodes like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TRADD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NFKB1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CASP8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were highlighted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as influential in dictating pathway fate.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Differential expression patterns confirm the biological relevance of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the network 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This project demonstrates the value of integrating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network biology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gene expression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analysis in unraveling complex cellular pathways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57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Future Work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06023"/>
            <a:ext cx="108654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modeling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(ODEs or Boolean networks) to simulate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pathway responses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additional TNF-α datasets (e.g., in cancer vs. autoimmune contexts).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network with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DrugBank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ChEMBL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to identify therapeutic targets.</a:t>
            </a:r>
          </a:p>
        </p:txBody>
      </p:sp>
    </p:spTree>
    <p:extLst>
      <p:ext uri="{BB962C8B-B14F-4D97-AF65-F5344CB8AC3E}">
        <p14:creationId xmlns:p14="http://schemas.microsoft.com/office/powerpoint/2010/main" val="403511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Google Colab URL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https://colab.research.google.com/drive/1dwaMLW9xXKUro5MavouEPqkBbzKu9P8J?usp=sharing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5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49820" y="1946962"/>
            <a:ext cx="1124218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Aggarwal, B.B. (2003).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Signalling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pathways of the TNF superfamily: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double-edged sword.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Nature Reviews Immunology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KEGG Pathway: hsa04668 — TNF Signaling.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 Database: GSE17307 – Gene expression in human fibroblasts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treated with TNF-α.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Biopython &amp;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GEOparse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48506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Tumor Necrosis Factor-alpha (TNF-</a:t>
            </a:r>
            <a:r>
              <a:rPr lang="el-GR" b="1" dirty="0"/>
              <a:t>α)</a:t>
            </a:r>
            <a:r>
              <a:rPr lang="el-GR" dirty="0"/>
              <a:t> </a:t>
            </a:r>
            <a:r>
              <a:rPr lang="en-US" dirty="0"/>
              <a:t>is a multifunctional pro-inflammatory cytokine that plays a critical role in regulating immune responses, inflammation, and programmed cell death. The TNF-</a:t>
            </a:r>
            <a:r>
              <a:rPr lang="el-GR" dirty="0"/>
              <a:t>α </a:t>
            </a:r>
            <a:r>
              <a:rPr lang="en-US" dirty="0"/>
              <a:t>signaling pathway can trigger two divergent cellular outcomes:</a:t>
            </a:r>
          </a:p>
          <a:p>
            <a:r>
              <a:rPr lang="en-US" b="1" dirty="0"/>
              <a:t>Apoptosis (cell death)</a:t>
            </a:r>
            <a:r>
              <a:rPr lang="en-US" dirty="0"/>
              <a:t> via caspase activation, and</a:t>
            </a:r>
          </a:p>
          <a:p>
            <a:r>
              <a:rPr lang="en-US" b="1" dirty="0"/>
              <a:t>Survival/inflammation</a:t>
            </a:r>
            <a:r>
              <a:rPr lang="en-US" dirty="0"/>
              <a:t> through NF-</a:t>
            </a:r>
            <a:r>
              <a:rPr lang="el-GR" dirty="0"/>
              <a:t>κ</a:t>
            </a:r>
            <a:r>
              <a:rPr lang="en-US" dirty="0"/>
              <a:t>B and MAPK signaling cascades.</a:t>
            </a:r>
          </a:p>
          <a:p>
            <a:r>
              <a:rPr lang="en-US" dirty="0"/>
              <a:t>The dysregulation of TNF-</a:t>
            </a:r>
            <a:r>
              <a:rPr lang="el-GR" dirty="0"/>
              <a:t>α </a:t>
            </a:r>
            <a:r>
              <a:rPr lang="en-US" dirty="0"/>
              <a:t>signaling is implicated in a range of diseases including rheumatoid arthritis, cancer, inflammatory bowel disease, and sepsis. This project leverages </a:t>
            </a:r>
            <a:r>
              <a:rPr lang="en-US" b="1" dirty="0"/>
              <a:t>computational biology tools</a:t>
            </a:r>
            <a:r>
              <a:rPr lang="en-US" dirty="0"/>
              <a:t> to study TNF-</a:t>
            </a:r>
            <a:r>
              <a:rPr lang="el-GR" dirty="0"/>
              <a:t>α </a:t>
            </a:r>
            <a:r>
              <a:rPr lang="en-US" dirty="0"/>
              <a:t>signaling in a data-driven, pathway-centric manner.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3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5570" y="1588164"/>
            <a:ext cx="1082411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To construct and visualize the TNF-α signaling network.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To analyze gene expression data from TNF-α stimulated human cells.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To identify key regulatory genes in the signaling pathway.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To evaluate transcriptional activation patterns of apoptosis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vs. inflammatory genes.</a:t>
            </a:r>
          </a:p>
        </p:txBody>
      </p:sp>
    </p:spTree>
    <p:extLst>
      <p:ext uri="{BB962C8B-B14F-4D97-AF65-F5344CB8AC3E}">
        <p14:creationId xmlns:p14="http://schemas.microsoft.com/office/powerpoint/2010/main" val="35683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Materials &amp;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Dataset </a:t>
            </a:r>
            <a:r>
              <a:rPr lang="en-US" b="1" dirty="0"/>
              <a:t>Source</a:t>
            </a:r>
          </a:p>
          <a:p>
            <a:r>
              <a:rPr lang="en-US" b="1" dirty="0"/>
              <a:t>GEO Dataset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GSE17307</a:t>
            </a:r>
            <a:endParaRPr lang="en-US" dirty="0"/>
          </a:p>
          <a:p>
            <a:r>
              <a:rPr lang="en-US" dirty="0"/>
              <a:t>Human fibroblasts treated with TNF-</a:t>
            </a:r>
            <a:r>
              <a:rPr lang="el-GR" dirty="0"/>
              <a:t>α </a:t>
            </a:r>
            <a:r>
              <a:rPr lang="en-US" dirty="0"/>
              <a:t>vs. control.</a:t>
            </a:r>
          </a:p>
          <a:p>
            <a:r>
              <a:rPr lang="en-US" dirty="0"/>
              <a:t>Platform: </a:t>
            </a:r>
            <a:r>
              <a:rPr lang="en-US" dirty="0" err="1"/>
              <a:t>Affymetrix</a:t>
            </a:r>
            <a:r>
              <a:rPr lang="en-US" dirty="0"/>
              <a:t> Human Genome U133 Plus 2.0 Array.</a:t>
            </a:r>
          </a:p>
          <a:p>
            <a:r>
              <a:rPr lang="en-US" b="1" dirty="0"/>
              <a:t>Tools Used</a:t>
            </a:r>
          </a:p>
          <a:p>
            <a:r>
              <a:rPr lang="en-US" b="1" dirty="0" err="1"/>
              <a:t>GEOparse</a:t>
            </a:r>
            <a:r>
              <a:rPr lang="en-US" dirty="0"/>
              <a:t> for downloading and parsing GEO datasets.</a:t>
            </a:r>
          </a:p>
          <a:p>
            <a:r>
              <a:rPr lang="en-US" b="1" dirty="0"/>
              <a:t>Pandas</a:t>
            </a:r>
            <a:r>
              <a:rPr lang="en-US" dirty="0"/>
              <a:t>, </a:t>
            </a:r>
            <a:r>
              <a:rPr lang="en-US" b="1" dirty="0" err="1"/>
              <a:t>Matplotlib</a:t>
            </a:r>
            <a:r>
              <a:rPr lang="en-US" dirty="0"/>
              <a:t>, and </a:t>
            </a:r>
            <a:r>
              <a:rPr lang="en-US" b="1" dirty="0" err="1"/>
              <a:t>Seaborn</a:t>
            </a:r>
            <a:r>
              <a:rPr lang="en-US" dirty="0"/>
              <a:t> for data analysis and visualization.</a:t>
            </a:r>
          </a:p>
          <a:p>
            <a:r>
              <a:rPr lang="en-US" b="1" dirty="0" err="1"/>
              <a:t>NetworkX</a:t>
            </a:r>
            <a:r>
              <a:rPr lang="en-US" dirty="0"/>
              <a:t> for building and analyzing the TNF-</a:t>
            </a:r>
            <a:r>
              <a:rPr lang="el-GR" dirty="0"/>
              <a:t>α </a:t>
            </a:r>
            <a:r>
              <a:rPr lang="en-US" dirty="0"/>
              <a:t>interaction network.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9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Materials &amp; Methods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475245"/>
            <a:ext cx="9862765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Analytical Workflow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 Acquisition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from NCBI GEO using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GEOparse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Expression Matrix Construction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from probe-level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Sample Labeling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distinguish TNF-α treated vs. control groups.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Probe Mapping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TNF-α target genes (e.g., TNF, NFKB1, CASP8).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Network Construction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using curated edges from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pathway databases (e.g., KEGG).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Centrality Analysis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identify key genes in the pathway.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4.1 Network Visualization</a:t>
            </a:r>
          </a:p>
          <a:p>
            <a:r>
              <a:rPr lang="en-US" dirty="0"/>
              <a:t>Constructed a directed graph with 17 nodes representing TNF-</a:t>
            </a:r>
            <a:r>
              <a:rPr lang="el-GR" dirty="0"/>
              <a:t>α </a:t>
            </a:r>
            <a:r>
              <a:rPr lang="en-US" dirty="0"/>
              <a:t>pathway genes.</a:t>
            </a:r>
          </a:p>
          <a:p>
            <a:r>
              <a:rPr lang="en-US" dirty="0"/>
              <a:t>Interactions modeled included </a:t>
            </a:r>
            <a:r>
              <a:rPr lang="en-US" b="1" dirty="0"/>
              <a:t>TNF binding TNFR1/TNFR2</a:t>
            </a:r>
            <a:r>
              <a:rPr lang="en-US" dirty="0"/>
              <a:t>, activation of </a:t>
            </a:r>
            <a:r>
              <a:rPr lang="en-US" b="1" dirty="0"/>
              <a:t>NF-</a:t>
            </a:r>
            <a:r>
              <a:rPr lang="el-GR" b="1" dirty="0"/>
              <a:t>κ</a:t>
            </a:r>
            <a:r>
              <a:rPr lang="en-US" b="1" dirty="0"/>
              <a:t>B</a:t>
            </a:r>
            <a:r>
              <a:rPr lang="en-US" dirty="0"/>
              <a:t>, and the </a:t>
            </a:r>
            <a:r>
              <a:rPr lang="en-US" b="1" dirty="0"/>
              <a:t>caspase cascade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46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55" y="1825625"/>
            <a:ext cx="6263289" cy="4351338"/>
          </a:xfrm>
        </p:spPr>
      </p:pic>
    </p:spTree>
    <p:extLst>
      <p:ext uri="{BB962C8B-B14F-4D97-AF65-F5344CB8AC3E}">
        <p14:creationId xmlns:p14="http://schemas.microsoft.com/office/powerpoint/2010/main" val="80892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391732"/>
              </p:ext>
            </p:extLst>
          </p:nvPr>
        </p:nvGraphicFramePr>
        <p:xfrm>
          <a:off x="838200" y="2881744"/>
          <a:ext cx="10515600" cy="23774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411287306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05057254"/>
                    </a:ext>
                  </a:extLst>
                </a:gridCol>
              </a:tblGrid>
              <a:tr h="304901">
                <a:tc>
                  <a:txBody>
                    <a:bodyPr/>
                    <a:lstStyle/>
                    <a:p>
                      <a:r>
                        <a:rPr lang="en-US" sz="2000" b="1" dirty="0"/>
                        <a:t>Gene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Degree Centrality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87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TRADD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657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TNFRSF1A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15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FADD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608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CASP8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345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NFKB1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02111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38200" y="2024606"/>
            <a:ext cx="29395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Centrality Analysis</a:t>
            </a:r>
          </a:p>
        </p:txBody>
      </p:sp>
    </p:spTree>
    <p:extLst>
      <p:ext uri="{BB962C8B-B14F-4D97-AF65-F5344CB8AC3E}">
        <p14:creationId xmlns:p14="http://schemas.microsoft.com/office/powerpoint/2010/main" val="41855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627</Words>
  <Application>Microsoft Office PowerPoint</Application>
  <PresentationFormat>Widescreen</PresentationFormat>
  <Paragraphs>100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CIDFont+F1</vt:lpstr>
      <vt:lpstr>Office Theme</vt:lpstr>
      <vt:lpstr>Investigation of TNF-α Signaling Pathways in Inflammation and Apoptosis</vt:lpstr>
      <vt:lpstr>Google Colab URL</vt:lpstr>
      <vt:lpstr>Introduction</vt:lpstr>
      <vt:lpstr>Objectives</vt:lpstr>
      <vt:lpstr>Materials &amp; Methods</vt:lpstr>
      <vt:lpstr>Materials &amp; Methods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Discussion</vt:lpstr>
      <vt:lpstr>Conclusion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TNF-α Signaling Pathways in Inflammation and Apoptosis</dc:title>
  <dc:creator>KUMAR</dc:creator>
  <cp:lastModifiedBy>KUMAR</cp:lastModifiedBy>
  <cp:revision>16</cp:revision>
  <dcterms:created xsi:type="dcterms:W3CDTF">2025-04-30T04:38:48Z</dcterms:created>
  <dcterms:modified xsi:type="dcterms:W3CDTF">2025-05-02T11:45:23Z</dcterms:modified>
</cp:coreProperties>
</file>