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0" r:id="rId7"/>
    <p:sldId id="261" r:id="rId8"/>
    <p:sldId id="262" r:id="rId9"/>
    <p:sldId id="265" r:id="rId10"/>
    <p:sldId id="270" r:id="rId11"/>
    <p:sldId id="267" r:id="rId12"/>
    <p:sldId id="271" r:id="rId13"/>
    <p:sldId id="272" r:id="rId14"/>
    <p:sldId id="273" r:id="rId15"/>
    <p:sldId id="274" r:id="rId16"/>
    <p:sldId id="275" r:id="rId17"/>
    <p:sldId id="276"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3" d="100"/>
          <a:sy n="73"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CBBFF7-A786-4183-B5D6-528E14D764E6}"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BC576-581D-467C-BE4F-D10D77B08001}" type="slidenum">
              <a:rPr lang="en-US" smtClean="0"/>
              <a:t>‹#›</a:t>
            </a:fld>
            <a:endParaRPr lang="en-US"/>
          </a:p>
        </p:txBody>
      </p:sp>
    </p:spTree>
    <p:extLst>
      <p:ext uri="{BB962C8B-B14F-4D97-AF65-F5344CB8AC3E}">
        <p14:creationId xmlns:p14="http://schemas.microsoft.com/office/powerpoint/2010/main" val="1576672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CBBFF7-A786-4183-B5D6-528E14D764E6}"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BC576-581D-467C-BE4F-D10D77B08001}" type="slidenum">
              <a:rPr lang="en-US" smtClean="0"/>
              <a:t>‹#›</a:t>
            </a:fld>
            <a:endParaRPr lang="en-US"/>
          </a:p>
        </p:txBody>
      </p:sp>
    </p:spTree>
    <p:extLst>
      <p:ext uri="{BB962C8B-B14F-4D97-AF65-F5344CB8AC3E}">
        <p14:creationId xmlns:p14="http://schemas.microsoft.com/office/powerpoint/2010/main" val="3549625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CBBFF7-A786-4183-B5D6-528E14D764E6}"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BC576-581D-467C-BE4F-D10D77B08001}" type="slidenum">
              <a:rPr lang="en-US" smtClean="0"/>
              <a:t>‹#›</a:t>
            </a:fld>
            <a:endParaRPr lang="en-US"/>
          </a:p>
        </p:txBody>
      </p:sp>
    </p:spTree>
    <p:extLst>
      <p:ext uri="{BB962C8B-B14F-4D97-AF65-F5344CB8AC3E}">
        <p14:creationId xmlns:p14="http://schemas.microsoft.com/office/powerpoint/2010/main" val="301175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CBBFF7-A786-4183-B5D6-528E14D764E6}"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BC576-581D-467C-BE4F-D10D77B08001}" type="slidenum">
              <a:rPr lang="en-US" smtClean="0"/>
              <a:t>‹#›</a:t>
            </a:fld>
            <a:endParaRPr lang="en-US"/>
          </a:p>
        </p:txBody>
      </p:sp>
    </p:spTree>
    <p:extLst>
      <p:ext uri="{BB962C8B-B14F-4D97-AF65-F5344CB8AC3E}">
        <p14:creationId xmlns:p14="http://schemas.microsoft.com/office/powerpoint/2010/main" val="1864711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CBBFF7-A786-4183-B5D6-528E14D764E6}"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4BC576-581D-467C-BE4F-D10D77B08001}" type="slidenum">
              <a:rPr lang="en-US" smtClean="0"/>
              <a:t>‹#›</a:t>
            </a:fld>
            <a:endParaRPr lang="en-US"/>
          </a:p>
        </p:txBody>
      </p:sp>
    </p:spTree>
    <p:extLst>
      <p:ext uri="{BB962C8B-B14F-4D97-AF65-F5344CB8AC3E}">
        <p14:creationId xmlns:p14="http://schemas.microsoft.com/office/powerpoint/2010/main" val="2601925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CBBFF7-A786-4183-B5D6-528E14D764E6}" type="datetimeFigureOut">
              <a:rPr lang="en-US" smtClean="0"/>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4BC576-581D-467C-BE4F-D10D77B08001}" type="slidenum">
              <a:rPr lang="en-US" smtClean="0"/>
              <a:t>‹#›</a:t>
            </a:fld>
            <a:endParaRPr lang="en-US"/>
          </a:p>
        </p:txBody>
      </p:sp>
    </p:spTree>
    <p:extLst>
      <p:ext uri="{BB962C8B-B14F-4D97-AF65-F5344CB8AC3E}">
        <p14:creationId xmlns:p14="http://schemas.microsoft.com/office/powerpoint/2010/main" val="2468081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CBBFF7-A786-4183-B5D6-528E14D764E6}" type="datetimeFigureOut">
              <a:rPr lang="en-US" smtClean="0"/>
              <a:t>8/28/2025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4BC576-581D-467C-BE4F-D10D77B08001}" type="slidenum">
              <a:rPr lang="en-US" smtClean="0"/>
              <a:t>‹#›</a:t>
            </a:fld>
            <a:endParaRPr lang="en-US"/>
          </a:p>
        </p:txBody>
      </p:sp>
    </p:spTree>
    <p:extLst>
      <p:ext uri="{BB962C8B-B14F-4D97-AF65-F5344CB8AC3E}">
        <p14:creationId xmlns:p14="http://schemas.microsoft.com/office/powerpoint/2010/main" val="168132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CBBFF7-A786-4183-B5D6-528E14D764E6}" type="datetimeFigureOut">
              <a:rPr lang="en-US" smtClean="0"/>
              <a:t>8/28/2025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4BC576-581D-467C-BE4F-D10D77B08001}" type="slidenum">
              <a:rPr lang="en-US" smtClean="0"/>
              <a:t>‹#›</a:t>
            </a:fld>
            <a:endParaRPr lang="en-US"/>
          </a:p>
        </p:txBody>
      </p:sp>
    </p:spTree>
    <p:extLst>
      <p:ext uri="{BB962C8B-B14F-4D97-AF65-F5344CB8AC3E}">
        <p14:creationId xmlns:p14="http://schemas.microsoft.com/office/powerpoint/2010/main" val="569807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CBBFF7-A786-4183-B5D6-528E14D764E6}" type="datetimeFigureOut">
              <a:rPr lang="en-US" smtClean="0"/>
              <a:t>8/28/2025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4BC576-581D-467C-BE4F-D10D77B08001}" type="slidenum">
              <a:rPr lang="en-US" smtClean="0"/>
              <a:t>‹#›</a:t>
            </a:fld>
            <a:endParaRPr lang="en-US"/>
          </a:p>
        </p:txBody>
      </p:sp>
    </p:spTree>
    <p:extLst>
      <p:ext uri="{BB962C8B-B14F-4D97-AF65-F5344CB8AC3E}">
        <p14:creationId xmlns:p14="http://schemas.microsoft.com/office/powerpoint/2010/main" val="4212802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CBBFF7-A786-4183-B5D6-528E14D764E6}" type="datetimeFigureOut">
              <a:rPr lang="en-US" smtClean="0"/>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4BC576-581D-467C-BE4F-D10D77B08001}" type="slidenum">
              <a:rPr lang="en-US" smtClean="0"/>
              <a:t>‹#›</a:t>
            </a:fld>
            <a:endParaRPr lang="en-US"/>
          </a:p>
        </p:txBody>
      </p:sp>
    </p:spTree>
    <p:extLst>
      <p:ext uri="{BB962C8B-B14F-4D97-AF65-F5344CB8AC3E}">
        <p14:creationId xmlns:p14="http://schemas.microsoft.com/office/powerpoint/2010/main" val="2753485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CBBFF7-A786-4183-B5D6-528E14D764E6}" type="datetimeFigureOut">
              <a:rPr lang="en-US" smtClean="0"/>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4BC576-581D-467C-BE4F-D10D77B08001}" type="slidenum">
              <a:rPr lang="en-US" smtClean="0"/>
              <a:t>‹#›</a:t>
            </a:fld>
            <a:endParaRPr lang="en-US"/>
          </a:p>
        </p:txBody>
      </p:sp>
    </p:spTree>
    <p:extLst>
      <p:ext uri="{BB962C8B-B14F-4D97-AF65-F5344CB8AC3E}">
        <p14:creationId xmlns:p14="http://schemas.microsoft.com/office/powerpoint/2010/main" val="3898440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CBBFF7-A786-4183-B5D6-528E14D764E6}" type="datetimeFigureOut">
              <a:rPr lang="en-US" smtClean="0"/>
              <a:t>8/28/2025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4BC576-581D-467C-BE4F-D10D77B08001}" type="slidenum">
              <a:rPr lang="en-US" smtClean="0"/>
              <a:t>‹#›</a:t>
            </a:fld>
            <a:endParaRPr lang="en-US"/>
          </a:p>
        </p:txBody>
      </p:sp>
    </p:spTree>
    <p:extLst>
      <p:ext uri="{BB962C8B-B14F-4D97-AF65-F5344CB8AC3E}">
        <p14:creationId xmlns:p14="http://schemas.microsoft.com/office/powerpoint/2010/main" val="325822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ithub.com/Gopalakrishnan-Kumar/" TargetMode="External"/><Relationship Id="rId2" Type="http://schemas.openxmlformats.org/officeDocument/2006/relationships/hyperlink" Target="https://www.linkedin.com/in/gopalakrishnankumar-a73301110/" TargetMode="External"/><Relationship Id="rId1" Type="http://schemas.openxmlformats.org/officeDocument/2006/relationships/slideLayout" Target="../slideLayouts/slideLayout1.xml"/><Relationship Id="rId4" Type="http://schemas.openxmlformats.org/officeDocument/2006/relationships/hyperlink" Target="https://www.kaggle.com/gopalkk2"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olab.research.google.com/drive/1uoovM6Dsx93fattt79FVnNvNwVGM5fG6?usp=sha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5116"/>
            <a:ext cx="9144000" cy="2387600"/>
          </a:xfrm>
        </p:spPr>
        <p:txBody>
          <a:bodyPr/>
          <a:lstStyle/>
          <a:p>
            <a:r>
              <a:rPr lang="en-US" b="1" dirty="0"/>
              <a:t>Inflation Rate Forecasting</a:t>
            </a:r>
          </a:p>
        </p:txBody>
      </p:sp>
      <p:sp>
        <p:nvSpPr>
          <p:cNvPr id="4" name="Subtitle 2"/>
          <p:cNvSpPr txBox="1">
            <a:spLocks/>
          </p:cNvSpPr>
          <p:nvPr/>
        </p:nvSpPr>
        <p:spPr>
          <a:xfrm>
            <a:off x="1524000" y="360203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t>By </a:t>
            </a:r>
            <a:r>
              <a:rPr lang="en-US" b="1" dirty="0" err="1" smtClean="0"/>
              <a:t>Gopalakrishnan</a:t>
            </a:r>
            <a:r>
              <a:rPr lang="en-US" b="1" dirty="0" smtClean="0"/>
              <a:t> Kumar, </a:t>
            </a:r>
            <a:r>
              <a:rPr lang="en-US" b="1" dirty="0" err="1" smtClean="0"/>
              <a:t>MTech</a:t>
            </a:r>
            <a:r>
              <a:rPr lang="en-US" b="1" dirty="0" smtClean="0"/>
              <a:t> IIT-Bombay,</a:t>
            </a:r>
          </a:p>
          <a:p>
            <a:r>
              <a:rPr lang="en-US" b="1" dirty="0" smtClean="0"/>
              <a:t>Freelance Data Science Consultant</a:t>
            </a:r>
          </a:p>
          <a:p>
            <a:endParaRPr lang="en-US" dirty="0"/>
          </a:p>
        </p:txBody>
      </p:sp>
      <p:sp>
        <p:nvSpPr>
          <p:cNvPr id="5" name="Rectangle 4"/>
          <p:cNvSpPr/>
          <p:nvPr/>
        </p:nvSpPr>
        <p:spPr>
          <a:xfrm>
            <a:off x="1787443" y="4395788"/>
            <a:ext cx="6096000" cy="1754326"/>
          </a:xfrm>
          <a:prstGeom prst="rect">
            <a:avLst/>
          </a:prstGeom>
        </p:spPr>
        <p:txBody>
          <a:bodyPr>
            <a:spAutoFit/>
          </a:bodyPr>
          <a:lstStyle/>
          <a:p>
            <a:r>
              <a:rPr lang="en-US" dirty="0">
                <a:solidFill>
                  <a:srgbClr val="0D0D0D"/>
                </a:solidFill>
                <a:latin typeface="CIDFont+F1"/>
              </a:rPr>
              <a:t>LinkedIn: Profile Link : </a:t>
            </a:r>
            <a:r>
              <a:rPr lang="en-US" dirty="0">
                <a:solidFill>
                  <a:srgbClr val="0D0D0D"/>
                </a:solidFill>
                <a:latin typeface="CIDFont+F1"/>
                <a:hlinkClick r:id="rId2"/>
              </a:rPr>
              <a:t>https://www.linkedin.com/in/gopalakrishnankumar-a73301110</a:t>
            </a:r>
            <a:r>
              <a:rPr lang="en-US" dirty="0" smtClean="0">
                <a:solidFill>
                  <a:srgbClr val="0D0D0D"/>
                </a:solidFill>
                <a:latin typeface="CIDFont+F1"/>
                <a:hlinkClick r:id="rId2"/>
              </a:rPr>
              <a:t>/</a:t>
            </a:r>
            <a:endParaRPr lang="en-US" dirty="0" smtClean="0">
              <a:solidFill>
                <a:srgbClr val="0D0D0D"/>
              </a:solidFill>
              <a:latin typeface="CIDFont+F1"/>
            </a:endParaRPr>
          </a:p>
          <a:p>
            <a:endParaRPr lang="en-US" dirty="0">
              <a:solidFill>
                <a:srgbClr val="0D0D0D"/>
              </a:solidFill>
              <a:latin typeface="CIDFont+F1"/>
            </a:endParaRPr>
          </a:p>
          <a:p>
            <a:r>
              <a:rPr lang="en-US" dirty="0">
                <a:solidFill>
                  <a:srgbClr val="0D0D0D"/>
                </a:solidFill>
                <a:latin typeface="CIDFont+F1"/>
              </a:rPr>
              <a:t>Github:</a:t>
            </a:r>
            <a:r>
              <a:rPr lang="en-US" dirty="0">
                <a:solidFill>
                  <a:srgbClr val="0D0D0D"/>
                </a:solidFill>
                <a:latin typeface="CIDFont+F1"/>
                <a:hlinkClick r:id="rId3"/>
              </a:rPr>
              <a:t>https://</a:t>
            </a:r>
            <a:r>
              <a:rPr lang="en-US" dirty="0" smtClean="0">
                <a:solidFill>
                  <a:srgbClr val="0D0D0D"/>
                </a:solidFill>
                <a:latin typeface="CIDFont+F1"/>
                <a:hlinkClick r:id="rId3"/>
              </a:rPr>
              <a:t>www.github.com/Gopalakrishnan-Kumar</a:t>
            </a:r>
            <a:r>
              <a:rPr lang="en-US" dirty="0">
                <a:solidFill>
                  <a:srgbClr val="0D0D0D"/>
                </a:solidFill>
                <a:latin typeface="CIDFont+F1"/>
                <a:hlinkClick r:id="rId3"/>
              </a:rPr>
              <a:t>/</a:t>
            </a:r>
            <a:endParaRPr lang="en-US" dirty="0" smtClean="0">
              <a:solidFill>
                <a:srgbClr val="0D0D0D"/>
              </a:solidFill>
              <a:latin typeface="CIDFont+F1"/>
            </a:endParaRPr>
          </a:p>
          <a:p>
            <a:endParaRPr lang="en-US" dirty="0"/>
          </a:p>
        </p:txBody>
      </p:sp>
      <p:sp>
        <p:nvSpPr>
          <p:cNvPr id="6" name="TextBox 5"/>
          <p:cNvSpPr txBox="1"/>
          <p:nvPr/>
        </p:nvSpPr>
        <p:spPr>
          <a:xfrm>
            <a:off x="1760303" y="6051550"/>
            <a:ext cx="6150280" cy="707886"/>
          </a:xfrm>
          <a:prstGeom prst="rect">
            <a:avLst/>
          </a:prstGeom>
          <a:noFill/>
        </p:spPr>
        <p:txBody>
          <a:bodyPr wrap="square" rtlCol="0">
            <a:spAutoFit/>
          </a:bodyPr>
          <a:lstStyle/>
          <a:p>
            <a:r>
              <a:rPr lang="en-US" sz="2000" dirty="0" err="1" smtClean="0"/>
              <a:t>Kaggle</a:t>
            </a:r>
            <a:r>
              <a:rPr lang="en-US" sz="2000" dirty="0" smtClean="0"/>
              <a:t> URL- </a:t>
            </a:r>
            <a:r>
              <a:rPr lang="en-US" sz="2000" dirty="0" smtClean="0">
                <a:hlinkClick r:id="rId4"/>
              </a:rPr>
              <a:t>https://www.kaggle.com/gopalkk2</a:t>
            </a:r>
            <a:endParaRPr lang="en-US" sz="2000" dirty="0" smtClean="0"/>
          </a:p>
          <a:p>
            <a:endParaRPr lang="en-US" sz="2000" dirty="0"/>
          </a:p>
        </p:txBody>
      </p:sp>
    </p:spTree>
    <p:extLst>
      <p:ext uri="{BB962C8B-B14F-4D97-AF65-F5344CB8AC3E}">
        <p14:creationId xmlns:p14="http://schemas.microsoft.com/office/powerpoint/2010/main" val="6928948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Visualization </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5479" y="1825625"/>
            <a:ext cx="6481042" cy="4351338"/>
          </a:xfrm>
        </p:spPr>
      </p:pic>
    </p:spTree>
    <p:extLst>
      <p:ext uri="{BB962C8B-B14F-4D97-AF65-F5344CB8AC3E}">
        <p14:creationId xmlns:p14="http://schemas.microsoft.com/office/powerpoint/2010/main" val="19543902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Visualization </a:t>
            </a:r>
            <a:endParaRPr lang="en-US"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11561" y="1825625"/>
            <a:ext cx="7568877" cy="4351338"/>
          </a:xfrm>
        </p:spPr>
      </p:pic>
    </p:spTree>
    <p:extLst>
      <p:ext uri="{BB962C8B-B14F-4D97-AF65-F5344CB8AC3E}">
        <p14:creationId xmlns:p14="http://schemas.microsoft.com/office/powerpoint/2010/main" val="10686572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Visualization </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3814" y="1825625"/>
            <a:ext cx="5064371" cy="4351338"/>
          </a:xfrm>
        </p:spPr>
      </p:pic>
    </p:spTree>
    <p:extLst>
      <p:ext uri="{BB962C8B-B14F-4D97-AF65-F5344CB8AC3E}">
        <p14:creationId xmlns:p14="http://schemas.microsoft.com/office/powerpoint/2010/main" val="15053125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Results</a:t>
            </a:r>
          </a:p>
        </p:txBody>
      </p:sp>
      <p:sp>
        <p:nvSpPr>
          <p:cNvPr id="3" name="Content Placeholder 2"/>
          <p:cNvSpPr>
            <a:spLocks noGrp="1"/>
          </p:cNvSpPr>
          <p:nvPr>
            <p:ph idx="1"/>
          </p:nvPr>
        </p:nvSpPr>
        <p:spPr/>
        <p:txBody>
          <a:bodyPr/>
          <a:lstStyle/>
          <a:p>
            <a:r>
              <a:rPr lang="en-US" b="1" dirty="0"/>
              <a:t>5.1 Forecast Findings</a:t>
            </a:r>
          </a:p>
          <a:p>
            <a:r>
              <a:rPr lang="en-US" dirty="0"/>
              <a:t>Predicted inflation rate for 2025 remained around </a:t>
            </a:r>
            <a:r>
              <a:rPr lang="en-US" b="1" dirty="0"/>
              <a:t>3.2–3.8%</a:t>
            </a:r>
            <a:r>
              <a:rPr lang="en-US" dirty="0"/>
              <a:t>.</a:t>
            </a:r>
          </a:p>
          <a:p>
            <a:r>
              <a:rPr lang="en-US" dirty="0"/>
              <a:t>Seasonal variations persisted, with inflation slightly higher in the second half of the year.</a:t>
            </a:r>
          </a:p>
          <a:p>
            <a:r>
              <a:rPr lang="en-US" dirty="0"/>
              <a:t>Confidence intervals indicated that inflation was unlikely to exceed 5% under stable conditions.</a:t>
            </a:r>
          </a:p>
          <a:p>
            <a:pPr marL="0" indent="0">
              <a:buNone/>
            </a:pPr>
            <a:endParaRPr lang="en-US" dirty="0"/>
          </a:p>
        </p:txBody>
      </p:sp>
    </p:spTree>
    <p:extLst>
      <p:ext uri="{BB962C8B-B14F-4D97-AF65-F5344CB8AC3E}">
        <p14:creationId xmlns:p14="http://schemas.microsoft.com/office/powerpoint/2010/main" val="3153456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Results</a:t>
            </a:r>
          </a:p>
        </p:txBody>
      </p:sp>
      <p:sp>
        <p:nvSpPr>
          <p:cNvPr id="3" name="Content Placeholder 2"/>
          <p:cNvSpPr>
            <a:spLocks noGrp="1"/>
          </p:cNvSpPr>
          <p:nvPr>
            <p:ph idx="1"/>
          </p:nvPr>
        </p:nvSpPr>
        <p:spPr/>
        <p:txBody>
          <a:bodyPr/>
          <a:lstStyle/>
          <a:p>
            <a:r>
              <a:rPr lang="en-US" b="1" dirty="0"/>
              <a:t>5.1 Forecast Findings</a:t>
            </a:r>
          </a:p>
          <a:p>
            <a:r>
              <a:rPr lang="en-US" dirty="0"/>
              <a:t>Predicted inflation rate for 2025 remained around </a:t>
            </a:r>
            <a:r>
              <a:rPr lang="en-US" b="1" dirty="0"/>
              <a:t>3.2–3.8%</a:t>
            </a:r>
            <a:r>
              <a:rPr lang="en-US" dirty="0"/>
              <a:t>.</a:t>
            </a:r>
          </a:p>
          <a:p>
            <a:r>
              <a:rPr lang="en-US" dirty="0"/>
              <a:t>Seasonal variations persisted, with inflation slightly higher in the second half of the year.</a:t>
            </a:r>
          </a:p>
          <a:p>
            <a:r>
              <a:rPr lang="en-US" dirty="0"/>
              <a:t>Confidence intervals indicated that inflation was unlikely to exceed 5% under stable conditions.</a:t>
            </a:r>
          </a:p>
          <a:p>
            <a:pPr marL="0" indent="0">
              <a:buNone/>
            </a:pPr>
            <a:endParaRPr lang="en-US" dirty="0"/>
          </a:p>
        </p:txBody>
      </p:sp>
      <p:sp>
        <p:nvSpPr>
          <p:cNvPr id="4" name="Rectangle 3"/>
          <p:cNvSpPr/>
          <p:nvPr/>
        </p:nvSpPr>
        <p:spPr>
          <a:xfrm>
            <a:off x="1075509" y="4834572"/>
            <a:ext cx="6096000" cy="1477328"/>
          </a:xfrm>
          <a:prstGeom prst="rect">
            <a:avLst/>
          </a:prstGeom>
        </p:spPr>
        <p:txBody>
          <a:bodyPr>
            <a:spAutoFit/>
          </a:bodyPr>
          <a:lstStyle/>
          <a:p>
            <a:r>
              <a:rPr lang="en-US" b="1" dirty="0"/>
              <a:t>5.2 Visual Output</a:t>
            </a:r>
          </a:p>
          <a:p>
            <a:pPr>
              <a:buFont typeface="Arial" panose="020B0604020202020204" pitchFamily="34" charset="0"/>
              <a:buChar char="•"/>
            </a:pPr>
            <a:r>
              <a:rPr lang="en-US" b="1" dirty="0"/>
              <a:t>Forecast plot</a:t>
            </a:r>
            <a:r>
              <a:rPr lang="en-US" dirty="0"/>
              <a:t> clearly showed historical trends and projected values with upper and lower confidence bands.</a:t>
            </a:r>
          </a:p>
          <a:p>
            <a:pPr>
              <a:buFont typeface="Arial" panose="020B0604020202020204" pitchFamily="34" charset="0"/>
              <a:buChar char="•"/>
            </a:pPr>
            <a:r>
              <a:rPr lang="en-US" dirty="0"/>
              <a:t>Yearly averages suggested relative stability with occasional spikes.</a:t>
            </a:r>
          </a:p>
        </p:txBody>
      </p:sp>
    </p:spTree>
    <p:extLst>
      <p:ext uri="{BB962C8B-B14F-4D97-AF65-F5344CB8AC3E}">
        <p14:creationId xmlns:p14="http://schemas.microsoft.com/office/powerpoint/2010/main" val="13532251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Business &amp; Policy Implications</a:t>
            </a:r>
          </a:p>
        </p:txBody>
      </p:sp>
      <p:sp>
        <p:nvSpPr>
          <p:cNvPr id="6" name="Rectangle 1"/>
          <p:cNvSpPr>
            <a:spLocks noChangeArrowheads="1"/>
          </p:cNvSpPr>
          <p:nvPr/>
        </p:nvSpPr>
        <p:spPr bwMode="auto">
          <a:xfrm>
            <a:off x="718457" y="1672774"/>
            <a:ext cx="1107008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For Policymakers</a:t>
            </a:r>
            <a:r>
              <a:rPr kumimoji="0" lang="en-US" altLang="en-US" sz="2400" b="0" i="0" u="none" strike="noStrike" cap="none" normalizeH="0" baseline="0" dirty="0" smtClean="0">
                <a:ln>
                  <a:noFill/>
                </a:ln>
                <a:solidFill>
                  <a:schemeClr val="tx1"/>
                </a:solidFill>
                <a:effectLst/>
              </a:rPr>
              <a:t>: Helps central banks adjust interest rates to stabilize the economy.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For Businesses</a:t>
            </a:r>
            <a:r>
              <a:rPr kumimoji="0" lang="en-US" altLang="en-US" sz="2400" b="0" i="0" u="none" strike="noStrike" cap="none" normalizeH="0" baseline="0" dirty="0" smtClean="0">
                <a:ln>
                  <a:noFill/>
                </a:ln>
                <a:solidFill>
                  <a:schemeClr val="tx1"/>
                </a:solidFill>
                <a:effectLst/>
              </a:rPr>
              <a:t>: Assists in pricing strategies, wage negotiations, and financial planning.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For Investors</a:t>
            </a:r>
            <a:r>
              <a:rPr kumimoji="0" lang="en-US" altLang="en-US" sz="2400" b="0" i="0" u="none" strike="noStrike" cap="none" normalizeH="0" baseline="0" dirty="0" smtClean="0">
                <a:ln>
                  <a:noFill/>
                </a:ln>
                <a:solidFill>
                  <a:schemeClr val="tx1"/>
                </a:solidFill>
                <a:effectLst/>
              </a:rPr>
              <a:t>: Provides insights into asset allocation and portfolio risk management.</a:t>
            </a:r>
          </a:p>
        </p:txBody>
      </p:sp>
    </p:spTree>
    <p:extLst>
      <p:ext uri="{BB962C8B-B14F-4D97-AF65-F5344CB8AC3E}">
        <p14:creationId xmlns:p14="http://schemas.microsoft.com/office/powerpoint/2010/main" val="10572905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Limitations</a:t>
            </a:r>
          </a:p>
        </p:txBody>
      </p:sp>
      <p:sp>
        <p:nvSpPr>
          <p:cNvPr id="3" name="Rectangle 1"/>
          <p:cNvSpPr>
            <a:spLocks noChangeArrowheads="1"/>
          </p:cNvSpPr>
          <p:nvPr/>
        </p:nvSpPr>
        <p:spPr bwMode="auto">
          <a:xfrm>
            <a:off x="1071227" y="1536788"/>
            <a:ext cx="1004954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Forecasting assumes no major global shocks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(e.g., financial crises, pandemics, wars).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ARIMA works best for short-term forecasting but may not fully capture </a:t>
            </a:r>
          </a:p>
          <a:p>
            <a:pPr marL="0" marR="0" lvl="0" indent="0" algn="l" defTabSz="914400" rtl="0" eaLnBrk="0" fontAlgn="base" latinLnBrk="0" hangingPunct="0">
              <a:lnSpc>
                <a:spcPct val="100000"/>
              </a:lnSpc>
              <a:spcBef>
                <a:spcPct val="0"/>
              </a:spcBef>
              <a:spcAft>
                <a:spcPct val="0"/>
              </a:spcAft>
              <a:buClrTx/>
              <a:buSzTx/>
              <a:tabLst/>
            </a:pPr>
            <a:r>
              <a:rPr lang="en-US" altLang="en-US" sz="2400" dirty="0">
                <a:latin typeface="Arial" panose="020B0604020202020204" pitchFamily="34" charset="0"/>
              </a:rPr>
              <a:t> </a:t>
            </a:r>
            <a:r>
              <a:rPr kumimoji="0" lang="en-US" altLang="en-US" sz="2400" b="0" i="0" u="none" strike="noStrike" cap="none" normalizeH="0" baseline="0" dirty="0" smtClean="0">
                <a:ln>
                  <a:noFill/>
                </a:ln>
                <a:solidFill>
                  <a:schemeClr val="tx1"/>
                </a:solidFill>
                <a:effectLst/>
                <a:latin typeface="Arial" panose="020B0604020202020204" pitchFamily="34" charset="0"/>
              </a:rPr>
              <a:t>structural breaks.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External macroeconomic indicators (exchange rates, commodity prices)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were not included.</a:t>
            </a:r>
          </a:p>
        </p:txBody>
      </p:sp>
    </p:spTree>
    <p:extLst>
      <p:ext uri="{BB962C8B-B14F-4D97-AF65-F5344CB8AC3E}">
        <p14:creationId xmlns:p14="http://schemas.microsoft.com/office/powerpoint/2010/main" val="48819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Conclusion</a:t>
            </a:r>
          </a:p>
        </p:txBody>
      </p:sp>
      <p:sp>
        <p:nvSpPr>
          <p:cNvPr id="4" name="Rectangle 3"/>
          <p:cNvSpPr/>
          <p:nvPr/>
        </p:nvSpPr>
        <p:spPr>
          <a:xfrm>
            <a:off x="838200" y="1690688"/>
            <a:ext cx="10515600" cy="1569660"/>
          </a:xfrm>
          <a:prstGeom prst="rect">
            <a:avLst/>
          </a:prstGeom>
        </p:spPr>
        <p:txBody>
          <a:bodyPr wrap="square">
            <a:spAutoFit/>
          </a:bodyPr>
          <a:lstStyle/>
          <a:p>
            <a:r>
              <a:rPr lang="en-US" sz="2400" dirty="0"/>
              <a:t>The ARIMA-based model provides a </a:t>
            </a:r>
            <a:r>
              <a:rPr lang="en-US" sz="2400" b="1" dirty="0"/>
              <a:t>reliable short-term inflation forecast</a:t>
            </a:r>
            <a:r>
              <a:rPr lang="en-US" sz="2400" dirty="0"/>
              <a:t>, offering policymakers and businesses valuable insights into expected trends. While the forecast indicates moderate inflation in 2025, continuous monitoring and updating of the model are essential to adapt to sudden economic shocks.</a:t>
            </a:r>
          </a:p>
        </p:txBody>
      </p:sp>
    </p:spTree>
    <p:extLst>
      <p:ext uri="{BB962C8B-B14F-4D97-AF65-F5344CB8AC3E}">
        <p14:creationId xmlns:p14="http://schemas.microsoft.com/office/powerpoint/2010/main" val="28972628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Future Scope</a:t>
            </a:r>
          </a:p>
        </p:txBody>
      </p:sp>
      <p:sp>
        <p:nvSpPr>
          <p:cNvPr id="4" name="Rectangle 1"/>
          <p:cNvSpPr>
            <a:spLocks noChangeArrowheads="1"/>
          </p:cNvSpPr>
          <p:nvPr/>
        </p:nvSpPr>
        <p:spPr bwMode="auto">
          <a:xfrm>
            <a:off x="235131" y="1690688"/>
            <a:ext cx="1133316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Incorporate </a:t>
            </a:r>
            <a:r>
              <a:rPr kumimoji="0" lang="en-US" altLang="en-US" sz="2400" b="1" i="0" u="none" strike="noStrike" cap="none" normalizeH="0" baseline="0" dirty="0" smtClean="0">
                <a:ln>
                  <a:noFill/>
                </a:ln>
                <a:solidFill>
                  <a:schemeClr val="tx1"/>
                </a:solidFill>
                <a:effectLst/>
                <a:latin typeface="Arial" panose="020B0604020202020204" pitchFamily="34" charset="0"/>
              </a:rPr>
              <a:t>exogenous variables (ARIMAX/SARIMAX)</a:t>
            </a:r>
            <a:r>
              <a:rPr kumimoji="0" lang="en-US" altLang="en-US" sz="2400" b="0" i="0" u="none" strike="noStrike" cap="none" normalizeH="0" baseline="0" dirty="0" smtClean="0">
                <a:ln>
                  <a:noFill/>
                </a:ln>
                <a:solidFill>
                  <a:schemeClr val="tx1"/>
                </a:solidFill>
                <a:effectLst/>
                <a:latin typeface="Arial" panose="020B0604020202020204" pitchFamily="34" charset="0"/>
              </a:rPr>
              <a:t> such as oil prices, </a:t>
            </a:r>
          </a:p>
          <a:p>
            <a:pPr marL="0" marR="0" lvl="0" indent="0" algn="l" defTabSz="914400" rtl="0" eaLnBrk="0" fontAlgn="base" latinLnBrk="0" hangingPunct="0">
              <a:lnSpc>
                <a:spcPct val="100000"/>
              </a:lnSpc>
              <a:spcBef>
                <a:spcPct val="0"/>
              </a:spcBef>
              <a:spcAft>
                <a:spcPct val="0"/>
              </a:spcAft>
              <a:buClrTx/>
              <a:buSzTx/>
              <a:tabLst/>
            </a:pPr>
            <a:r>
              <a:rPr lang="en-US" altLang="en-US" sz="2400" dirty="0">
                <a:latin typeface="Arial" panose="020B0604020202020204" pitchFamily="34" charset="0"/>
              </a:rPr>
              <a:t> </a:t>
            </a:r>
            <a:r>
              <a:rPr kumimoji="0" lang="en-US" altLang="en-US" sz="2400" b="0" i="0" u="none" strike="noStrike" cap="none" normalizeH="0" baseline="0" dirty="0" smtClean="0">
                <a:ln>
                  <a:noFill/>
                </a:ln>
                <a:solidFill>
                  <a:schemeClr val="tx1"/>
                </a:solidFill>
                <a:effectLst/>
                <a:latin typeface="Arial" panose="020B0604020202020204" pitchFamily="34" charset="0"/>
              </a:rPr>
              <a:t>unemployment, or GDP growth.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Explore </a:t>
            </a:r>
            <a:r>
              <a:rPr kumimoji="0" lang="en-US" altLang="en-US" sz="2400" b="1" i="0" u="none" strike="noStrike" cap="none" normalizeH="0" baseline="0" dirty="0" smtClean="0">
                <a:ln>
                  <a:noFill/>
                </a:ln>
                <a:solidFill>
                  <a:schemeClr val="tx1"/>
                </a:solidFill>
                <a:effectLst/>
                <a:latin typeface="Arial" panose="020B0604020202020204" pitchFamily="34" charset="0"/>
              </a:rPr>
              <a:t>machine learning models</a:t>
            </a:r>
            <a:r>
              <a:rPr kumimoji="0" lang="en-US" altLang="en-US" sz="2400" b="0" i="0" u="none" strike="noStrike" cap="none" normalizeH="0" baseline="0" dirty="0" smtClean="0">
                <a:ln>
                  <a:noFill/>
                </a:ln>
                <a:solidFill>
                  <a:schemeClr val="tx1"/>
                </a:solidFill>
                <a:effectLst/>
                <a:latin typeface="Arial" panose="020B0604020202020204" pitchFamily="34" charset="0"/>
              </a:rPr>
              <a:t> (e.g., LSTM, Prophet) for improved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Build an interactive </a:t>
            </a:r>
            <a:r>
              <a:rPr kumimoji="0" lang="en-US" altLang="en-US" sz="2400" b="1" i="0" u="none" strike="noStrike" cap="none" normalizeH="0" baseline="0" dirty="0" smtClean="0">
                <a:ln>
                  <a:noFill/>
                </a:ln>
                <a:solidFill>
                  <a:schemeClr val="tx1"/>
                </a:solidFill>
                <a:effectLst/>
                <a:latin typeface="Arial" panose="020B0604020202020204" pitchFamily="34" charset="0"/>
              </a:rPr>
              <a:t>dashboard (Power BI / Tableau)</a:t>
            </a:r>
            <a:r>
              <a:rPr kumimoji="0" lang="en-US" altLang="en-US" sz="2400" b="0" i="0" u="none" strike="noStrike" cap="none" normalizeH="0" baseline="0" dirty="0" smtClean="0">
                <a:ln>
                  <a:noFill/>
                </a:ln>
                <a:solidFill>
                  <a:schemeClr val="tx1"/>
                </a:solidFill>
                <a:effectLst/>
                <a:latin typeface="Arial" panose="020B0604020202020204" pitchFamily="34" charset="0"/>
              </a:rPr>
              <a:t> to visualize</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inflation trends and forecasts dynamically.</a:t>
            </a:r>
          </a:p>
        </p:txBody>
      </p:sp>
    </p:spTree>
    <p:extLst>
      <p:ext uri="{BB962C8B-B14F-4D97-AF65-F5344CB8AC3E}">
        <p14:creationId xmlns:p14="http://schemas.microsoft.com/office/powerpoint/2010/main" val="1389304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Google Colab URL</a:t>
            </a:r>
            <a:endParaRPr lang="en-US" b="1" dirty="0"/>
          </a:p>
        </p:txBody>
      </p:sp>
      <p:sp>
        <p:nvSpPr>
          <p:cNvPr id="3" name="Content Placeholder 2"/>
          <p:cNvSpPr>
            <a:spLocks noGrp="1"/>
          </p:cNvSpPr>
          <p:nvPr>
            <p:ph idx="1"/>
          </p:nvPr>
        </p:nvSpPr>
        <p:spPr/>
        <p:txBody>
          <a:bodyPr/>
          <a:lstStyle/>
          <a:p>
            <a:r>
              <a:rPr lang="en-US" dirty="0" smtClean="0">
                <a:hlinkClick r:id="rId2"/>
              </a:rPr>
              <a:t>https://colab.research.google.com/drive/1uoovM6Dsx93fattt79FVnNvNwVGM5fG6?usp=sharing</a:t>
            </a:r>
            <a:endParaRPr lang="en-US" dirty="0" smtClean="0"/>
          </a:p>
          <a:p>
            <a:endParaRPr lang="en-US" dirty="0"/>
          </a:p>
        </p:txBody>
      </p:sp>
    </p:spTree>
    <p:extLst>
      <p:ext uri="{BB962C8B-B14F-4D97-AF65-F5344CB8AC3E}">
        <p14:creationId xmlns:p14="http://schemas.microsoft.com/office/powerpoint/2010/main" val="42341322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Introduction</a:t>
            </a:r>
            <a:endParaRPr lang="en-US" b="1" dirty="0"/>
          </a:p>
        </p:txBody>
      </p:sp>
      <p:sp>
        <p:nvSpPr>
          <p:cNvPr id="5" name="Content Placeholder 4"/>
          <p:cNvSpPr>
            <a:spLocks noGrp="1"/>
          </p:cNvSpPr>
          <p:nvPr>
            <p:ph idx="1"/>
          </p:nvPr>
        </p:nvSpPr>
        <p:spPr/>
        <p:txBody>
          <a:bodyPr/>
          <a:lstStyle/>
          <a:p>
            <a:r>
              <a:rPr lang="en-US" dirty="0" smtClean="0"/>
              <a:t>Inflation represents the rate at which the general level of prices for goods and services rises, eroding purchasing power. Accurate inflation forecasting is crucial for policymakers, central banks, investors, and businesses to make informed decisions. This project aims to predict the inflation rate for a given country using </a:t>
            </a:r>
            <a:r>
              <a:rPr lang="en-US" b="1" dirty="0" smtClean="0"/>
              <a:t>time series forecasting techniques</a:t>
            </a:r>
            <a:r>
              <a:rPr lang="en-US" dirty="0" smtClean="0"/>
              <a:t>, specifically the </a:t>
            </a:r>
            <a:r>
              <a:rPr lang="en-US" b="1" dirty="0" smtClean="0"/>
              <a:t>ARIMA (</a:t>
            </a:r>
            <a:r>
              <a:rPr lang="en-US" b="1" dirty="0" err="1" smtClean="0"/>
              <a:t>AutoRegressive</a:t>
            </a:r>
            <a:r>
              <a:rPr lang="en-US" b="1" dirty="0" smtClean="0"/>
              <a:t> Integrated Moving Average)</a:t>
            </a:r>
            <a:r>
              <a:rPr lang="en-US" dirty="0" smtClean="0"/>
              <a:t> model.</a:t>
            </a:r>
            <a:endParaRPr lang="en-US" dirty="0"/>
          </a:p>
        </p:txBody>
      </p:sp>
    </p:spTree>
    <p:extLst>
      <p:ext uri="{BB962C8B-B14F-4D97-AF65-F5344CB8AC3E}">
        <p14:creationId xmlns:p14="http://schemas.microsoft.com/office/powerpoint/2010/main" val="13988511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Dataset</a:t>
            </a:r>
          </a:p>
        </p:txBody>
      </p:sp>
      <p:sp>
        <p:nvSpPr>
          <p:cNvPr id="6" name="Rectangle 5"/>
          <p:cNvSpPr/>
          <p:nvPr/>
        </p:nvSpPr>
        <p:spPr>
          <a:xfrm>
            <a:off x="1349828" y="1690688"/>
            <a:ext cx="9727475" cy="2677656"/>
          </a:xfrm>
          <a:prstGeom prst="rect">
            <a:avLst/>
          </a:prstGeom>
        </p:spPr>
        <p:txBody>
          <a:bodyPr wrap="square">
            <a:spAutoFit/>
          </a:bodyPr>
          <a:lstStyle/>
          <a:p>
            <a:pPr lvl="0" eaLnBrk="0" fontAlgn="base" hangingPunct="0">
              <a:spcBef>
                <a:spcPct val="0"/>
              </a:spcBef>
              <a:spcAft>
                <a:spcPct val="0"/>
              </a:spcAft>
            </a:pPr>
            <a:endParaRPr lang="en-US" altLang="en-US" sz="2400" dirty="0"/>
          </a:p>
          <a:p>
            <a:pPr lvl="0" eaLnBrk="0" fontAlgn="base" hangingPunct="0">
              <a:spcBef>
                <a:spcPct val="0"/>
              </a:spcBef>
              <a:spcAft>
                <a:spcPct val="0"/>
              </a:spcAft>
              <a:buFontTx/>
              <a:buChar char="•"/>
            </a:pPr>
            <a:r>
              <a:rPr lang="en-US" altLang="en-US" sz="2400" b="1" dirty="0"/>
              <a:t>Data Source</a:t>
            </a:r>
            <a:r>
              <a:rPr lang="en-US" altLang="en-US" sz="2400" dirty="0"/>
              <a:t>: Monthly inflation data (2010 – 2024).</a:t>
            </a:r>
          </a:p>
          <a:p>
            <a:pPr lvl="0" eaLnBrk="0" fontAlgn="base" hangingPunct="0">
              <a:spcBef>
                <a:spcPct val="0"/>
              </a:spcBef>
              <a:spcAft>
                <a:spcPct val="0"/>
              </a:spcAft>
              <a:buFontTx/>
              <a:buChar char="•"/>
            </a:pPr>
            <a:r>
              <a:rPr lang="en-US" altLang="en-US" sz="2400" b="1" dirty="0"/>
              <a:t>Variables</a:t>
            </a:r>
            <a:r>
              <a:rPr lang="en-US" altLang="en-US" sz="2400" dirty="0"/>
              <a:t>:</a:t>
            </a:r>
          </a:p>
          <a:p>
            <a:pPr lvl="1" eaLnBrk="0" fontAlgn="base" hangingPunct="0">
              <a:spcBef>
                <a:spcPct val="0"/>
              </a:spcBef>
              <a:spcAft>
                <a:spcPct val="0"/>
              </a:spcAft>
              <a:buFontTx/>
              <a:buChar char="•"/>
            </a:pPr>
            <a:r>
              <a:rPr lang="en-US" altLang="en-US" sz="2400" dirty="0"/>
              <a:t>Date – Monthly time periods.</a:t>
            </a:r>
          </a:p>
          <a:p>
            <a:pPr lvl="1" eaLnBrk="0" fontAlgn="base" hangingPunct="0">
              <a:spcBef>
                <a:spcPct val="0"/>
              </a:spcBef>
              <a:spcAft>
                <a:spcPct val="0"/>
              </a:spcAft>
              <a:buFontTx/>
              <a:buChar char="•"/>
            </a:pPr>
            <a:r>
              <a:rPr lang="en-US" altLang="en-US" sz="2400" dirty="0"/>
              <a:t>Inflation – Monthly inflation rate in percentage.</a:t>
            </a:r>
          </a:p>
          <a:p>
            <a:pPr lvl="0" eaLnBrk="0" fontAlgn="base" hangingPunct="0">
              <a:spcBef>
                <a:spcPct val="0"/>
              </a:spcBef>
              <a:spcAft>
                <a:spcPct val="0"/>
              </a:spcAft>
            </a:pPr>
            <a:r>
              <a:rPr lang="en-US" altLang="en-US" sz="2400" dirty="0"/>
              <a:t>The dataset was structured as a time series, with inflation values indexed by </a:t>
            </a:r>
            <a:r>
              <a:rPr lang="en-US" altLang="en-US" sz="2400" dirty="0" smtClean="0"/>
              <a:t>dates.</a:t>
            </a:r>
            <a:endParaRPr lang="en-US" sz="2400" dirty="0"/>
          </a:p>
        </p:txBody>
      </p:sp>
    </p:spTree>
    <p:extLst>
      <p:ext uri="{BB962C8B-B14F-4D97-AF65-F5344CB8AC3E}">
        <p14:creationId xmlns:p14="http://schemas.microsoft.com/office/powerpoint/2010/main" val="19076006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Exploratory Data Analysis (EDA)</a:t>
            </a:r>
            <a:endParaRPr lang="en-US" dirty="0"/>
          </a:p>
        </p:txBody>
      </p:sp>
      <p:sp>
        <p:nvSpPr>
          <p:cNvPr id="4" name="Rectangle 3"/>
          <p:cNvSpPr/>
          <p:nvPr/>
        </p:nvSpPr>
        <p:spPr>
          <a:xfrm>
            <a:off x="1460862" y="1867377"/>
            <a:ext cx="9270275" cy="1938992"/>
          </a:xfrm>
          <a:prstGeom prst="rect">
            <a:avLst/>
          </a:prstGeom>
        </p:spPr>
        <p:txBody>
          <a:bodyPr wrap="square">
            <a:spAutoFit/>
          </a:bodyPr>
          <a:lstStyle/>
          <a:p>
            <a:r>
              <a:rPr lang="en-US" sz="2400" b="1" dirty="0"/>
              <a:t>3.1 Descriptive Statistics</a:t>
            </a:r>
          </a:p>
          <a:p>
            <a:pPr>
              <a:buFont typeface="Arial" panose="020B0604020202020204" pitchFamily="34" charset="0"/>
              <a:buChar char="•"/>
            </a:pPr>
            <a:r>
              <a:rPr lang="en-US" sz="2400" dirty="0"/>
              <a:t>Mean inflation rate: ~3.5%</a:t>
            </a:r>
          </a:p>
          <a:p>
            <a:pPr>
              <a:buFont typeface="Arial" panose="020B0604020202020204" pitchFamily="34" charset="0"/>
              <a:buChar char="•"/>
            </a:pPr>
            <a:r>
              <a:rPr lang="en-US" sz="2400" dirty="0"/>
              <a:t>Standard deviation: ~1.0%</a:t>
            </a:r>
          </a:p>
          <a:p>
            <a:pPr>
              <a:buFont typeface="Arial" panose="020B0604020202020204" pitchFamily="34" charset="0"/>
              <a:buChar char="•"/>
            </a:pPr>
            <a:r>
              <a:rPr lang="en-US" sz="2400" dirty="0"/>
              <a:t>Minimum observed inflation: ~1.2%</a:t>
            </a:r>
          </a:p>
          <a:p>
            <a:pPr>
              <a:buFont typeface="Arial" panose="020B0604020202020204" pitchFamily="34" charset="0"/>
              <a:buChar char="•"/>
            </a:pPr>
            <a:r>
              <a:rPr lang="en-US" sz="2400" dirty="0"/>
              <a:t>Maximum observed inflation: ~6.0%</a:t>
            </a:r>
          </a:p>
        </p:txBody>
      </p:sp>
    </p:spTree>
    <p:extLst>
      <p:ext uri="{BB962C8B-B14F-4D97-AF65-F5344CB8AC3E}">
        <p14:creationId xmlns:p14="http://schemas.microsoft.com/office/powerpoint/2010/main" val="4079832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Exploratory Data Analysis (EDA)</a:t>
            </a:r>
            <a:endParaRPr lang="en-US" b="1" dirty="0"/>
          </a:p>
        </p:txBody>
      </p:sp>
      <p:sp>
        <p:nvSpPr>
          <p:cNvPr id="4" name="Rectangle 3"/>
          <p:cNvSpPr/>
          <p:nvPr/>
        </p:nvSpPr>
        <p:spPr>
          <a:xfrm>
            <a:off x="1330232" y="1690688"/>
            <a:ext cx="8728168" cy="3416320"/>
          </a:xfrm>
          <a:prstGeom prst="rect">
            <a:avLst/>
          </a:prstGeom>
        </p:spPr>
        <p:txBody>
          <a:bodyPr wrap="square">
            <a:spAutoFit/>
          </a:bodyPr>
          <a:lstStyle/>
          <a:p>
            <a:r>
              <a:rPr lang="en-US" sz="2400" b="1" dirty="0"/>
              <a:t>Visualizations</a:t>
            </a:r>
          </a:p>
          <a:p>
            <a:pPr>
              <a:buFont typeface="Arial" panose="020B0604020202020204" pitchFamily="34" charset="0"/>
              <a:buChar char="•"/>
            </a:pPr>
            <a:r>
              <a:rPr lang="en-US" sz="2400" b="1" dirty="0"/>
              <a:t>Histogram</a:t>
            </a:r>
            <a:r>
              <a:rPr lang="en-US" sz="2400" dirty="0"/>
              <a:t>: Showed a bell-shaped distribution of inflation values centered around the mean.</a:t>
            </a:r>
          </a:p>
          <a:p>
            <a:pPr>
              <a:buFont typeface="Arial" panose="020B0604020202020204" pitchFamily="34" charset="0"/>
              <a:buChar char="•"/>
            </a:pPr>
            <a:r>
              <a:rPr lang="en-US" sz="2400" b="1" dirty="0"/>
              <a:t>Bar Chart</a:t>
            </a:r>
            <a:r>
              <a:rPr lang="en-US" sz="2400" dirty="0"/>
              <a:t>: Average yearly inflation highlighted year-to-year variations.</a:t>
            </a:r>
          </a:p>
          <a:p>
            <a:pPr>
              <a:buFont typeface="Arial" panose="020B0604020202020204" pitchFamily="34" charset="0"/>
              <a:buChar char="•"/>
            </a:pPr>
            <a:r>
              <a:rPr lang="en-US" sz="2400" b="1" dirty="0"/>
              <a:t>Stacked Bar Chart</a:t>
            </a:r>
            <a:r>
              <a:rPr lang="en-US" sz="2400" dirty="0"/>
              <a:t>: Compared first-half (Jan–Jun) and second-half (Jul–Dec) inflation trends for each year.</a:t>
            </a:r>
          </a:p>
          <a:p>
            <a:pPr>
              <a:buFont typeface="Arial" panose="020B0604020202020204" pitchFamily="34" charset="0"/>
              <a:buChar char="•"/>
            </a:pPr>
            <a:r>
              <a:rPr lang="en-US" sz="2400" b="1" dirty="0"/>
              <a:t>Combined Stacked Bar Chart</a:t>
            </a:r>
            <a:r>
              <a:rPr lang="en-US" sz="2400" dirty="0"/>
              <a:t>: (Extended case) compared inflation between two countries to highlight cross-economy trends.</a:t>
            </a:r>
          </a:p>
        </p:txBody>
      </p:sp>
    </p:spTree>
    <p:extLst>
      <p:ext uri="{BB962C8B-B14F-4D97-AF65-F5344CB8AC3E}">
        <p14:creationId xmlns:p14="http://schemas.microsoft.com/office/powerpoint/2010/main" val="21537306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Visualization </a:t>
            </a:r>
            <a:endParaRPr lang="en-US"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1780" y="1825625"/>
            <a:ext cx="5568440" cy="4351338"/>
          </a:xfrm>
        </p:spPr>
      </p:pic>
    </p:spTree>
    <p:extLst>
      <p:ext uri="{BB962C8B-B14F-4D97-AF65-F5344CB8AC3E}">
        <p14:creationId xmlns:p14="http://schemas.microsoft.com/office/powerpoint/2010/main" val="3324403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Time Series Modeling</a:t>
            </a:r>
          </a:p>
        </p:txBody>
      </p:sp>
      <p:sp>
        <p:nvSpPr>
          <p:cNvPr id="4" name="Rectangle 3"/>
          <p:cNvSpPr/>
          <p:nvPr/>
        </p:nvSpPr>
        <p:spPr>
          <a:xfrm>
            <a:off x="1136469" y="1582341"/>
            <a:ext cx="10633165" cy="3785652"/>
          </a:xfrm>
          <a:prstGeom prst="rect">
            <a:avLst/>
          </a:prstGeom>
        </p:spPr>
        <p:txBody>
          <a:bodyPr wrap="square">
            <a:spAutoFit/>
          </a:bodyPr>
          <a:lstStyle/>
          <a:p>
            <a:r>
              <a:rPr lang="en-US" sz="2400" b="1" dirty="0"/>
              <a:t>4.1 Stationarity Check</a:t>
            </a:r>
          </a:p>
          <a:p>
            <a:pPr>
              <a:buFont typeface="Arial" panose="020B0604020202020204" pitchFamily="34" charset="0"/>
              <a:buChar char="•"/>
            </a:pPr>
            <a:r>
              <a:rPr lang="en-US" sz="2400" dirty="0"/>
              <a:t>Applied the </a:t>
            </a:r>
            <a:r>
              <a:rPr lang="en-US" sz="2400" b="1" dirty="0"/>
              <a:t>Augmented Dickey-Fuller (ADF) test</a:t>
            </a:r>
            <a:r>
              <a:rPr lang="en-US" sz="2400" dirty="0"/>
              <a:t>.</a:t>
            </a:r>
          </a:p>
          <a:p>
            <a:pPr>
              <a:buFont typeface="Arial" panose="020B0604020202020204" pitchFamily="34" charset="0"/>
              <a:buChar char="•"/>
            </a:pPr>
            <a:r>
              <a:rPr lang="en-US" sz="2400" dirty="0"/>
              <a:t>Null hypothesis rejected after differencing → data became stationary.</a:t>
            </a:r>
          </a:p>
          <a:p>
            <a:r>
              <a:rPr lang="en-US" sz="2400" b="1" dirty="0"/>
              <a:t>4.2 Model Selection</a:t>
            </a:r>
          </a:p>
          <a:p>
            <a:pPr>
              <a:buFont typeface="Arial" panose="020B0604020202020204" pitchFamily="34" charset="0"/>
              <a:buChar char="•"/>
            </a:pPr>
            <a:r>
              <a:rPr lang="en-US" sz="2400" dirty="0"/>
              <a:t>Analyzed </a:t>
            </a:r>
            <a:r>
              <a:rPr lang="en-US" sz="2400" b="1" dirty="0"/>
              <a:t>ACF</a:t>
            </a:r>
            <a:r>
              <a:rPr lang="en-US" sz="2400" dirty="0"/>
              <a:t> and </a:t>
            </a:r>
            <a:r>
              <a:rPr lang="en-US" sz="2400" b="1" dirty="0"/>
              <a:t>PACF</a:t>
            </a:r>
            <a:r>
              <a:rPr lang="en-US" sz="2400" dirty="0"/>
              <a:t> plots to determine ARIMA parameters (p, d, q).</a:t>
            </a:r>
          </a:p>
          <a:p>
            <a:pPr>
              <a:buFont typeface="Arial" panose="020B0604020202020204" pitchFamily="34" charset="0"/>
              <a:buChar char="•"/>
            </a:pPr>
            <a:r>
              <a:rPr lang="en-US" sz="2400" dirty="0"/>
              <a:t>Chosen model: </a:t>
            </a:r>
            <a:r>
              <a:rPr lang="en-US" sz="2400" b="1" dirty="0"/>
              <a:t>ARIMA(1,1,1)</a:t>
            </a:r>
            <a:r>
              <a:rPr lang="en-US" sz="2400" dirty="0"/>
              <a:t>.</a:t>
            </a:r>
          </a:p>
          <a:p>
            <a:r>
              <a:rPr lang="en-US" sz="2400" b="1" dirty="0"/>
              <a:t>4.3 Model Training &amp; Forecasting</a:t>
            </a:r>
          </a:p>
          <a:p>
            <a:pPr>
              <a:buFont typeface="Arial" panose="020B0604020202020204" pitchFamily="34" charset="0"/>
              <a:buChar char="•"/>
            </a:pPr>
            <a:r>
              <a:rPr lang="en-US" sz="2400" dirty="0"/>
              <a:t>The ARIMA model was trained on historical data.</a:t>
            </a:r>
          </a:p>
          <a:p>
            <a:pPr>
              <a:buFont typeface="Arial" panose="020B0604020202020204" pitchFamily="34" charset="0"/>
              <a:buChar char="•"/>
            </a:pPr>
            <a:r>
              <a:rPr lang="en-US" sz="2400" dirty="0"/>
              <a:t>Forecast generated for 12 months ahead (2025).</a:t>
            </a:r>
          </a:p>
          <a:p>
            <a:pPr>
              <a:buFont typeface="Arial" panose="020B0604020202020204" pitchFamily="34" charset="0"/>
              <a:buChar char="•"/>
            </a:pPr>
            <a:r>
              <a:rPr lang="en-US" sz="2400" dirty="0"/>
              <a:t>Forecast intervals (confidence intervals) captured the uncertainty in predictions.</a:t>
            </a:r>
          </a:p>
        </p:txBody>
      </p:sp>
    </p:spTree>
    <p:extLst>
      <p:ext uri="{BB962C8B-B14F-4D97-AF65-F5344CB8AC3E}">
        <p14:creationId xmlns:p14="http://schemas.microsoft.com/office/powerpoint/2010/main" val="42593887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Visualization </a:t>
            </a:r>
            <a:endParaRPr lang="en-US"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4453" y="1825625"/>
            <a:ext cx="7923094" cy="4351338"/>
          </a:xfrm>
        </p:spPr>
      </p:pic>
    </p:spTree>
    <p:extLst>
      <p:ext uri="{BB962C8B-B14F-4D97-AF65-F5344CB8AC3E}">
        <p14:creationId xmlns:p14="http://schemas.microsoft.com/office/powerpoint/2010/main" val="18852296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663</Words>
  <Application>Microsoft Office PowerPoint</Application>
  <PresentationFormat>Widescreen</PresentationFormat>
  <Paragraphs>78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CIDFont+F1</vt:lpstr>
      <vt:lpstr>Office Theme</vt:lpstr>
      <vt:lpstr>Inflation Rate Forecasting</vt:lpstr>
      <vt:lpstr>Google Colab URL</vt:lpstr>
      <vt:lpstr>Introduction</vt:lpstr>
      <vt:lpstr>Dataset</vt:lpstr>
      <vt:lpstr>Exploratory Data Analysis (EDA)</vt:lpstr>
      <vt:lpstr>Exploratory Data Analysis (EDA)</vt:lpstr>
      <vt:lpstr>Data Visualization </vt:lpstr>
      <vt:lpstr>Time Series Modeling</vt:lpstr>
      <vt:lpstr>Data Visualization </vt:lpstr>
      <vt:lpstr>Data Visualization </vt:lpstr>
      <vt:lpstr>Data Visualization </vt:lpstr>
      <vt:lpstr>Data Visualization </vt:lpstr>
      <vt:lpstr>Results</vt:lpstr>
      <vt:lpstr>Results</vt:lpstr>
      <vt:lpstr>Business &amp; Policy Implications</vt:lpstr>
      <vt:lpstr>Limitations</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Inflation Rate Forecasting</dc:title>
  <dc:creator>KUMAR</dc:creator>
  <cp:lastModifiedBy>KUMAR</cp:lastModifiedBy>
  <cp:revision>24</cp:revision>
  <dcterms:created xsi:type="dcterms:W3CDTF">2025-08-27T23:07:19Z</dcterms:created>
  <dcterms:modified xsi:type="dcterms:W3CDTF">2025-08-28T02:39:47Z</dcterms:modified>
</cp:coreProperties>
</file>