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9" r:id="rId13"/>
    <p:sldId id="270" r:id="rId14"/>
    <p:sldId id="271" r:id="rId15"/>
    <p:sldId id="272" r:id="rId16"/>
    <p:sldId id="274" r:id="rId17"/>
    <p:sldId id="273" r:id="rId18"/>
    <p:sldId id="267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E4531-47B3-43CC-BDB6-8AC4A632594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A49E-290B-4E21-BB93-E5CD26BF2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AA49E-290B-4E21-BB93-E5CD26BF23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AA49E-290B-4E21-BB93-E5CD26BF2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3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9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A69E-FBD2-487D-9D37-A71D5E7C3D0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C3BB-9726-43DA-AED1-CB2137ACE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vfJHP664lPT7T_3QTsmJ_bLf1z0_1X5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Retail Sales Forecasting</a:t>
            </a:r>
            <a:endParaRPr lang="en-US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7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b="1" dirty="0">
                <a:latin typeface="Arial" panose="020B0604020202020204" pitchFamily="34" charset="0"/>
              </a:rPr>
              <a:t>Fit &amp; Diagnose:</a:t>
            </a:r>
            <a:r>
              <a:rPr lang="en-US" altLang="en-US" dirty="0">
                <a:latin typeface="Arial" panose="020B0604020202020204" pitchFamily="34" charset="0"/>
              </a:rPr>
              <a:t> Residual normality, autocorrelation (</a:t>
            </a:r>
            <a:r>
              <a:rPr lang="en-US" altLang="en-US" dirty="0" err="1">
                <a:latin typeface="Arial" panose="020B0604020202020204" pitchFamily="34" charset="0"/>
              </a:rPr>
              <a:t>Ljung</a:t>
            </a:r>
            <a:r>
              <a:rPr lang="en-US" altLang="en-US" dirty="0">
                <a:latin typeface="Arial" panose="020B0604020202020204" pitchFamily="34" charset="0"/>
              </a:rPr>
              <a:t>–Box), and stability.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b="1" dirty="0">
                <a:latin typeface="Arial" panose="020B0604020202020204" pitchFamily="34" charset="0"/>
              </a:rPr>
              <a:t>Forecast:</a:t>
            </a:r>
            <a:r>
              <a:rPr lang="en-US" altLang="en-US" dirty="0">
                <a:latin typeface="Arial" panose="020B0604020202020204" pitchFamily="34" charset="0"/>
              </a:rPr>
              <a:t> 12-month horizon with 95% CI.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b="1" dirty="0">
                <a:latin typeface="Arial" panose="020B0604020202020204" pitchFamily="34" charset="0"/>
              </a:rPr>
              <a:t>Evaluate: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Backtest</a:t>
            </a:r>
            <a:r>
              <a:rPr lang="en-US" altLang="en-US" dirty="0">
                <a:latin typeface="Arial" panose="020B0604020202020204" pitchFamily="34" charset="0"/>
              </a:rPr>
              <a:t> on last 12–18 months; compute RMSE/MAE/MAPE.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Tip:</a:t>
            </a:r>
            <a:r>
              <a:rPr lang="en-US" altLang="en-US" dirty="0">
                <a:latin typeface="Arial" panose="020B0604020202020204" pitchFamily="34" charset="0"/>
              </a:rPr>
              <a:t> If you have category-level data, train: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Top-down</a:t>
            </a:r>
            <a:r>
              <a:rPr lang="en-US" altLang="en-US" dirty="0">
                <a:latin typeface="Arial" panose="020B0604020202020204" pitchFamily="34" charset="0"/>
              </a:rPr>
              <a:t> (total → allocate to categories by historical shares), 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Bottom-up</a:t>
            </a:r>
            <a:r>
              <a:rPr lang="en-US" altLang="en-US" dirty="0">
                <a:latin typeface="Arial" panose="020B0604020202020204" pitchFamily="34" charset="0"/>
              </a:rPr>
              <a:t> (per-category models summed to total), 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Middle-out</a:t>
            </a:r>
            <a:r>
              <a:rPr lang="en-US" altLang="en-US" dirty="0">
                <a:latin typeface="Arial" panose="020B0604020202020204" pitchFamily="34" charset="0"/>
              </a:rPr>
              <a:t> (hybrid).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Choose based on data volume &amp; accuracy needs.</a:t>
            </a:r>
          </a:p>
        </p:txBody>
      </p:sp>
    </p:spTree>
    <p:extLst>
      <p:ext uri="{BB962C8B-B14F-4D97-AF65-F5344CB8AC3E}">
        <p14:creationId xmlns:p14="http://schemas.microsoft.com/office/powerpoint/2010/main" val="32128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78" y="1852449"/>
            <a:ext cx="6199644" cy="4297689"/>
          </a:xfrm>
        </p:spPr>
      </p:pic>
    </p:spTree>
    <p:extLst>
      <p:ext uri="{BB962C8B-B14F-4D97-AF65-F5344CB8AC3E}">
        <p14:creationId xmlns:p14="http://schemas.microsoft.com/office/powerpoint/2010/main" val="31493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61" y="1825625"/>
            <a:ext cx="8137877" cy="4351338"/>
          </a:xfrm>
        </p:spPr>
      </p:pic>
    </p:spTree>
    <p:extLst>
      <p:ext uri="{BB962C8B-B14F-4D97-AF65-F5344CB8AC3E}">
        <p14:creationId xmlns:p14="http://schemas.microsoft.com/office/powerpoint/2010/main" val="6090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36717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99" y="1825625"/>
            <a:ext cx="8783802" cy="4351338"/>
          </a:xfrm>
        </p:spPr>
      </p:pic>
    </p:spTree>
    <p:extLst>
      <p:ext uri="{BB962C8B-B14F-4D97-AF65-F5344CB8AC3E}">
        <p14:creationId xmlns:p14="http://schemas.microsoft.com/office/powerpoint/2010/main" val="17990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948"/>
            <a:ext cx="10515600" cy="4166691"/>
          </a:xfrm>
        </p:spPr>
      </p:pic>
    </p:spTree>
    <p:extLst>
      <p:ext uri="{BB962C8B-B14F-4D97-AF65-F5344CB8AC3E}">
        <p14:creationId xmlns:p14="http://schemas.microsoft.com/office/powerpoint/2010/main" val="41267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7948"/>
            <a:ext cx="10515600" cy="4166691"/>
          </a:xfrm>
        </p:spPr>
      </p:pic>
    </p:spTree>
    <p:extLst>
      <p:ext uri="{BB962C8B-B14F-4D97-AF65-F5344CB8AC3E}">
        <p14:creationId xmlns:p14="http://schemas.microsoft.com/office/powerpoint/2010/main" val="9874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Insights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66799" y="1690688"/>
            <a:ext cx="10654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Histogram of Sales</a:t>
            </a:r>
            <a:r>
              <a:rPr lang="en-US" altLang="en-US" sz="2400" dirty="0"/>
              <a:t> – overall distribution; check skewness and variance.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Yearly Average Bar Chart</a:t>
            </a:r>
            <a:r>
              <a:rPr lang="en-US" altLang="en-US" sz="2400" dirty="0"/>
              <a:t> – visualizes growth; aids budgeting.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Stacked Bar (Monthly by Category)</a:t>
            </a:r>
            <a:r>
              <a:rPr lang="en-US" altLang="en-US" sz="2400" dirty="0"/>
              <a:t> – marketing &amp; mix optimization.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Stacked Bar (Yearly by Category)</a:t>
            </a:r>
            <a:r>
              <a:rPr lang="en-US" altLang="en-US" sz="2400" dirty="0"/>
              <a:t> – long-term mix shifts.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Combined Stacked Bar (Monthly + Yearly)</a:t>
            </a:r>
            <a:r>
              <a:rPr lang="en-US" altLang="en-US" sz="2400" dirty="0"/>
              <a:t> – single view for seasonality + structure.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Forecast Plot</a:t>
            </a:r>
            <a:r>
              <a:rPr lang="en-US" altLang="en-US" sz="2400" dirty="0"/>
              <a:t> – historical vs. forecast with confidence intervals.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799" y="44082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These charts directly feed decisions: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Merchandising:</a:t>
            </a:r>
            <a:r>
              <a:rPr lang="en-US" dirty="0"/>
              <a:t> Which categories to feature in each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Supply chain:</a:t>
            </a:r>
            <a:r>
              <a:rPr lang="en-US" dirty="0"/>
              <a:t> When to ramp up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Finance:</a:t>
            </a:r>
            <a:r>
              <a:rPr lang="en-US" dirty="0"/>
              <a:t> Expected cash flow cycles.</a:t>
            </a:r>
          </a:p>
        </p:txBody>
      </p:sp>
    </p:spTree>
    <p:extLst>
      <p:ext uri="{BB962C8B-B14F-4D97-AF65-F5344CB8AC3E}">
        <p14:creationId xmlns:p14="http://schemas.microsoft.com/office/powerpoint/2010/main" val="10829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526922"/>
            <a:ext cx="1066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6.1 Accuracy (example targets)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Backtest</a:t>
            </a:r>
            <a:r>
              <a:rPr lang="en-US" sz="2400" b="1" dirty="0"/>
              <a:t> (last 12 months):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RMSE: good if ≤ 8–12% of mean monthly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MAPE: good if ≤ 10–15% for retail monthly data</a:t>
            </a:r>
            <a:br>
              <a:rPr lang="en-US" sz="2400" dirty="0"/>
            </a:br>
            <a:r>
              <a:rPr lang="en-US" sz="2400" dirty="0"/>
              <a:t>(Your exact values depend on the dataset; use the evaluation code you already have to print RMSE/MAE/MAPE.)</a:t>
            </a:r>
          </a:p>
          <a:p>
            <a:r>
              <a:rPr lang="en-US" sz="2400" b="1" dirty="0"/>
              <a:t>6.2 Forecast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Peaks</a:t>
            </a:r>
            <a:r>
              <a:rPr lang="en-US" sz="2400" dirty="0"/>
              <a:t> expected in </a:t>
            </a:r>
            <a:r>
              <a:rPr lang="en-US" sz="2400" b="1" dirty="0"/>
              <a:t>Nov–Dec</a:t>
            </a:r>
            <a:r>
              <a:rPr lang="en-US" sz="2400" dirty="0"/>
              <a:t> (holiday season).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Shoulder months</a:t>
            </a:r>
            <a:r>
              <a:rPr lang="en-US" sz="2400" dirty="0"/>
              <a:t> (Oct/Jan) show secondary spikes/normalization.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Risk band</a:t>
            </a:r>
            <a:r>
              <a:rPr lang="en-US" sz="2400" dirty="0"/>
              <a:t> (CI) widens during peak months—plan safety stock &amp; flexible staffing.</a:t>
            </a:r>
          </a:p>
        </p:txBody>
      </p:sp>
    </p:spTree>
    <p:extLst>
      <p:ext uri="{BB962C8B-B14F-4D97-AF65-F5344CB8AC3E}">
        <p14:creationId xmlns:p14="http://schemas.microsoft.com/office/powerpoint/2010/main" val="99277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Recommendations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2509" y="1284423"/>
            <a:ext cx="111669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Inventory &amp; Staffing: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Pre-position inventory and schedule additional staff ahead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peak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(lead times aligned to suppliers).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Promotions: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Concentrate high-impact campaigns in Oct–Dec; test retention-oriented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promos in Q1 to smooth post-holiday dips.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Category Strategy: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Invest in categories that consistently dominate peaks; trial bundles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cross-selling in shoulder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Risk Management: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Use forecast confidence intervals to set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min/max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procurement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staffing ranges; run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what-if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scenarios.</a:t>
            </a:r>
          </a:p>
        </p:txBody>
      </p:sp>
    </p:spTree>
    <p:extLst>
      <p:ext uri="{BB962C8B-B14F-4D97-AF65-F5344CB8AC3E}">
        <p14:creationId xmlns:p14="http://schemas.microsoft.com/office/powerpoint/2010/main" val="28167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https://colab.research.google.com/drive/1TvfJHP664lPT7T_3QTsmJ_bLf1z0_1X5?usp=sharing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 &amp; Mitigations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0036" y="1690688"/>
            <a:ext cx="100237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External Shocks (macro, pandemics):</a:t>
            </a:r>
            <a:r>
              <a:rPr lang="en-US" altLang="en-US" sz="2400" dirty="0"/>
              <a:t> Not fully captured by univariate SARIMA.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i="1" dirty="0"/>
              <a:t>Mitigation:</a:t>
            </a:r>
            <a:r>
              <a:rPr lang="en-US" altLang="en-US" sz="2400" dirty="0"/>
              <a:t> Add exogenous variables (SARIMAX) like promo spend, CPI, footfall, or online ad metrics.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Data Sparsity by Category/Store:</a:t>
            </a:r>
            <a:r>
              <a:rPr lang="en-US" altLang="en-US" sz="2400" dirty="0"/>
              <a:t> Thin segments can be noisy.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i="1" dirty="0"/>
              <a:t>Mitigation:</a:t>
            </a:r>
            <a:r>
              <a:rPr lang="en-US" altLang="en-US" sz="2400" dirty="0"/>
              <a:t> Hierarchical forecasting; pool similar categories; regularization.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Concept Drift:</a:t>
            </a:r>
            <a:r>
              <a:rPr lang="en-US" altLang="en-US" sz="2400" dirty="0"/>
              <a:t> Consumer behavior changes.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i="1" dirty="0"/>
              <a:t>Mitigation:</a:t>
            </a:r>
            <a:r>
              <a:rPr lang="en-US" altLang="en-US" sz="2400" dirty="0"/>
              <a:t> Retrain monthly/quarterly; rolling </a:t>
            </a:r>
            <a:r>
              <a:rPr lang="en-US" altLang="en-US" sz="2400" dirty="0" err="1"/>
              <a:t>backtests</a:t>
            </a:r>
            <a:r>
              <a:rPr lang="en-US" altLang="en-US" sz="2400" dirty="0"/>
              <a:t>; model monitoring.</a:t>
            </a:r>
          </a:p>
        </p:txBody>
      </p:sp>
    </p:spTree>
    <p:extLst>
      <p:ext uri="{BB962C8B-B14F-4D97-AF65-F5344CB8AC3E}">
        <p14:creationId xmlns:p14="http://schemas.microsoft.com/office/powerpoint/2010/main" val="42874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4236" y="1341543"/>
            <a:ext cx="113500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Upgrade to SARIMAX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exogenous features (promotions, holidays, price index).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 Models: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Prophet,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(with lag features), and LSTM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long-sequence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Hierarchical Forecasting: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Category → Department → Total to align with org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MLOps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Automate ETL, retraining, and dashboard refresh (Airflow + Streamlit/Power BI).</a:t>
            </a:r>
          </a:p>
        </p:txBody>
      </p:sp>
    </p:spTree>
    <p:extLst>
      <p:ext uri="{BB962C8B-B14F-4D97-AF65-F5344CB8AC3E}">
        <p14:creationId xmlns:p14="http://schemas.microsoft.com/office/powerpoint/2010/main" val="12471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Deliverables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431899"/>
            <a:ext cx="86869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dataset (CSV).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Notebooks / scripts for EDA, modeling,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 charts with 12-month horizon + confidence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summary (this report) and slide deck (optional).</a:t>
            </a:r>
          </a:p>
        </p:txBody>
      </p:sp>
    </p:spTree>
    <p:extLst>
      <p:ext uri="{BB962C8B-B14F-4D97-AF65-F5344CB8AC3E}">
        <p14:creationId xmlns:p14="http://schemas.microsoft.com/office/powerpoint/2010/main" val="10530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forecasts monthly retail sales to support planning, inventory control, and budgeting. Using historical sales (2015–2023), we performed time-series analysis (seasonal decomposition + SARIMA) and built visual dashboards (histograms, bar charts, and combined stacked bars by category/month/year). The models capture strong yearly seasonality (holiday spikes) and an overall upward trend. Forecasts provide 12-month projections with confidence intervals, enabling scenario-based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Demand Planning:</a:t>
            </a:r>
            <a:r>
              <a:rPr lang="en-US" dirty="0"/>
              <a:t> Anticipate monthly sales to align purchasing and staffing.</a:t>
            </a:r>
          </a:p>
          <a:p>
            <a:r>
              <a:rPr lang="en-US" b="1" dirty="0"/>
              <a:t>Inventory Optimization:</a:t>
            </a:r>
            <a:r>
              <a:rPr lang="en-US" dirty="0"/>
              <a:t> Reduce </a:t>
            </a:r>
            <a:r>
              <a:rPr lang="en-US" dirty="0" err="1"/>
              <a:t>stockouts</a:t>
            </a:r>
            <a:r>
              <a:rPr lang="en-US" dirty="0"/>
              <a:t>/overstock by knowing seasonal peaks.</a:t>
            </a:r>
          </a:p>
          <a:p>
            <a:r>
              <a:rPr lang="en-US" b="1" dirty="0"/>
              <a:t>Promotion Timing:</a:t>
            </a:r>
            <a:r>
              <a:rPr lang="en-US" dirty="0"/>
              <a:t> Identify months/categories that respond well to campaigns.</a:t>
            </a:r>
          </a:p>
          <a:p>
            <a:r>
              <a:rPr lang="en-US" b="1" dirty="0"/>
              <a:t>Financial Planning:</a:t>
            </a:r>
            <a:r>
              <a:rPr lang="en-US" dirty="0"/>
              <a:t> Provide rolling 12-month sales projections and risk bands.</a:t>
            </a:r>
          </a:p>
          <a:p>
            <a:r>
              <a:rPr lang="en-US" b="1" dirty="0"/>
              <a:t>Primary KPI:</a:t>
            </a:r>
            <a:r>
              <a:rPr lang="en-US" dirty="0"/>
              <a:t> Monthly total sales (and category-level contributions).</a:t>
            </a:r>
            <a:br>
              <a:rPr lang="en-US" dirty="0"/>
            </a:br>
            <a:r>
              <a:rPr lang="en-US" b="1" dirty="0"/>
              <a:t>Secondary KPIs:</a:t>
            </a:r>
            <a:r>
              <a:rPr lang="en-US" dirty="0"/>
              <a:t> Forecast error (RMSE/MAE/MAPE), </a:t>
            </a:r>
            <a:r>
              <a:rPr lang="en-US" dirty="0" err="1"/>
              <a:t>stockout</a:t>
            </a:r>
            <a:r>
              <a:rPr lang="en-US" dirty="0"/>
              <a:t> rate (downstream), promotion ROI (downstream).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6611"/>
            <a:ext cx="111277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Source: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retail_sales.csv (synthetic or historical store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Granularity: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Monthly (recommended), can also accept daily aggregated to month-end.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Core fields: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 (or Month in YYYY-MM)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Sales (numeric)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Category or Department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(optional but highly recommended for stacked views)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Coverage: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2015-01 to 2023-12 (108 months)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7601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Quality checks performed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 parsing &amp; sorting; enforced monthly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 scan (imputation: linear or seasonal mean if needed).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 scan (holiday spikes expected; investigated vs. data errors).</a:t>
            </a:r>
          </a:p>
        </p:txBody>
      </p:sp>
    </p:spTree>
    <p:extLst>
      <p:ext uri="{BB962C8B-B14F-4D97-AF65-F5344CB8AC3E}">
        <p14:creationId xmlns:p14="http://schemas.microsoft.com/office/powerpoint/2010/main" val="13437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4.1 Trend &amp; Seasonality</a:t>
            </a:r>
          </a:p>
          <a:p>
            <a:r>
              <a:rPr lang="en-US" b="1" dirty="0"/>
              <a:t>Trend:</a:t>
            </a:r>
            <a:r>
              <a:rPr lang="en-US" dirty="0"/>
              <a:t> Upward trajectory across years, with step-ups after strong seasons.</a:t>
            </a:r>
          </a:p>
          <a:p>
            <a:r>
              <a:rPr lang="en-US" b="1" dirty="0"/>
              <a:t>Seasonality:</a:t>
            </a:r>
            <a:r>
              <a:rPr lang="en-US" dirty="0"/>
              <a:t> Clear spikes in </a:t>
            </a:r>
            <a:r>
              <a:rPr lang="en-US" b="1" dirty="0"/>
              <a:t>Nov–Dec</a:t>
            </a:r>
            <a:r>
              <a:rPr lang="en-US" dirty="0"/>
              <a:t> (holiday/ festival periods) and minor upticks around </a:t>
            </a:r>
            <a:r>
              <a:rPr lang="en-US" b="1" dirty="0"/>
              <a:t>back-to-school</a:t>
            </a:r>
            <a:r>
              <a:rPr lang="en-US" dirty="0"/>
              <a:t> months (Aug–Sep) depending on verticals.</a:t>
            </a:r>
          </a:p>
          <a:p>
            <a:r>
              <a:rPr lang="en-US" b="1" dirty="0"/>
              <a:t>Volatility:</a:t>
            </a:r>
            <a:r>
              <a:rPr lang="en-US" dirty="0"/>
              <a:t> Higher variance near peaks; wider confidence bands in those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4.2 Distribution (Histogram)</a:t>
            </a:r>
          </a:p>
          <a:p>
            <a:r>
              <a:rPr lang="en-US" sz="2400" dirty="0"/>
              <a:t>Long-tailed distribution of monthly sales—most months cluster around “normal” levels, with a right tail due to peak seasons.</a:t>
            </a:r>
          </a:p>
          <a:p>
            <a:r>
              <a:rPr lang="en-US" sz="2400" b="1" dirty="0"/>
              <a:t>4.3 Yearly Averages (Bar Chart)</a:t>
            </a:r>
          </a:p>
          <a:p>
            <a:r>
              <a:rPr lang="en-US" sz="2400" dirty="0"/>
              <a:t>Year-over-year averages show steady growth; years following strong promotions or product expansions show meaningful lifts.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9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8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4.4 Category Mix (Stacked &amp; Combined Stacked Bars)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Stacked (Monthly):</a:t>
            </a:r>
            <a:r>
              <a:rPr lang="en-US" sz="2400" dirty="0"/>
              <a:t> Reveals which categories drive each month’s total—e.g., </a:t>
            </a:r>
            <a:r>
              <a:rPr lang="en-US" sz="2400" b="1" dirty="0"/>
              <a:t>Electronics</a:t>
            </a:r>
            <a:r>
              <a:rPr lang="en-US" sz="2400" dirty="0"/>
              <a:t> lift in Nov–Dec; </a:t>
            </a:r>
            <a:r>
              <a:rPr lang="en-US" sz="2400" b="1" dirty="0"/>
              <a:t>Grocery</a:t>
            </a:r>
            <a:r>
              <a:rPr lang="en-US" sz="2400" dirty="0"/>
              <a:t> stable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Stacked (Yearly):</a:t>
            </a:r>
            <a:r>
              <a:rPr lang="en-US" sz="2400" dirty="0"/>
              <a:t> Shows structural category mix shifts—e.g., </a:t>
            </a:r>
            <a:r>
              <a:rPr lang="en-US" sz="2400" b="1" dirty="0"/>
              <a:t>Home</a:t>
            </a:r>
            <a:r>
              <a:rPr lang="en-US" sz="2400" dirty="0"/>
              <a:t> gains share over multiple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Combined Chart (Monthly + Yearly):</a:t>
            </a:r>
            <a:r>
              <a:rPr lang="en-US" sz="2400" dirty="0"/>
              <a:t> Fast way to compare seasonal pattern within a year and aggregate contributions across years in one view.</a:t>
            </a:r>
          </a:p>
        </p:txBody>
      </p:sp>
    </p:spTree>
    <p:extLst>
      <p:ext uri="{BB962C8B-B14F-4D97-AF65-F5344CB8AC3E}">
        <p14:creationId xmlns:p14="http://schemas.microsoft.com/office/powerpoint/2010/main" val="37183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Modeling Approach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0426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5.1 Why SARIMA?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+ seasonal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components using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p,d,q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× (P,D,Q, s)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s=12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monthly seasonality.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Interpretable and strong baseline before trying more complex ML/DL.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226383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5.2 Pipeline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Preparation: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Set index to monthly (</a:t>
            </a:r>
            <a:r>
              <a:rPr lang="en-US" altLang="en-US" dirty="0" err="1">
                <a:latin typeface="Arial Unicode MS"/>
              </a:rPr>
              <a:t>asfreq</a:t>
            </a:r>
            <a:r>
              <a:rPr lang="en-US" altLang="en-US" dirty="0">
                <a:latin typeface="Arial Unicode MS"/>
              </a:rPr>
              <a:t>('MS')</a:t>
            </a:r>
            <a:r>
              <a:rPr lang="en-US" altLang="en-US" dirty="0"/>
              <a:t>).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Optional log/Box-Cox transform if variance is non-stationary.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b="1" dirty="0">
                <a:latin typeface="Arial" panose="020B0604020202020204" pitchFamily="34" charset="0"/>
              </a:rPr>
              <a:t>Stationarity Tests:</a:t>
            </a:r>
            <a:r>
              <a:rPr lang="en-US" altLang="en-US" sz="2400" dirty="0">
                <a:latin typeface="Arial" panose="020B0604020202020204" pitchFamily="34" charset="0"/>
              </a:rPr>
              <a:t> ADF to decide differencing (</a:t>
            </a:r>
            <a:r>
              <a:rPr lang="en-US" altLang="en-US" sz="2400" dirty="0">
                <a:latin typeface="Arial Unicode MS"/>
              </a:rPr>
              <a:t>d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Arial Unicode MS"/>
              </a:rPr>
              <a:t>D</a:t>
            </a:r>
            <a:r>
              <a:rPr lang="en-US" altLang="en-US" sz="2400" dirty="0"/>
              <a:t>).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b="1" dirty="0">
                <a:latin typeface="Arial" panose="020B0604020202020204" pitchFamily="34" charset="0"/>
              </a:rPr>
              <a:t>Model Selection:</a:t>
            </a:r>
            <a:r>
              <a:rPr lang="en-US" altLang="en-US" sz="2400" dirty="0">
                <a:latin typeface="Arial" panose="020B0604020202020204" pitchFamily="34" charset="0"/>
              </a:rPr>
              <a:t> Grid search a small set of candidate </a:t>
            </a:r>
            <a:r>
              <a:rPr lang="en-US" altLang="en-US" sz="2400" dirty="0">
                <a:latin typeface="Arial Unicode MS"/>
              </a:rPr>
              <a:t>(</a:t>
            </a:r>
            <a:r>
              <a:rPr lang="en-US" altLang="en-US" sz="2400" dirty="0" err="1">
                <a:latin typeface="Arial Unicode MS"/>
              </a:rPr>
              <a:t>p,d,q</a:t>
            </a:r>
            <a:r>
              <a:rPr lang="en-US" altLang="en-US" sz="2400" dirty="0">
                <a:latin typeface="Arial Unicode MS"/>
              </a:rPr>
              <a:t>)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Arial Unicode MS"/>
              </a:rPr>
              <a:t>(P,D,Q,12)</a:t>
            </a:r>
            <a:r>
              <a:rPr lang="en-US" altLang="en-US" sz="2400" dirty="0"/>
              <a:t> based on AIC.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1056</Words>
  <Application>Microsoft Office PowerPoint</Application>
  <PresentationFormat>Widescreen</PresentationFormat>
  <Paragraphs>119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CIDFont+F1</vt:lpstr>
      <vt:lpstr>Office Theme</vt:lpstr>
      <vt:lpstr>Retail Sales Forecasting</vt:lpstr>
      <vt:lpstr>Google Colab URL</vt:lpstr>
      <vt:lpstr>Executive Summary</vt:lpstr>
      <vt:lpstr>Business Objectives</vt:lpstr>
      <vt:lpstr>Data Overview</vt:lpstr>
      <vt:lpstr>Exploratory Data Analysis (EDA)</vt:lpstr>
      <vt:lpstr>Exploratory Data Analysis (EDA)</vt:lpstr>
      <vt:lpstr>Exploratory Data Analysis (EDA)</vt:lpstr>
      <vt:lpstr>Modeling Approach</vt:lpstr>
      <vt:lpstr>Modeling Approach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Key Insights</vt:lpstr>
      <vt:lpstr>Results</vt:lpstr>
      <vt:lpstr>Business Recommendations</vt:lpstr>
      <vt:lpstr>Limitations &amp; Mitigations</vt:lpstr>
      <vt:lpstr>Next Steps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Forecasting</dc:title>
  <dc:creator>KUMAR</dc:creator>
  <cp:lastModifiedBy>KUMAR</cp:lastModifiedBy>
  <cp:revision>26</cp:revision>
  <dcterms:created xsi:type="dcterms:W3CDTF">2025-08-22T02:29:16Z</dcterms:created>
  <dcterms:modified xsi:type="dcterms:W3CDTF">2025-08-22T11:41:52Z</dcterms:modified>
</cp:coreProperties>
</file>