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7" r:id="rId8"/>
    <p:sldId id="268" r:id="rId9"/>
    <p:sldId id="269" r:id="rId10"/>
    <p:sldId id="270" r:id="rId11"/>
    <p:sldId id="263" r:id="rId12"/>
    <p:sldId id="264" r:id="rId13"/>
    <p:sldId id="265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B1EA1-4CB5-4B1E-A712-133049880511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8C454A-16D9-499A-9F59-73C811476C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181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8C454A-16D9-499A-9F59-73C811476C4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48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9CA5-AF88-4ADC-B11D-3B65560F540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3447-7913-4BA9-BE29-3A9E5F37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60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9CA5-AF88-4ADC-B11D-3B65560F540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3447-7913-4BA9-BE29-3A9E5F37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5827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9CA5-AF88-4ADC-B11D-3B65560F540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3447-7913-4BA9-BE29-3A9E5F37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97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9CA5-AF88-4ADC-B11D-3B65560F540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3447-7913-4BA9-BE29-3A9E5F37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8187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9CA5-AF88-4ADC-B11D-3B65560F540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3447-7913-4BA9-BE29-3A9E5F37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4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9CA5-AF88-4ADC-B11D-3B65560F540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3447-7913-4BA9-BE29-3A9E5F37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18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9CA5-AF88-4ADC-B11D-3B65560F540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3447-7913-4BA9-BE29-3A9E5F37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548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9CA5-AF88-4ADC-B11D-3B65560F540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3447-7913-4BA9-BE29-3A9E5F37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87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9CA5-AF88-4ADC-B11D-3B65560F540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3447-7913-4BA9-BE29-3A9E5F37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672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9CA5-AF88-4ADC-B11D-3B65560F540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3447-7913-4BA9-BE29-3A9E5F37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6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89CA5-AF88-4ADC-B11D-3B65560F540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53447-7913-4BA9-BE29-3A9E5F37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220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89CA5-AF88-4ADC-B11D-3B65560F5400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753447-7913-4BA9-BE29-3A9E5F377B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523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Gopalakrishnan-Kumar/" TargetMode="External"/><Relationship Id="rId2" Type="http://schemas.openxmlformats.org/officeDocument/2006/relationships/hyperlink" Target="https://www.linkedin.com/in/gopalakrishnankumar-a73301110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kaggle.com/gopalkk2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lab.research.google.com/drive/1HtjCvziY5MsjckPZ0Y3ViS7eNEWlmsaP?usp=sharing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Stock Price Prediction using ARIMA</a:t>
            </a:r>
            <a:endParaRPr lang="en-US" b="1" dirty="0"/>
          </a:p>
        </p:txBody>
      </p:sp>
      <p:sp>
        <p:nvSpPr>
          <p:cNvPr id="4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b="1" dirty="0" smtClean="0"/>
              <a:t>By </a:t>
            </a:r>
            <a:r>
              <a:rPr lang="en-US" b="1" dirty="0" err="1" smtClean="0"/>
              <a:t>Gopalakrishnan</a:t>
            </a:r>
            <a:r>
              <a:rPr lang="en-US" b="1" dirty="0" smtClean="0"/>
              <a:t> Kumar, </a:t>
            </a:r>
            <a:r>
              <a:rPr lang="en-US" b="1" dirty="0" err="1" smtClean="0"/>
              <a:t>MTech</a:t>
            </a:r>
            <a:r>
              <a:rPr lang="en-US" b="1" dirty="0" smtClean="0"/>
              <a:t> IIT-Bombay,</a:t>
            </a:r>
          </a:p>
          <a:p>
            <a:r>
              <a:rPr lang="en-US" b="1" dirty="0" smtClean="0"/>
              <a:t>Freelance Data Science Consultant</a:t>
            </a:r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87443" y="4395788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D0D0D"/>
                </a:solidFill>
                <a:latin typeface="CIDFont+F1"/>
              </a:rPr>
              <a:t>LinkedIn: Profile Link : 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2"/>
              </a:rPr>
              <a:t>https://www.linkedin.com/in/gopalakrishnankumar-a73301110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2"/>
              </a:rPr>
              <a:t>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>
              <a:solidFill>
                <a:srgbClr val="0D0D0D"/>
              </a:solidFill>
              <a:latin typeface="CIDFont+F1"/>
            </a:endParaRPr>
          </a:p>
          <a:p>
            <a:r>
              <a:rPr lang="en-US" dirty="0">
                <a:solidFill>
                  <a:srgbClr val="0D0D0D"/>
                </a:solidFill>
                <a:latin typeface="CIDFont+F1"/>
              </a:rPr>
              <a:t>Github: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3"/>
              </a:rPr>
              <a:t>https://</a:t>
            </a:r>
            <a:r>
              <a:rPr lang="en-US" dirty="0" smtClean="0">
                <a:solidFill>
                  <a:srgbClr val="0D0D0D"/>
                </a:solidFill>
                <a:latin typeface="CIDFont+F1"/>
                <a:hlinkClick r:id="rId3"/>
              </a:rPr>
              <a:t>www.github.com/Gopalakrishnan-Kumar</a:t>
            </a:r>
            <a:r>
              <a:rPr lang="en-US" dirty="0">
                <a:solidFill>
                  <a:srgbClr val="0D0D0D"/>
                </a:solidFill>
                <a:latin typeface="CIDFont+F1"/>
                <a:hlinkClick r:id="rId3"/>
              </a:rPr>
              <a:t>/</a:t>
            </a:r>
            <a:endParaRPr lang="en-US" dirty="0" smtClean="0">
              <a:solidFill>
                <a:srgbClr val="0D0D0D"/>
              </a:solidFill>
              <a:latin typeface="CIDFont+F1"/>
            </a:endParaRPr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760303" y="6051550"/>
            <a:ext cx="6150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err="1" smtClean="0"/>
              <a:t>Kaggle</a:t>
            </a:r>
            <a:r>
              <a:rPr lang="en-US" sz="2000" dirty="0" smtClean="0"/>
              <a:t> URL- </a:t>
            </a:r>
            <a:r>
              <a:rPr lang="en-US" sz="2000" dirty="0" smtClean="0">
                <a:hlinkClick r:id="rId4"/>
              </a:rPr>
              <a:t>https://www.kaggle.com/gopalkk2</a:t>
            </a:r>
            <a:endParaRPr lang="en-US" sz="2000" dirty="0" smtClean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173663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474" y="1825625"/>
            <a:ext cx="8769052" cy="4351338"/>
          </a:xfrm>
        </p:spPr>
      </p:pic>
    </p:spTree>
    <p:extLst>
      <p:ext uri="{BB962C8B-B14F-4D97-AF65-F5344CB8AC3E}">
        <p14:creationId xmlns:p14="http://schemas.microsoft.com/office/powerpoint/2010/main" val="424249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54629" y="2801257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099573"/>
            <a:ext cx="1145025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ARIMA model successfully captured the trend and seasonality in stock prices.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RMSE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prediction: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~3.45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(example value – depends on dataset).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stacked bar chart revealed: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Certain days had a large difference between opening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closing prices (possible volatility).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days had almost flat movement (stable market).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8397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Results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54629" y="2801257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838200" y="1099573"/>
            <a:ext cx="1145025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ARIMA model successfully captured the trend and seasonality in stock prices.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RMSE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prediction: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~3.45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(example value – depends on dataset).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stacked bar chart revealed: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Certain days had a large difference between opening 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closing prices (possible volatility).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days had almost flat movement (stable market).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040880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Insights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54629" y="2801257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658243" y="1454391"/>
            <a:ext cx="1069555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ARIMA is effective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short-term stock price forecasting when historical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patterns are stable.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Stacked bar charts are useful for comparing multiple metrics over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Combining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forecast models with visual analytics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both predictive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descriptive insights.</a:t>
            </a:r>
          </a:p>
        </p:txBody>
      </p:sp>
    </p:spTree>
    <p:extLst>
      <p:ext uri="{BB962C8B-B14F-4D97-AF65-F5344CB8AC3E}">
        <p14:creationId xmlns:p14="http://schemas.microsoft.com/office/powerpoint/2010/main" val="1602999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Recommendations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54629" y="2801257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82172" y="1454391"/>
            <a:ext cx="10806163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weekly or monthly aggregation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stacked charts if dataset has many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days (improves readability).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Consider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SARIMA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datasets with strong seasonality.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volume analysis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detect unusual trading days.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LSTM deep learning models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non-linear price movements.</a:t>
            </a:r>
          </a:p>
        </p:txBody>
      </p:sp>
    </p:spTree>
    <p:extLst>
      <p:ext uri="{BB962C8B-B14F-4D97-AF65-F5344CB8AC3E}">
        <p14:creationId xmlns:p14="http://schemas.microsoft.com/office/powerpoint/2010/main" val="19478822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Google Colab URL 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https://colab.research.google.com/drive/1HtjCvziY5MsjckPZ0Y3ViS7eNEWlmsaP?usp=sharing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045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objective of this project is to analyze historical stock market data, forecast future closing prices using the </a:t>
            </a:r>
            <a:r>
              <a:rPr lang="en-US" b="1" dirty="0"/>
              <a:t>ARIMA (</a:t>
            </a:r>
            <a:r>
              <a:rPr lang="en-US" b="1" dirty="0" err="1"/>
              <a:t>AutoRegressive</a:t>
            </a:r>
            <a:r>
              <a:rPr lang="en-US" b="1" dirty="0"/>
              <a:t> Integrated Moving Average)</a:t>
            </a:r>
            <a:r>
              <a:rPr lang="en-US" dirty="0"/>
              <a:t> model, and visualize trends in stock performance. Additionally, a </a:t>
            </a:r>
            <a:r>
              <a:rPr lang="en-US" b="1" dirty="0"/>
              <a:t>stacked bar chart</a:t>
            </a:r>
            <a:r>
              <a:rPr lang="en-US" dirty="0"/>
              <a:t> was created to compare multiple price variables (e.g., Open and Close prices) over time.</a:t>
            </a:r>
          </a:p>
        </p:txBody>
      </p:sp>
    </p:spTree>
    <p:extLst>
      <p:ext uri="{BB962C8B-B14F-4D97-AF65-F5344CB8AC3E}">
        <p14:creationId xmlns:p14="http://schemas.microsoft.com/office/powerpoint/2010/main" val="19339161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Dataset Description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308238"/>
            <a:ext cx="106426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The dataset (stock_prices.csv) contains historical data for a particular stock or index.</a:t>
            </a:r>
            <a:b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Typical Columns: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Date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Trading date.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Open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Price at the start of the trading day.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High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Highest price during the day.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Low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Lowest price during the day.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Close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Price at the close of the trading day.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Volume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Number of shares traded.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9427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Dataset Description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262742" y="1690688"/>
            <a:ext cx="1009105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latin typeface="Arial" panose="020B0604020202020204" pitchFamily="34" charset="0"/>
              </a:rPr>
              <a:t>Data Preprocessing: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2400" dirty="0">
                <a:latin typeface="Arial" panose="020B0604020202020204" pitchFamily="34" charset="0"/>
              </a:rPr>
              <a:t>Loaded CSV into </a:t>
            </a:r>
            <a:r>
              <a:rPr lang="en-US" altLang="en-US" sz="2400" b="1" dirty="0">
                <a:latin typeface="Arial" panose="020B0604020202020204" pitchFamily="34" charset="0"/>
              </a:rPr>
              <a:t>pandas DataFrame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2"/>
            </a:pPr>
            <a:r>
              <a:rPr lang="en-US" altLang="en-US" sz="2400" dirty="0">
                <a:latin typeface="Arial" panose="020B0604020202020204" pitchFamily="34" charset="0"/>
              </a:rPr>
              <a:t>Converted </a:t>
            </a:r>
            <a:r>
              <a:rPr lang="en-US" altLang="en-US" sz="2400" dirty="0">
                <a:latin typeface="Arial Unicode MS"/>
              </a:rPr>
              <a:t>Date</a:t>
            </a:r>
            <a:r>
              <a:rPr lang="en-US" altLang="en-US" sz="2400" dirty="0"/>
              <a:t> column to </a:t>
            </a:r>
            <a:r>
              <a:rPr lang="en-US" altLang="en-US" sz="2400" dirty="0" err="1">
                <a:latin typeface="Arial Unicode MS"/>
              </a:rPr>
              <a:t>datetime</a:t>
            </a:r>
            <a:r>
              <a:rPr lang="en-US" altLang="en-US" sz="2400" dirty="0"/>
              <a:t> format.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3"/>
            </a:pPr>
            <a:r>
              <a:rPr lang="en-US" altLang="en-US" sz="2400" dirty="0">
                <a:latin typeface="Arial" panose="020B0604020202020204" pitchFamily="34" charset="0"/>
              </a:rPr>
              <a:t>Sorted data chronologically.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4"/>
            </a:pPr>
            <a:r>
              <a:rPr lang="en-US" altLang="en-US" sz="2400" dirty="0">
                <a:latin typeface="Arial" panose="020B0604020202020204" pitchFamily="34" charset="0"/>
              </a:rPr>
              <a:t>Checked for missing values and handled them using forward-fill.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AutoNum type="arabicPeriod" startAt="5"/>
            </a:pPr>
            <a:r>
              <a:rPr lang="en-US" altLang="en-US" sz="2400" dirty="0">
                <a:latin typeface="Arial" panose="020B0604020202020204" pitchFamily="34" charset="0"/>
              </a:rPr>
              <a:t>Selected the </a:t>
            </a:r>
            <a:r>
              <a:rPr lang="en-US" altLang="en-US" sz="2400" dirty="0">
                <a:latin typeface="Arial Unicode MS"/>
              </a:rPr>
              <a:t>Close</a:t>
            </a:r>
            <a:r>
              <a:rPr lang="en-US" altLang="en-US" sz="2400" dirty="0"/>
              <a:t> price for ARIMA modeling.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5503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Methodology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853499"/>
            <a:ext cx="10434267" cy="41549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3.1 ARIMA Forecasting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Exploratory Data Analysis (EDA)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Plotted time series for the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Close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price.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Checked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stationarity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the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Augmented Dickey-Fuller (ADF)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test.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Differenced the series if required.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Identification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ACF (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AutoCorrelation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Function)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PACF (Partial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AutoCorrelation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Function)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plots to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determine ARIMA parameters 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(p, d, q)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1654629" y="2801257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1014260" y="5201798"/>
            <a:ext cx="1117774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Model Training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Fit the ARIMA model on training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Model Evaluation</a:t>
            </a: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Evaluated using </a:t>
            </a: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RMSE (Root Mean Square Error)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between predicted and actual values.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7488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1001" y="1852449"/>
            <a:ext cx="6729997" cy="4297689"/>
          </a:xfrm>
        </p:spPr>
      </p:pic>
    </p:spTree>
    <p:extLst>
      <p:ext uri="{BB962C8B-B14F-4D97-AF65-F5344CB8AC3E}">
        <p14:creationId xmlns:p14="http://schemas.microsoft.com/office/powerpoint/2010/main" val="2097360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 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474" y="1825625"/>
            <a:ext cx="8769052" cy="4351338"/>
          </a:xfrm>
        </p:spPr>
      </p:pic>
    </p:spTree>
    <p:extLst>
      <p:ext uri="{BB962C8B-B14F-4D97-AF65-F5344CB8AC3E}">
        <p14:creationId xmlns:p14="http://schemas.microsoft.com/office/powerpoint/2010/main" val="3504926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Data Visualization</a:t>
            </a:r>
            <a:endParaRPr lang="en-US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1474" y="1825625"/>
            <a:ext cx="8769052" cy="4351338"/>
          </a:xfrm>
        </p:spPr>
      </p:pic>
    </p:spTree>
    <p:extLst>
      <p:ext uri="{BB962C8B-B14F-4D97-AF65-F5344CB8AC3E}">
        <p14:creationId xmlns:p14="http://schemas.microsoft.com/office/powerpoint/2010/main" val="2729991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461</Words>
  <Application>Microsoft Office PowerPoint</Application>
  <PresentationFormat>Widescreen</PresentationFormat>
  <Paragraphs>71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Unicode MS</vt:lpstr>
      <vt:lpstr>Calibri</vt:lpstr>
      <vt:lpstr>Calibri Light</vt:lpstr>
      <vt:lpstr>CIDFont+F1</vt:lpstr>
      <vt:lpstr>Office Theme</vt:lpstr>
      <vt:lpstr>Stock Price Prediction using ARIMA</vt:lpstr>
      <vt:lpstr>Google Colab URL </vt:lpstr>
      <vt:lpstr>Project Overview</vt:lpstr>
      <vt:lpstr>Dataset Description</vt:lpstr>
      <vt:lpstr>Dataset Description</vt:lpstr>
      <vt:lpstr>Methodology</vt:lpstr>
      <vt:lpstr>Data Visualization</vt:lpstr>
      <vt:lpstr>Data Visualization </vt:lpstr>
      <vt:lpstr>Data Visualization</vt:lpstr>
      <vt:lpstr>Data Visualization</vt:lpstr>
      <vt:lpstr>Results</vt:lpstr>
      <vt:lpstr>Results</vt:lpstr>
      <vt:lpstr>Insights</vt:lpstr>
      <vt:lpstr>Recommendations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Stock Price Prediction using ARIMA</dc:title>
  <dc:creator>KUMAR</dc:creator>
  <cp:lastModifiedBy>KUMAR</cp:lastModifiedBy>
  <cp:revision>17</cp:revision>
  <dcterms:created xsi:type="dcterms:W3CDTF">2025-08-15T12:19:52Z</dcterms:created>
  <dcterms:modified xsi:type="dcterms:W3CDTF">2025-08-17T06:13:32Z</dcterms:modified>
</cp:coreProperties>
</file>