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4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D140-5C9D-45DD-A398-93C53B492E6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7C06-8A0A-4ABF-AB1C-B480477A2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Tu4BPX2Lls42QhIeVw5bZxIhV5pL57D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Temperature Forecasting with ARIMA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036" y="1690688"/>
            <a:ext cx="10785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3.3 Summer vs Winter Comparison (Stacked Bar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Summer (June–August) and Winter (December–February) averages were computed for each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stacked bar chart</a:t>
            </a:r>
            <a:r>
              <a:rPr lang="en-US" sz="2800" dirty="0"/>
              <a:t> highlighted the </a:t>
            </a:r>
            <a:r>
              <a:rPr lang="en-US" sz="2800" b="1" dirty="0"/>
              <a:t>combined contribution</a:t>
            </a:r>
            <a:r>
              <a:rPr lang="en-US" sz="2800" dirty="0"/>
              <a:t> of summer and winter to yearly temperature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Winters consistently had much lower averages compared to summers, showing a strong </a:t>
            </a:r>
            <a:r>
              <a:rPr lang="en-US" sz="2800" b="1" dirty="0"/>
              <a:t>seasonal effect</a:t>
            </a:r>
            <a:r>
              <a:rPr lang="en-US" sz="2800" dirty="0"/>
              <a:t>.</a:t>
            </a:r>
          </a:p>
          <a:p>
            <a:r>
              <a:rPr lang="en-US" sz="2800" dirty="0"/>
              <a:t>📊 </a:t>
            </a:r>
            <a:r>
              <a:rPr lang="en-US" sz="2800" b="1" dirty="0"/>
              <a:t>Insight</a:t>
            </a:r>
            <a:r>
              <a:rPr lang="en-US" sz="2800" dirty="0"/>
              <a:t>: The dataset clearly captures </a:t>
            </a:r>
            <a:r>
              <a:rPr lang="en-US" sz="2800" b="1" dirty="0"/>
              <a:t>seasonality</a:t>
            </a:r>
            <a:r>
              <a:rPr lang="en-US" sz="2800" dirty="0"/>
              <a:t>, which is crucial for forecasting models like SARIMA.</a:t>
            </a:r>
          </a:p>
        </p:txBody>
      </p:sp>
    </p:spTree>
    <p:extLst>
      <p:ext uri="{BB962C8B-B14F-4D97-AF65-F5344CB8AC3E}">
        <p14:creationId xmlns:p14="http://schemas.microsoft.com/office/powerpoint/2010/main" val="28431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25" y="1357602"/>
            <a:ext cx="9235458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1830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3.4 Summer vs Winter Side-by-Side (Grouped Bar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When plotted side by side, the difference between summer and winter averages was clearer.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Each year consistently showed a </a:t>
            </a:r>
            <a:r>
              <a:rPr lang="en-US" sz="2800" b="1" dirty="0"/>
              <a:t>10–15°C gap</a:t>
            </a:r>
            <a:r>
              <a:rPr lang="en-US" sz="2800" dirty="0"/>
              <a:t> between summer and winter.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Minor variations across years reflect random noise.</a:t>
            </a:r>
          </a:p>
          <a:p>
            <a:r>
              <a:rPr lang="en-US" sz="2800" dirty="0"/>
              <a:t>📊 </a:t>
            </a:r>
            <a:r>
              <a:rPr lang="en-US" sz="2800" b="1" dirty="0"/>
              <a:t>Insight</a:t>
            </a:r>
            <a:r>
              <a:rPr lang="en-US" sz="2800" dirty="0"/>
              <a:t>: Direct comparison reinforces the </a:t>
            </a:r>
            <a:r>
              <a:rPr lang="en-US" sz="2800" b="1" dirty="0"/>
              <a:t>predictable seasonal cycle</a:t>
            </a:r>
            <a:r>
              <a:rPr lang="en-US" sz="2800" dirty="0"/>
              <a:t> in temperatures.</a:t>
            </a:r>
          </a:p>
        </p:txBody>
      </p:sp>
    </p:spTree>
    <p:extLst>
      <p:ext uri="{BB962C8B-B14F-4D97-AF65-F5344CB8AC3E}">
        <p14:creationId xmlns:p14="http://schemas.microsoft.com/office/powerpoint/2010/main" val="16700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Takeaways from EDA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9263" y="1489663"/>
            <a:ext cx="1081347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Distribution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Temperatures follow a near-normal distribution centered around 15°C.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Stability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Yearly averages remain stable, consistent with a synthetic sinusoidal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Seasonality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Clear seasonal pattern with warm summers and cold winters.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Forecasting Suitability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Since the data exhibits strong seasonality and stable averages,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it is well-suited for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ARIMA/SARIMA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3453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113"/>
            <a:ext cx="1092430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Apply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ARIMA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short-term forecasting (already demonstrated).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Extend to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SARIMA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explicitly capture seasonal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Try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Prophet (Facebook)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trend + seasonality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Experiment with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LSTM neural networks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long-term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Build an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interactive dashboard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(e.g., Power BI, Tableau) to visualize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seasonal trends and forecasts.</a:t>
            </a:r>
          </a:p>
        </p:txBody>
      </p:sp>
    </p:spTree>
    <p:extLst>
      <p:ext uri="{BB962C8B-B14F-4D97-AF65-F5344CB8AC3E}">
        <p14:creationId xmlns:p14="http://schemas.microsoft.com/office/powerpoint/2010/main" val="32440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8550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EDA confirmed that the synthetic temperature dataset exhibits </a:t>
            </a:r>
            <a:r>
              <a:rPr lang="en-US" sz="2800" b="1" dirty="0"/>
              <a:t>realistic seasonal variations</a:t>
            </a:r>
            <a:r>
              <a:rPr lang="en-US" sz="2800" dirty="0"/>
              <a:t> with a sinusoidal pattern. Temperatures oscillate between cold winters and warm summers with predictable cycles. These insights validate the use of </a:t>
            </a:r>
            <a:r>
              <a:rPr lang="en-US" sz="2800" b="1" dirty="0"/>
              <a:t>time series forecasting techniques</a:t>
            </a:r>
            <a:r>
              <a:rPr lang="en-US" sz="2800" dirty="0"/>
              <a:t> for predicting future temperatures.</a:t>
            </a:r>
          </a:p>
          <a:p>
            <a:r>
              <a:rPr lang="en-US" sz="2800" dirty="0"/>
              <a:t>Such forecasting can have real-world applications in </a:t>
            </a:r>
            <a:r>
              <a:rPr lang="en-US" sz="2800" b="1" dirty="0"/>
              <a:t>energy consumption planning (heating/cooling), agriculture, tourism, and climate risk management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0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https://colab.research.google.com/drive/1vTu4BPX2Lls42QhIeVw5bZxIhV5pL57D?usp=sharing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forecasting is crucial for </a:t>
            </a:r>
            <a:r>
              <a:rPr lang="en-US" b="1" dirty="0"/>
              <a:t>climate monitoring, agriculture, energy planning, and disaster management</a:t>
            </a:r>
            <a:r>
              <a:rPr lang="en-US" dirty="0"/>
              <a:t>. Accurate forecasts help governments, businesses, and individuals make informed decisions.</a:t>
            </a:r>
          </a:p>
          <a:p>
            <a:r>
              <a:rPr lang="en-US" dirty="0"/>
              <a:t>In this project, we used a </a:t>
            </a:r>
            <a:r>
              <a:rPr lang="en-US" b="1" dirty="0"/>
              <a:t>synthetic dataset (2010–2024)</a:t>
            </a:r>
            <a:r>
              <a:rPr lang="en-US" dirty="0"/>
              <a:t> that simulates daily temperatures with </a:t>
            </a:r>
            <a:r>
              <a:rPr lang="en-US" b="1" dirty="0"/>
              <a:t>seasonality (summer/winter cycles)</a:t>
            </a:r>
            <a:r>
              <a:rPr lang="en-US" dirty="0"/>
              <a:t> and random fluctuations. After performing </a:t>
            </a:r>
            <a:r>
              <a:rPr lang="en-US" b="1" dirty="0"/>
              <a:t>Exploratory Data Analysis (EDA)</a:t>
            </a:r>
            <a:r>
              <a:rPr lang="en-US" dirty="0"/>
              <a:t>, we applied the </a:t>
            </a:r>
            <a:r>
              <a:rPr lang="en-US" b="1" dirty="0"/>
              <a:t>ARIMA (</a:t>
            </a:r>
            <a:r>
              <a:rPr lang="en-US" b="1" dirty="0" err="1"/>
              <a:t>AutoRegressive</a:t>
            </a:r>
            <a:r>
              <a:rPr lang="en-US" b="1" dirty="0"/>
              <a:t> Integrated Moving Average)</a:t>
            </a:r>
            <a:r>
              <a:rPr lang="en-US" dirty="0"/>
              <a:t> model to forecast future average monthly temperatures.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Overview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3673" y="1690688"/>
            <a:ext cx="87902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Period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January 2010 – December 2024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Frequency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Daily (resampled into monthly/yearly for 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Column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 → daily timestamps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Temperature → average daily temperature in °C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35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53" y="1690688"/>
            <a:ext cx="6355093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7636" y="1594140"/>
            <a:ext cx="101761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3.1 Histogram of Daily Temperatures</a:t>
            </a:r>
          </a:p>
          <a:p>
            <a:r>
              <a:rPr lang="en-US" sz="2800" dirty="0"/>
              <a:t>The histogram of daily temperatures (2010–2024) showed a</a:t>
            </a:r>
          </a:p>
          <a:p>
            <a:r>
              <a:rPr lang="en-US" sz="2800" b="1" dirty="0"/>
              <a:t>bell-shaped distribution</a:t>
            </a:r>
            <a:r>
              <a:rPr lang="en-US" sz="2800" dirty="0"/>
              <a:t>.</a:t>
            </a:r>
          </a:p>
          <a:p>
            <a:r>
              <a:rPr lang="en-US" sz="2800" dirty="0"/>
              <a:t>Most daily temperatures lie between </a:t>
            </a:r>
            <a:r>
              <a:rPr lang="en-US" sz="2800" b="1" dirty="0"/>
              <a:t>5°C and 25°C</a:t>
            </a:r>
            <a:r>
              <a:rPr lang="en-US" sz="2800" dirty="0"/>
              <a:t>, with a </a:t>
            </a:r>
            <a:r>
              <a:rPr lang="en-US" sz="2800" dirty="0" smtClean="0"/>
              <a:t>peak </a:t>
            </a:r>
            <a:r>
              <a:rPr lang="en-US" sz="2800" dirty="0"/>
              <a:t>around </a:t>
            </a:r>
            <a:r>
              <a:rPr lang="en-US" sz="2800" b="1" dirty="0"/>
              <a:t>15°C</a:t>
            </a:r>
            <a:r>
              <a:rPr lang="en-US" sz="2800" dirty="0"/>
              <a:t>.</a:t>
            </a:r>
          </a:p>
          <a:p>
            <a:r>
              <a:rPr lang="en-US" sz="2800" dirty="0"/>
              <a:t>This reflects the </a:t>
            </a:r>
            <a:r>
              <a:rPr lang="en-US" sz="2800" b="1" dirty="0"/>
              <a:t>seasonal cycle</a:t>
            </a:r>
            <a:r>
              <a:rPr lang="en-US" sz="2800" dirty="0"/>
              <a:t> of cold winters and hot summers.</a:t>
            </a:r>
          </a:p>
          <a:p>
            <a:r>
              <a:rPr lang="en-US" sz="2800" dirty="0"/>
              <a:t>The spread (variance) is caused by natural daily fluctuations </a:t>
            </a:r>
          </a:p>
          <a:p>
            <a:r>
              <a:rPr lang="en-US" sz="2800" dirty="0"/>
              <a:t>and random noise.</a:t>
            </a:r>
          </a:p>
          <a:p>
            <a:r>
              <a:rPr lang="en-US" sz="2800" dirty="0"/>
              <a:t>📊 </a:t>
            </a:r>
            <a:r>
              <a:rPr lang="en-US" sz="2800" b="1" dirty="0"/>
              <a:t>Insight</a:t>
            </a:r>
            <a:r>
              <a:rPr lang="en-US" sz="2800" dirty="0"/>
              <a:t>: The distribution confirms a </a:t>
            </a:r>
            <a:r>
              <a:rPr lang="en-US" sz="2800" b="1" dirty="0"/>
              <a:t>seasonal climate cycle</a:t>
            </a:r>
          </a:p>
          <a:p>
            <a:r>
              <a:rPr lang="en-US" sz="2800" dirty="0"/>
              <a:t>with moderate variability.</a:t>
            </a:r>
          </a:p>
        </p:txBody>
      </p:sp>
    </p:spTree>
    <p:extLst>
      <p:ext uri="{BB962C8B-B14F-4D97-AF65-F5344CB8AC3E}">
        <p14:creationId xmlns:p14="http://schemas.microsoft.com/office/powerpoint/2010/main" val="22488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86" y="1385311"/>
            <a:ext cx="7699263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9873" y="1831539"/>
            <a:ext cx="102939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3.2 Yearly Average Temperatures (Bar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Yearly averages showed relatively </a:t>
            </a:r>
            <a:r>
              <a:rPr lang="en-US" sz="2800" b="1" dirty="0"/>
              <a:t>stable long-term trends</a:t>
            </a:r>
            <a:r>
              <a:rPr lang="en-US" sz="2800" dirty="0"/>
              <a:t> with only minor fluctuations.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is expected because the dataset was generated with a repeating sinusoidal pattern and random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 significant warming or cooling trend was observed in this synthetic dataset.</a:t>
            </a:r>
          </a:p>
          <a:p>
            <a:r>
              <a:rPr lang="en-US" sz="2800" dirty="0"/>
              <a:t>📊 </a:t>
            </a:r>
            <a:r>
              <a:rPr lang="en-US" sz="2800" b="1" dirty="0"/>
              <a:t>Insight</a:t>
            </a:r>
            <a:r>
              <a:rPr lang="en-US" sz="2800" dirty="0"/>
              <a:t>: In real-world datasets, yearly averages could reveal </a:t>
            </a:r>
            <a:r>
              <a:rPr lang="en-US" sz="2800" b="1" dirty="0"/>
              <a:t>climate change signals</a:t>
            </a:r>
            <a:r>
              <a:rPr lang="en-US" sz="2800" dirty="0"/>
              <a:t> (e.g., global warming).</a:t>
            </a:r>
          </a:p>
        </p:txBody>
      </p:sp>
    </p:spTree>
    <p:extLst>
      <p:ext uri="{BB962C8B-B14F-4D97-AF65-F5344CB8AC3E}">
        <p14:creationId xmlns:p14="http://schemas.microsoft.com/office/powerpoint/2010/main" val="36230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34" y="1510002"/>
            <a:ext cx="9107442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654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CIDFont+F1</vt:lpstr>
      <vt:lpstr>Office Theme</vt:lpstr>
      <vt:lpstr>Temperature Forecasting with ARIMA</vt:lpstr>
      <vt:lpstr>Google Colab URL</vt:lpstr>
      <vt:lpstr>Introduction</vt:lpstr>
      <vt:lpstr>Dataset Overview</vt:lpstr>
      <vt:lpstr>Data Visualization</vt:lpstr>
      <vt:lpstr>Exploratory Data Analysis (EDA)</vt:lpstr>
      <vt:lpstr>Data Visualization</vt:lpstr>
      <vt:lpstr>Exploratory Data Analysis (EDA)</vt:lpstr>
      <vt:lpstr>Data Visualization</vt:lpstr>
      <vt:lpstr>Exploratory Data Analysis (EDA)</vt:lpstr>
      <vt:lpstr>Data Visualization</vt:lpstr>
      <vt:lpstr>Exploratory Data Analysis (EDA)</vt:lpstr>
      <vt:lpstr>Key Takeaways from EDA</vt:lpstr>
      <vt:lpstr>Next Steps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Forecasting – Predict daily or monthly average temperatures</dc:title>
  <dc:creator>KUMAR</dc:creator>
  <cp:lastModifiedBy>KUMAR</cp:lastModifiedBy>
  <cp:revision>26</cp:revision>
  <dcterms:created xsi:type="dcterms:W3CDTF">2025-09-09T11:42:31Z</dcterms:created>
  <dcterms:modified xsi:type="dcterms:W3CDTF">2025-09-10T06:39:45Z</dcterms:modified>
</cp:coreProperties>
</file>