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3" r:id="rId8"/>
    <p:sldId id="261" r:id="rId9"/>
    <p:sldId id="265" r:id="rId10"/>
    <p:sldId id="262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6BD1-24B5-4D7A-B34D-4D43D33A3BB1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E418-6DC8-4400-82A6-22381F159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0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6BD1-24B5-4D7A-B34D-4D43D33A3BB1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E418-6DC8-4400-82A6-22381F159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5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6BD1-24B5-4D7A-B34D-4D43D33A3BB1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E418-6DC8-4400-82A6-22381F159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8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6BD1-24B5-4D7A-B34D-4D43D33A3BB1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E418-6DC8-4400-82A6-22381F159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0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6BD1-24B5-4D7A-B34D-4D43D33A3BB1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E418-6DC8-4400-82A6-22381F159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7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6BD1-24B5-4D7A-B34D-4D43D33A3BB1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E418-6DC8-4400-82A6-22381F159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6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6BD1-24B5-4D7A-B34D-4D43D33A3BB1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E418-6DC8-4400-82A6-22381F159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9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6BD1-24B5-4D7A-B34D-4D43D33A3BB1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E418-6DC8-4400-82A6-22381F159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6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6BD1-24B5-4D7A-B34D-4D43D33A3BB1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E418-6DC8-4400-82A6-22381F159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4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6BD1-24B5-4D7A-B34D-4D43D33A3BB1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E418-6DC8-4400-82A6-22381F159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7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6BD1-24B5-4D7A-B34D-4D43D33A3BB1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E418-6DC8-4400-82A6-22381F159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36BD1-24B5-4D7A-B34D-4D43D33A3BB1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4E418-6DC8-4400-82A6-22381F159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3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Gopalakrishnan-Kumar/" TargetMode="External"/><Relationship Id="rId2" Type="http://schemas.openxmlformats.org/officeDocument/2006/relationships/hyperlink" Target="https://www.linkedin.com/in/gopalakrishnankumar-a7330111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gopalkk2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Qi6ReqSTuGaSI9kMlyOOiDWofvSf52S5?usp=shar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COVID-19 Case Forecasting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72308"/>
            <a:ext cx="9144000" cy="1655762"/>
          </a:xfrm>
        </p:spPr>
        <p:txBody>
          <a:bodyPr/>
          <a:lstStyle/>
          <a:p>
            <a:r>
              <a:rPr lang="en-US" b="1" dirty="0" smtClean="0"/>
              <a:t>By </a:t>
            </a:r>
            <a:r>
              <a:rPr lang="en-US" b="1" dirty="0" err="1" smtClean="0"/>
              <a:t>Gopalakrishnan</a:t>
            </a:r>
            <a:r>
              <a:rPr lang="en-US" b="1" dirty="0" smtClean="0"/>
              <a:t> Kumar, </a:t>
            </a:r>
            <a:r>
              <a:rPr lang="en-US" b="1" dirty="0" err="1" smtClean="0"/>
              <a:t>MTech</a:t>
            </a:r>
            <a:r>
              <a:rPr lang="en-US" b="1" dirty="0" smtClean="0"/>
              <a:t> IIT-Bombay,</a:t>
            </a:r>
          </a:p>
          <a:p>
            <a:r>
              <a:rPr lang="en-US" b="1" dirty="0" smtClean="0"/>
              <a:t>Freelance Data Science Consultant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55273" y="45191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D0D0D"/>
                </a:solidFill>
                <a:latin typeface="CIDFont+F1"/>
              </a:rPr>
              <a:t>LinkedIn: Profile Link : 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2"/>
              </a:rPr>
              <a:t>https://www.linkedin.com/in/gopalakrishnankumar-a73301110/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r>
              <a:rPr lang="en-US" dirty="0" err="1" smtClean="0">
                <a:solidFill>
                  <a:srgbClr val="0D0D0D"/>
                </a:solidFill>
                <a:latin typeface="CIDFont+F1"/>
              </a:rPr>
              <a:t>Github:</a:t>
            </a:r>
            <a:r>
              <a:rPr lang="en-US" dirty="0" err="1" smtClean="0">
                <a:solidFill>
                  <a:srgbClr val="0D0D0D"/>
                </a:solidFill>
                <a:latin typeface="CIDFont+F1"/>
                <a:hlinkClick r:id="rId3"/>
              </a:rPr>
              <a:t>https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3"/>
              </a:rPr>
              <a:t>://www.github.com/Gopalakrishnan-Kumar/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5273" y="6065737"/>
            <a:ext cx="615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Kaggle</a:t>
            </a:r>
            <a:r>
              <a:rPr lang="en-US" sz="2000" dirty="0" smtClean="0"/>
              <a:t> URL- </a:t>
            </a:r>
            <a:r>
              <a:rPr lang="en-US" sz="2000" dirty="0" smtClean="0">
                <a:hlinkClick r:id="rId4"/>
              </a:rPr>
              <a:t>https://www.kaggle.com/gopalkk2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812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Exploratory Data Analysis (EDA)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c. Bar Chart – Monthly Average Cases</a:t>
            </a:r>
          </a:p>
          <a:p>
            <a:r>
              <a:rPr lang="en-US" dirty="0"/>
              <a:t>The monthly average bar chart showed clear </a:t>
            </a:r>
            <a:r>
              <a:rPr lang="en-US" b="1" dirty="0"/>
              <a:t>peaks and troughs</a:t>
            </a:r>
            <a:r>
              <a:rPr lang="en-US" dirty="0"/>
              <a:t>, corresponding to different COVID-19 waves.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First Wave:</a:t>
            </a:r>
            <a:r>
              <a:rPr lang="en-US" dirty="0"/>
              <a:t> Around mid-2020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Second Wave:</a:t>
            </a:r>
            <a:r>
              <a:rPr lang="en-US" dirty="0"/>
              <a:t> Mid-2021 with the highest average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Decline:</a:t>
            </a:r>
            <a:r>
              <a:rPr lang="en-US" dirty="0"/>
              <a:t> Toward late 2021 as vaccination rates improved</a:t>
            </a:r>
          </a:p>
          <a:p>
            <a:r>
              <a:rPr lang="en-US" dirty="0"/>
              <a:t>This temporal pattern confirms the </a:t>
            </a:r>
            <a:r>
              <a:rPr lang="en-US" b="1" dirty="0"/>
              <a:t>cyclical seasonality</a:t>
            </a:r>
            <a:r>
              <a:rPr lang="en-US" dirty="0"/>
              <a:t> in the data.</a:t>
            </a:r>
          </a:p>
        </p:txBody>
      </p:sp>
    </p:spTree>
    <p:extLst>
      <p:ext uri="{BB962C8B-B14F-4D97-AF65-F5344CB8AC3E}">
        <p14:creationId xmlns:p14="http://schemas.microsoft.com/office/powerpoint/2010/main" val="279211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17" y="1825625"/>
            <a:ext cx="7139965" cy="4351338"/>
          </a:xfrm>
        </p:spPr>
      </p:pic>
    </p:spTree>
    <p:extLst>
      <p:ext uri="{BB962C8B-B14F-4D97-AF65-F5344CB8AC3E}">
        <p14:creationId xmlns:p14="http://schemas.microsoft.com/office/powerpoint/2010/main" val="28695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d. Stacked Bar Chart – Weekly vs Monthly Comparison</a:t>
            </a:r>
          </a:p>
          <a:p>
            <a:r>
              <a:rPr lang="en-US" dirty="0"/>
              <a:t>The stacked bar chart displayed how weekly average cases varied within each month.</a:t>
            </a:r>
            <a:br>
              <a:rPr lang="en-US" dirty="0"/>
            </a:br>
            <a:r>
              <a:rPr lang="en-US" dirty="0"/>
              <a:t>It was observed that:</a:t>
            </a:r>
          </a:p>
          <a:p>
            <a:r>
              <a:rPr lang="en-US" dirty="0"/>
              <a:t>Certain weeks (especially at wave peaks) contributed disproportionately to total monthly cases.</a:t>
            </a:r>
          </a:p>
          <a:p>
            <a:r>
              <a:rPr lang="en-US" dirty="0"/>
              <a:t>Weekly-level variations indicate </a:t>
            </a:r>
            <a:r>
              <a:rPr lang="en-US" b="1" dirty="0"/>
              <a:t>short-term spikes</a:t>
            </a:r>
            <a:r>
              <a:rPr lang="en-US" dirty="0"/>
              <a:t> (super-spreader events or policy relaxations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7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17" y="1825625"/>
            <a:ext cx="7139965" cy="4351338"/>
          </a:xfrm>
        </p:spPr>
      </p:pic>
    </p:spTree>
    <p:extLst>
      <p:ext uri="{BB962C8B-B14F-4D97-AF65-F5344CB8AC3E}">
        <p14:creationId xmlns:p14="http://schemas.microsoft.com/office/powerpoint/2010/main" val="397335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e. Combined Stacked Bar Chart – Daily, Weekly, Monthly</a:t>
            </a:r>
          </a:p>
          <a:p>
            <a:r>
              <a:rPr lang="en-US" dirty="0"/>
              <a:t>The combined stacked chart highlighted:</a:t>
            </a:r>
          </a:p>
          <a:p>
            <a:r>
              <a:rPr lang="en-US" dirty="0"/>
              <a:t>Strong </a:t>
            </a:r>
            <a:r>
              <a:rPr lang="en-US" b="1" dirty="0"/>
              <a:t>periodic trends</a:t>
            </a:r>
            <a:r>
              <a:rPr lang="en-US" dirty="0"/>
              <a:t>: daily fluctuations smoothed out in weekly and monthly aggregates.</a:t>
            </a:r>
          </a:p>
          <a:p>
            <a:r>
              <a:rPr lang="en-US" dirty="0"/>
              <a:t>Peaks align across all granularities, confirming </a:t>
            </a:r>
            <a:r>
              <a:rPr lang="en-US" b="1" dirty="0"/>
              <a:t>consistent pandemic patterns</a:t>
            </a:r>
            <a:r>
              <a:rPr lang="en-US" dirty="0"/>
              <a:t> across scales.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4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29" y="1825625"/>
            <a:ext cx="8161742" cy="4351338"/>
          </a:xfrm>
        </p:spPr>
      </p:pic>
    </p:spTree>
    <p:extLst>
      <p:ext uri="{BB962C8B-B14F-4D97-AF65-F5344CB8AC3E}">
        <p14:creationId xmlns:p14="http://schemas.microsoft.com/office/powerpoint/2010/main" val="185164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Forecasting Model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5789"/>
            <a:ext cx="10515600" cy="4351338"/>
          </a:xfrm>
        </p:spPr>
        <p:txBody>
          <a:bodyPr/>
          <a:lstStyle/>
          <a:p>
            <a:r>
              <a:rPr lang="en-US" b="1" dirty="0"/>
              <a:t>Model Used:</a:t>
            </a:r>
          </a:p>
          <a:p>
            <a:r>
              <a:rPr lang="en-US" b="1" dirty="0"/>
              <a:t>ARIMA (</a:t>
            </a:r>
            <a:r>
              <a:rPr lang="en-US" b="1" dirty="0" err="1"/>
              <a:t>AutoRegressive</a:t>
            </a:r>
            <a:r>
              <a:rPr lang="en-US" b="1" dirty="0"/>
              <a:t> Integrated Moving Average)</a:t>
            </a:r>
            <a:endParaRPr lang="en-US" dirty="0"/>
          </a:p>
          <a:p>
            <a:r>
              <a:rPr lang="en-US" b="1" dirty="0"/>
              <a:t>Model Parameters:</a:t>
            </a:r>
          </a:p>
          <a:p>
            <a:r>
              <a:rPr lang="en-US" dirty="0"/>
              <a:t>Auto-selected using AIC minimization — for example: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7765" y="4109393"/>
            <a:ext cx="19912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ARIMA(2, 1, 2)</a:t>
            </a:r>
          </a:p>
        </p:txBody>
      </p:sp>
    </p:spTree>
    <p:extLst>
      <p:ext uri="{BB962C8B-B14F-4D97-AF65-F5344CB8AC3E}">
        <p14:creationId xmlns:p14="http://schemas.microsoft.com/office/powerpoint/2010/main" val="119925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Forecasting Model Development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113972" y="1313317"/>
            <a:ext cx="837837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Steps: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Stationarity check</a:t>
            </a:r>
            <a:r>
              <a:rPr lang="en-US" sz="2400" dirty="0"/>
              <a:t> using Augmented Dickey-Fuller test (ADF).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Differencing</a:t>
            </a:r>
            <a:r>
              <a:rPr lang="en-US" sz="2400" dirty="0"/>
              <a:t> applied to remove trend and stabilize mean.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Model fitting</a:t>
            </a:r>
            <a:r>
              <a:rPr lang="en-US" sz="2400" dirty="0"/>
              <a:t> performed on the training dataset (80% of total data).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Forecasting</a:t>
            </a:r>
            <a:r>
              <a:rPr lang="en-US" sz="2400" dirty="0"/>
              <a:t> made for the test period (remaining 20%).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Evaluation metrics:</a:t>
            </a:r>
            <a:endParaRPr lang="en-US" sz="2400" dirty="0"/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Mean Squared Error (MSE)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Root Mean Squared Error (RMSE)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Mean Absolute Percentage Error (MAPE)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R² Score</a:t>
            </a:r>
          </a:p>
        </p:txBody>
      </p:sp>
    </p:spTree>
    <p:extLst>
      <p:ext uri="{BB962C8B-B14F-4D97-AF65-F5344CB8AC3E}">
        <p14:creationId xmlns:p14="http://schemas.microsoft.com/office/powerpoint/2010/main" val="409340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Forecasting Model Development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722112"/>
              </p:ext>
            </p:extLst>
          </p:nvPr>
        </p:nvGraphicFramePr>
        <p:xfrm>
          <a:off x="838199" y="1690688"/>
          <a:ext cx="10515600" cy="18288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69641726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21085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465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MSE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4.8 × 10⁸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163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RMSE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21,908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5026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MAPE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9.2%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207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R²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49995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36813" y="3835541"/>
            <a:ext cx="10918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model achieved a good balance between </a:t>
            </a:r>
            <a:r>
              <a:rPr lang="en-US" b="1" dirty="0"/>
              <a:t>bias and variance</a:t>
            </a:r>
            <a:r>
              <a:rPr lang="en-US" dirty="0"/>
              <a:t>, showing strong predictive capability for short-term trends.</a:t>
            </a:r>
          </a:p>
        </p:txBody>
      </p:sp>
    </p:spTree>
    <p:extLst>
      <p:ext uri="{BB962C8B-B14F-4D97-AF65-F5344CB8AC3E}">
        <p14:creationId xmlns:p14="http://schemas.microsoft.com/office/powerpoint/2010/main" val="402980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Forecast Plot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forecast plot</a:t>
            </a:r>
            <a:r>
              <a:rPr lang="en-US" dirty="0"/>
              <a:t> visualized predicted vs. actual cases:</a:t>
            </a:r>
          </a:p>
          <a:p>
            <a:r>
              <a:rPr lang="en-US" dirty="0"/>
              <a:t>The forecast curve followed the actual pattern closely, especially around large peaks.</a:t>
            </a:r>
          </a:p>
          <a:p>
            <a:r>
              <a:rPr lang="en-US" dirty="0"/>
              <a:t>Slight underestimation during rapid surges due to model inertia.</a:t>
            </a:r>
          </a:p>
          <a:p>
            <a:r>
              <a:rPr lang="en-US" dirty="0"/>
              <a:t>Confidence intervals widened during uncertain phases — reflecting the stochastic nature of pandemics.</a:t>
            </a:r>
          </a:p>
          <a:p>
            <a:r>
              <a:rPr lang="en-US" dirty="0"/>
              <a:t>Overall, the ARIMA model effectively captured:</a:t>
            </a:r>
          </a:p>
          <a:p>
            <a:r>
              <a:rPr lang="en-US" dirty="0"/>
              <a:t>Trend (upward/downward)</a:t>
            </a:r>
          </a:p>
          <a:p>
            <a:r>
              <a:rPr lang="en-US" dirty="0"/>
              <a:t>Seasonality (wave patterns)</a:t>
            </a:r>
          </a:p>
          <a:p>
            <a:r>
              <a:rPr lang="en-US" dirty="0"/>
              <a:t>Noise (daily variability)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9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Google Colab URL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https://colab.research.google.com/drive/1Qi6ReqSTuGaSI9kMlyOOiDWofvSf52S5?usp=sharing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4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Insights &amp; Implications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Predictive Accuracy:</a:t>
            </a:r>
            <a:r>
              <a:rPr lang="en-US" altLang="en-US" dirty="0">
                <a:latin typeface="Arial" panose="020B0604020202020204" pitchFamily="34" charset="0"/>
              </a:rPr>
              <a:t/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ARIMA captured wave patterns with reasonable accuracy, suitable for </a:t>
            </a:r>
            <a:r>
              <a:rPr lang="en-US" altLang="en-US" b="1" dirty="0">
                <a:latin typeface="Arial" panose="020B0604020202020204" pitchFamily="34" charset="0"/>
              </a:rPr>
              <a:t>short-term policy forecasting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Healthcare Planning:</a:t>
            </a:r>
            <a:r>
              <a:rPr lang="en-US" altLang="en-US" dirty="0">
                <a:latin typeface="Arial" panose="020B0604020202020204" pitchFamily="34" charset="0"/>
              </a:rPr>
              <a:t/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Hospitals can use forecasts to prepare ICU beds, ventilators, and oxygen supply in advance.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Policy Decisions:</a:t>
            </a:r>
            <a:r>
              <a:rPr lang="en-US" altLang="en-US" dirty="0">
                <a:latin typeface="Arial" panose="020B0604020202020204" pitchFamily="34" charset="0"/>
              </a:rPr>
              <a:t/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Governments can implement localized restrictions before cases spike beyond critical thresholds.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Vaccine Impact:</a:t>
            </a:r>
            <a:r>
              <a:rPr lang="en-US" altLang="en-US" dirty="0">
                <a:latin typeface="Arial" panose="020B0604020202020204" pitchFamily="34" charset="0"/>
              </a:rPr>
              <a:t/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Post-2021, the reduction in amplitude of waves reflected the </a:t>
            </a:r>
            <a:r>
              <a:rPr lang="en-US" altLang="en-US" b="1" dirty="0">
                <a:latin typeface="Arial" panose="020B0604020202020204" pitchFamily="34" charset="0"/>
              </a:rPr>
              <a:t>positive impact of vaccination campaigns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9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Future Enhancements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4056" y="1521323"/>
            <a:ext cx="102797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Incorporate </a:t>
            </a:r>
            <a:r>
              <a:rPr lang="en-US" altLang="en-US" sz="2400" b="1" dirty="0"/>
              <a:t>external </a:t>
            </a:r>
            <a:r>
              <a:rPr lang="en-US" altLang="en-US" sz="2400" b="1" dirty="0" err="1"/>
              <a:t>regressors</a:t>
            </a:r>
            <a:r>
              <a:rPr lang="en-US" altLang="en-US" sz="2400" b="1" dirty="0"/>
              <a:t> (ARIMAX)</a:t>
            </a:r>
            <a:r>
              <a:rPr lang="en-US" altLang="en-US" sz="2400" dirty="0"/>
              <a:t> like mobility, vaccination rate, and temperature.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Experiment with </a:t>
            </a:r>
            <a:r>
              <a:rPr lang="en-US" altLang="en-US" sz="2400" b="1" dirty="0"/>
              <a:t>LSTM (Long Short-Term Memory)</a:t>
            </a:r>
            <a:r>
              <a:rPr lang="en-US" altLang="en-US" sz="2400" dirty="0"/>
              <a:t> models for long-term non-linear trend prediction.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Develop an </a:t>
            </a:r>
            <a:r>
              <a:rPr lang="en-US" altLang="en-US" sz="2400" b="1" dirty="0"/>
              <a:t>interactive dashboard (Power BI / </a:t>
            </a:r>
            <a:r>
              <a:rPr lang="en-US" altLang="en-US" sz="2400" b="1" dirty="0" err="1"/>
              <a:t>Plotly</a:t>
            </a:r>
            <a:r>
              <a:rPr lang="en-US" altLang="en-US" sz="2400" b="1" dirty="0"/>
              <a:t> Dash)</a:t>
            </a:r>
            <a:r>
              <a:rPr lang="en-US" altLang="en-US" sz="2400" dirty="0"/>
              <a:t> for real-time case tracking and forecasting.</a:t>
            </a:r>
          </a:p>
        </p:txBody>
      </p:sp>
    </p:spTree>
    <p:extLst>
      <p:ext uri="{BB962C8B-B14F-4D97-AF65-F5344CB8AC3E}">
        <p14:creationId xmlns:p14="http://schemas.microsoft.com/office/powerpoint/2010/main" val="83612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demonstrates a complete workflow for </a:t>
            </a:r>
            <a:r>
              <a:rPr lang="en-US" b="1" dirty="0"/>
              <a:t>time series forecasting using ARIMA</a:t>
            </a:r>
            <a:r>
              <a:rPr lang="en-US" dirty="0"/>
              <a:t> on COVID-19 daily case data.</a:t>
            </a:r>
            <a:br>
              <a:rPr lang="en-US" dirty="0"/>
            </a:br>
            <a:r>
              <a:rPr lang="en-US" dirty="0"/>
              <a:t>The model effectively identified underlying patterns, predicted future case counts, and provided actionable insights for </a:t>
            </a:r>
            <a:r>
              <a:rPr lang="en-US" b="1" dirty="0"/>
              <a:t>public health management</a:t>
            </a:r>
            <a:r>
              <a:rPr lang="en-US" dirty="0"/>
              <a:t> and </a:t>
            </a:r>
            <a:r>
              <a:rPr lang="en-US" b="1" dirty="0"/>
              <a:t>pandemic response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89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predict daily or weekly new COVID-19 cases using time series forecasting techniques (ARIMA/ARIMAX). This analysis helps understand pandemic trends, plan healthcare resources, and implement timely interventions.</a:t>
            </a:r>
          </a:p>
        </p:txBody>
      </p:sp>
    </p:spTree>
    <p:extLst>
      <p:ext uri="{BB962C8B-B14F-4D97-AF65-F5344CB8AC3E}">
        <p14:creationId xmlns:p14="http://schemas.microsoft.com/office/powerpoint/2010/main" val="25292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Dataset Columns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000272"/>
              </p:ext>
            </p:extLst>
          </p:nvPr>
        </p:nvGraphicFramePr>
        <p:xfrm>
          <a:off x="962891" y="2498076"/>
          <a:ext cx="10515600" cy="13716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43508553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633886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Column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871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Date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Date of observation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123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err="1"/>
                        <a:t>New_Cases</a:t>
                      </a: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Number of new confirmed COVID-19 cases reported per day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8824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62891" y="4469321"/>
            <a:ext cx="2715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Data </a:t>
            </a:r>
            <a:r>
              <a:rPr lang="en-US" sz="2400" b="1" dirty="0" smtClean="0"/>
              <a:t>Characteristics</a:t>
            </a:r>
            <a:endParaRPr lang="en-US" sz="240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62891" y="4955510"/>
            <a:ext cx="889121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Range: January 2020 to December 2021 (example synthetic or WHO data)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Frequency: Daily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Records: ~730 (2 years of daily data)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values: Filled using forward-fill for continuity</a:t>
            </a:r>
          </a:p>
        </p:txBody>
      </p:sp>
    </p:spTree>
    <p:extLst>
      <p:ext uri="{BB962C8B-B14F-4D97-AF65-F5344CB8AC3E}">
        <p14:creationId xmlns:p14="http://schemas.microsoft.com/office/powerpoint/2010/main" val="383717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83" y="1852449"/>
            <a:ext cx="9272034" cy="4297689"/>
          </a:xfrm>
        </p:spPr>
      </p:pic>
    </p:spTree>
    <p:extLst>
      <p:ext uri="{BB962C8B-B14F-4D97-AF65-F5344CB8AC3E}">
        <p14:creationId xmlns:p14="http://schemas.microsoft.com/office/powerpoint/2010/main" val="297664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a. Descriptive Statistics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171058"/>
              </p:ext>
            </p:extLst>
          </p:nvPr>
        </p:nvGraphicFramePr>
        <p:xfrm>
          <a:off x="838200" y="2904014"/>
          <a:ext cx="10515600" cy="21945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89818839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53089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791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Mean Daily Cases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18,700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194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Median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10,850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269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Standard Deviation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22,400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301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Maximum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105,000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830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Minimum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62713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53146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data is highly </a:t>
            </a:r>
            <a:r>
              <a:rPr lang="en-US" b="1" dirty="0"/>
              <a:t>right-skewed</a:t>
            </a:r>
            <a:r>
              <a:rPr lang="en-US" dirty="0"/>
              <a:t>, indicating large outbreaks or waves where cases spiked drastically for short periods.</a:t>
            </a:r>
          </a:p>
        </p:txBody>
      </p:sp>
    </p:spTree>
    <p:extLst>
      <p:ext uri="{BB962C8B-B14F-4D97-AF65-F5344CB8AC3E}">
        <p14:creationId xmlns:p14="http://schemas.microsoft.com/office/powerpoint/2010/main" val="374426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940" y="1852449"/>
            <a:ext cx="7690119" cy="4297689"/>
          </a:xfrm>
        </p:spPr>
      </p:pic>
    </p:spTree>
    <p:extLst>
      <p:ext uri="{BB962C8B-B14F-4D97-AF65-F5344CB8AC3E}">
        <p14:creationId xmlns:p14="http://schemas.microsoft.com/office/powerpoint/2010/main" val="303722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Exploratory Data Analysis (EDA)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b. Histogram – Daily New </a:t>
            </a:r>
            <a:r>
              <a:rPr lang="en-US" b="1" dirty="0" smtClean="0"/>
              <a:t>Cases</a:t>
            </a:r>
          </a:p>
          <a:p>
            <a:r>
              <a:rPr lang="en-US" dirty="0"/>
              <a:t>The histogram revealed that most days had </a:t>
            </a:r>
            <a:r>
              <a:rPr lang="en-US" b="1" dirty="0"/>
              <a:t>fewer than 20,000 new cases</a:t>
            </a:r>
            <a:r>
              <a:rPr lang="en-US" dirty="0"/>
              <a:t>, but a few extreme spikes occurred, indicating major pandemic waves.</a:t>
            </a:r>
            <a:br>
              <a:rPr lang="en-US" dirty="0"/>
            </a:br>
            <a:r>
              <a:rPr lang="en-US" dirty="0"/>
              <a:t>📊 This demonstrates </a:t>
            </a:r>
            <a:r>
              <a:rPr lang="en-US" b="1" dirty="0"/>
              <a:t>non-stationary behavior</a:t>
            </a:r>
            <a:r>
              <a:rPr lang="en-US" dirty="0"/>
              <a:t>, which requires differencing before applying time series models.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283" y="1825625"/>
            <a:ext cx="8625433" cy="4351338"/>
          </a:xfrm>
        </p:spPr>
      </p:pic>
    </p:spTree>
    <p:extLst>
      <p:ext uri="{BB962C8B-B14F-4D97-AF65-F5344CB8AC3E}">
        <p14:creationId xmlns:p14="http://schemas.microsoft.com/office/powerpoint/2010/main" val="147020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654</Words>
  <Application>Microsoft Office PowerPoint</Application>
  <PresentationFormat>Widescreen</PresentationFormat>
  <Paragraphs>114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CIDFont+F1</vt:lpstr>
      <vt:lpstr>Office Theme</vt:lpstr>
      <vt:lpstr>COVID-19 Case Forecasting</vt:lpstr>
      <vt:lpstr> Google Colab URL</vt:lpstr>
      <vt:lpstr>Objectives</vt:lpstr>
      <vt:lpstr>Dataset Overview</vt:lpstr>
      <vt:lpstr>Data Visualization </vt:lpstr>
      <vt:lpstr>Exploratory Data Analysis (EDA)</vt:lpstr>
      <vt:lpstr>Data Visualization </vt:lpstr>
      <vt:lpstr>Exploratory Data Analysis (EDA)</vt:lpstr>
      <vt:lpstr>Data Visualization</vt:lpstr>
      <vt:lpstr>Exploratory Data Analysis (EDA)</vt:lpstr>
      <vt:lpstr>Data Visualization </vt:lpstr>
      <vt:lpstr>Exploratory Data Analysis (EDA)</vt:lpstr>
      <vt:lpstr>Data Visualization </vt:lpstr>
      <vt:lpstr>Exploratory Data Analysis (EDA)</vt:lpstr>
      <vt:lpstr>Data Visualization </vt:lpstr>
      <vt:lpstr>Forecasting Model Development</vt:lpstr>
      <vt:lpstr>Forecasting Model Development</vt:lpstr>
      <vt:lpstr>Forecasting Model Development</vt:lpstr>
      <vt:lpstr>Forecast Plot Analysis</vt:lpstr>
      <vt:lpstr>Insights &amp; Implications</vt:lpstr>
      <vt:lpstr>Future Enhancements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Case Forecasting</dc:title>
  <dc:creator>KUMAR</dc:creator>
  <cp:lastModifiedBy>KUMAR</cp:lastModifiedBy>
  <cp:revision>15</cp:revision>
  <dcterms:created xsi:type="dcterms:W3CDTF">2025-10-19T05:41:11Z</dcterms:created>
  <dcterms:modified xsi:type="dcterms:W3CDTF">2025-10-22T00:28:31Z</dcterms:modified>
</cp:coreProperties>
</file>