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5" r:id="rId11"/>
    <p:sldId id="264" r:id="rId12"/>
    <p:sldId id="267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ADD-C70A-458C-BBE7-C9F22A9C927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FD4-15E0-436D-9F9A-926909AA1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4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ADD-C70A-458C-BBE7-C9F22A9C927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FD4-15E0-436D-9F9A-926909AA1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ADD-C70A-458C-BBE7-C9F22A9C927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FD4-15E0-436D-9F9A-926909AA1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ADD-C70A-458C-BBE7-C9F22A9C927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FD4-15E0-436D-9F9A-926909AA1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4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ADD-C70A-458C-BBE7-C9F22A9C927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FD4-15E0-436D-9F9A-926909AA1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ADD-C70A-458C-BBE7-C9F22A9C927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FD4-15E0-436D-9F9A-926909AA1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ADD-C70A-458C-BBE7-C9F22A9C927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FD4-15E0-436D-9F9A-926909AA1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ADD-C70A-458C-BBE7-C9F22A9C927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FD4-15E0-436D-9F9A-926909AA1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ADD-C70A-458C-BBE7-C9F22A9C927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FD4-15E0-436D-9F9A-926909AA1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ADD-C70A-458C-BBE7-C9F22A9C927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FD4-15E0-436D-9F9A-926909AA1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ADD-C70A-458C-BBE7-C9F22A9C927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FD4-15E0-436D-9F9A-926909AA1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3ADD-C70A-458C-BBE7-C9F22A9C927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AFD4-15E0-436D-9F9A-926909AA1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vTu4BPX2Lls42QhIeVw5bZxIhV5pL57D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Commodity Price Forecasting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0303" y="605155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592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3836" y="1856943"/>
            <a:ext cx="100999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📊 Bar Chart (Yearly Averages)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Yearly average prices highlight </a:t>
            </a:r>
            <a:r>
              <a:rPr lang="en-US" sz="2400" b="1" dirty="0"/>
              <a:t>long-term trends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Gold shows a </a:t>
            </a:r>
            <a:r>
              <a:rPr lang="en-US" sz="2400" b="1" dirty="0"/>
              <a:t>steady upward trend</a:t>
            </a:r>
            <a:r>
              <a:rPr lang="en-US" sz="2400" dirty="0"/>
              <a:t> after 2019, influenced by inflation concerns and safe-haven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Oil shows sharp fluctuations due to geopolitical shocks and COVID-19 (2020 saw extremely low prices).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Corn shows cyclical peaks, influenced by </a:t>
            </a:r>
            <a:r>
              <a:rPr lang="en-US" sz="2400" b="1" dirty="0"/>
              <a:t>seasonality and supply shocks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68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10" y="1415834"/>
            <a:ext cx="8078057" cy="497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5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📊 Stacked Bar Chart</a:t>
            </a:r>
          </a:p>
          <a:p>
            <a:r>
              <a:rPr lang="en-US" dirty="0"/>
              <a:t>Stacked bars showed the </a:t>
            </a:r>
            <a:r>
              <a:rPr lang="en-US" b="1" dirty="0"/>
              <a:t>combined yearly averages</a:t>
            </a:r>
            <a:r>
              <a:rPr lang="en-US" dirty="0"/>
              <a:t> of oil, gold, and corn.</a:t>
            </a:r>
          </a:p>
          <a:p>
            <a:r>
              <a:rPr lang="en-US" dirty="0"/>
              <a:t>Revealed how much each commodity contributes to the overall basket of prices.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00" y="1464852"/>
            <a:ext cx="8390599" cy="51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7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5454" y="2011463"/>
            <a:ext cx="94210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📊 Combined (Grouped) Bar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Placed Oil, Gold, and Corn prices </a:t>
            </a:r>
            <a:r>
              <a:rPr lang="en-US" sz="2400" b="1" dirty="0"/>
              <a:t>side by side</a:t>
            </a:r>
            <a:r>
              <a:rPr lang="en-US" sz="2400" dirty="0"/>
              <a:t> for each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Clear comparison → In 2022–2023, gold remained high, oil peaked in 2022 due to global supply chain disruptions, and corn saw a rise due to global food security concerns.</a:t>
            </a:r>
          </a:p>
        </p:txBody>
      </p:sp>
    </p:spTree>
    <p:extLst>
      <p:ext uri="{BB962C8B-B14F-4D97-AF65-F5344CB8AC3E}">
        <p14:creationId xmlns:p14="http://schemas.microsoft.com/office/powerpoint/2010/main" val="4351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20" y="1510001"/>
            <a:ext cx="9272034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Forecasting with ARIMA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468060"/>
            <a:ext cx="1104207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Model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ARIMA(p, d, q)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where: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p: number of lag observations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autoregression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d: degree of differencing (to remove trend).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q: size of moving average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Gold, ARIMA(5,1,0) gave a good 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Forecast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Historical prices (2015–2025) plotted in blue.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ARIMA model forecasts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12 months ahead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Red line = forecasted mean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Pink shaded area = 95% confidence interval (uncertainty in prediction).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7386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Forecasting with ARIMA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1104207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Key Insights:</a:t>
            </a:r>
          </a:p>
          <a:p>
            <a:r>
              <a:rPr lang="en-US" sz="2400" dirty="0"/>
              <a:t>Gold is forecasted to remain stable but gradually rising over the next year.</a:t>
            </a:r>
          </a:p>
          <a:p>
            <a:r>
              <a:rPr lang="en-US" sz="2400" dirty="0"/>
              <a:t>Oil prices show higher volatility, with wider confidence intervals.</a:t>
            </a:r>
          </a:p>
          <a:p>
            <a:r>
              <a:rPr lang="en-US" sz="2400" dirty="0"/>
              <a:t>Corn remains relatively stable but still impacted by supply shocks.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984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 and Business Implications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7927" y="1418227"/>
            <a:ext cx="108191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Investors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Can use gold forecasts as a hedge against inflation.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Energy companies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Oil price predictions help in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production planning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hedging contracts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Agriculture sector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Corn forecasts support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inventory planning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/>
              <a:t> </a:t>
            </a:r>
            <a:r>
              <a:rPr lang="en-US" altLang="en-US" sz="2400" b="1" dirty="0" smtClean="0"/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supply chain optimization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Policy makers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Forecasts can guide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inflation control measures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since commodities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directly affect CPI.</a:t>
            </a:r>
          </a:p>
        </p:txBody>
      </p:sp>
    </p:spTree>
    <p:extLst>
      <p:ext uri="{BB962C8B-B14F-4D97-AF65-F5344CB8AC3E}">
        <p14:creationId xmlns:p14="http://schemas.microsoft.com/office/powerpoint/2010/main" val="252667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Limitations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346" y="1473646"/>
            <a:ext cx="901625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ARIMA works well for short-term forecasts but may struggle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structural changes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Commodity prices are influenced by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shocks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(wars, pandemics, natural disasters)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cannot be fully captured by statistical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only historical prices ignores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macroeconomic drivers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interest rates, inflation, and demand.</a:t>
            </a:r>
          </a:p>
        </p:txBody>
      </p:sp>
    </p:spTree>
    <p:extLst>
      <p:ext uri="{BB962C8B-B14F-4D97-AF65-F5344CB8AC3E}">
        <p14:creationId xmlns:p14="http://schemas.microsoft.com/office/powerpoint/2010/main" val="24436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colab.research.google.com/drive/1vTu4BPX2Lls42QhIeVw5bZxIhV5pL57D?usp=sharing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8090" y="1690688"/>
            <a:ext cx="112152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SARIMA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incorporate seasonality (especially for agricultural commodities).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Apply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Prophet (Facebook)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LSTM (Deep Learning)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better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Integrate macroeconomic indicators (interest rates, inflation) into the forecasting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Build an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interactive Power BI / Tableau dashboard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real-time commodity forecasting.</a:t>
            </a:r>
          </a:p>
        </p:txBody>
      </p:sp>
    </p:spTree>
    <p:extLst>
      <p:ext uri="{BB962C8B-B14F-4D97-AF65-F5344CB8AC3E}">
        <p14:creationId xmlns:p14="http://schemas.microsoft.com/office/powerpoint/2010/main" val="3185271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8090" y="1506022"/>
            <a:ext cx="1121525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This project successfully demonstrated how </a:t>
            </a:r>
            <a:r>
              <a:rPr lang="en-US" sz="2400" b="1" dirty="0"/>
              <a:t>time series forecasting with ARIMA</a:t>
            </a:r>
            <a:r>
              <a:rPr lang="en-US" sz="2400" dirty="0"/>
              <a:t> can predict future commodity prices such as oil, gold, and corn. The analysis revealed:</a:t>
            </a:r>
          </a:p>
          <a:p>
            <a:r>
              <a:rPr lang="en-US" sz="2400" dirty="0"/>
              <a:t>Gold prices remain a </a:t>
            </a:r>
            <a:r>
              <a:rPr lang="en-US" sz="2400" b="1" dirty="0"/>
              <a:t>stable upward trend</a:t>
            </a:r>
            <a:r>
              <a:rPr lang="en-US" sz="2400" dirty="0"/>
              <a:t> as a safe-haven asset.</a:t>
            </a:r>
          </a:p>
          <a:p>
            <a:r>
              <a:rPr lang="en-US" sz="2400" dirty="0"/>
              <a:t>Oil prices are highly </a:t>
            </a:r>
            <a:r>
              <a:rPr lang="en-US" sz="2400" b="1" dirty="0"/>
              <a:t>volatile and sensitive to global shocks</a:t>
            </a:r>
            <a:r>
              <a:rPr lang="en-US" sz="2400" dirty="0"/>
              <a:t>.</a:t>
            </a:r>
          </a:p>
          <a:p>
            <a:r>
              <a:rPr lang="en-US" sz="2400" dirty="0"/>
              <a:t>Corn prices show </a:t>
            </a:r>
            <a:r>
              <a:rPr lang="en-US" sz="2400" b="1" dirty="0"/>
              <a:t>seasonal and supply-driven cycles</a:t>
            </a:r>
            <a:r>
              <a:rPr lang="en-US" sz="2400" dirty="0"/>
              <a:t>.</a:t>
            </a:r>
          </a:p>
          <a:p>
            <a:r>
              <a:rPr lang="en-US" sz="2400" dirty="0"/>
              <a:t>Such forecasting models can be highly valuable for </a:t>
            </a:r>
            <a:r>
              <a:rPr lang="en-US" sz="2400" b="1" dirty="0"/>
              <a:t>investors, businesses, and policymakers</a:t>
            </a:r>
            <a:r>
              <a:rPr lang="en-US" sz="2400" dirty="0"/>
              <a:t> in making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89441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3075" y="2000320"/>
            <a:ext cx="1115787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Commodity markets such as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oil, gold, and agricultural products (corn, wheat, etc.)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are    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highly volatile  and influenced by various global factors like supply-demand dynamics,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geopolitical events, and macroeconomic indicators. Accurate forecasting of </a:t>
            </a:r>
            <a:endParaRPr lang="en-US" altLang="en-US" sz="24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commodity prices helps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investors, policymakers, and businesses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make better decisions in terms of risk management, hedging,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inventory planning.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project leverages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time series forecasting (ARIMA model)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predict future  commodity prices  using historical datasets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(sourced from Yahoo Finance via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yfinance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940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3617" y="1690688"/>
            <a:ext cx="11084766" cy="22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main goals of this project are:</a:t>
            </a:r>
          </a:p>
          <a:p>
            <a:r>
              <a:rPr lang="en-US" sz="2400" dirty="0"/>
              <a:t>Analyze historical commodity price patterns (Oil, Gold, Corn).</a:t>
            </a:r>
          </a:p>
          <a:p>
            <a:r>
              <a:rPr lang="en-US" sz="2400" dirty="0"/>
              <a:t>Visualize the distribution and trends of commodity prices.</a:t>
            </a:r>
          </a:p>
          <a:p>
            <a:r>
              <a:rPr lang="en-US" sz="2400" dirty="0"/>
              <a:t>Apply </a:t>
            </a:r>
            <a:r>
              <a:rPr lang="en-US" sz="2400" b="1" dirty="0"/>
              <a:t>ARIMA (Auto-Regressive Integrated Moving Average)</a:t>
            </a:r>
            <a:r>
              <a:rPr lang="en-US" sz="2400" dirty="0"/>
              <a:t> to forecast future prices.</a:t>
            </a:r>
          </a:p>
          <a:p>
            <a:r>
              <a:rPr lang="en-US" sz="2400" dirty="0"/>
              <a:t>Generate insights that can help in </a:t>
            </a:r>
            <a:r>
              <a:rPr lang="en-US" sz="2400" b="1" dirty="0"/>
              <a:t>strategic decision-making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7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3617" y="1690688"/>
            <a:ext cx="11084766" cy="22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main goals of this project are:</a:t>
            </a:r>
          </a:p>
          <a:p>
            <a:r>
              <a:rPr lang="en-US" sz="2400" dirty="0"/>
              <a:t>Analyze historical commodity price patterns (Oil, Gold, Corn).</a:t>
            </a:r>
          </a:p>
          <a:p>
            <a:r>
              <a:rPr lang="en-US" sz="2400" dirty="0"/>
              <a:t>Visualize the distribution and trends of commodity prices.</a:t>
            </a:r>
          </a:p>
          <a:p>
            <a:r>
              <a:rPr lang="en-US" sz="2400" dirty="0"/>
              <a:t>Apply </a:t>
            </a:r>
            <a:r>
              <a:rPr lang="en-US" sz="2400" b="1" dirty="0"/>
              <a:t>ARIMA (Auto-Regressive Integrated Moving Average)</a:t>
            </a:r>
            <a:r>
              <a:rPr lang="en-US" sz="2400" dirty="0"/>
              <a:t> to forecast future prices.</a:t>
            </a:r>
          </a:p>
          <a:p>
            <a:r>
              <a:rPr lang="en-US" sz="2400" dirty="0"/>
              <a:t>Generate insights that can help in </a:t>
            </a:r>
            <a:r>
              <a:rPr lang="en-US" sz="2400" b="1" dirty="0"/>
              <a:t>strategic decision-making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9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2728" y="1027906"/>
            <a:ext cx="868109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Source: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Yahoo Finance (yfinance library)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Period: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2015 – 2025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(10 years of daily prices).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Commodities used: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Crude Oil (WTI) → CL=F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Gold Futures → GC=F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Corn Futures → ZC=F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Each dataset contains: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Date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(daily frequency)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Open, High, Low, Close, Adjusted Close, Volume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For analysis, we used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Adjusted Close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as the reliable price measure.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334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80" y="1571100"/>
            <a:ext cx="6355093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1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255" y="1928474"/>
            <a:ext cx="100445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📊 Histogram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Histograms show the </a:t>
            </a:r>
            <a:r>
              <a:rPr lang="en-US" sz="2400" b="1" dirty="0"/>
              <a:t>distribution of commodity prices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Gold prices (2015–2025) mostly fall between </a:t>
            </a:r>
            <a:r>
              <a:rPr lang="en-US" sz="2400" b="1" dirty="0"/>
              <a:t>$1,200 and $2,000 per ounce</a:t>
            </a:r>
            <a:r>
              <a:rPr lang="en-US" sz="2400" dirty="0"/>
              <a:t>, showing periods of high volatility.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Oil prices are more volatile, ranging from below </a:t>
            </a:r>
            <a:r>
              <a:rPr lang="en-US" sz="2400" b="1" dirty="0"/>
              <a:t>$40</a:t>
            </a:r>
            <a:r>
              <a:rPr lang="en-US" sz="2400" dirty="0"/>
              <a:t> to over </a:t>
            </a:r>
            <a:r>
              <a:rPr lang="en-US" sz="2400" b="1" dirty="0"/>
              <a:t>$100 per barrel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Corn prices are comparatively stable, mostly ranging between </a:t>
            </a:r>
            <a:r>
              <a:rPr lang="en-US" sz="2400" b="1" dirty="0"/>
              <a:t>$300 and $700 per bushel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61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3" y="1440730"/>
            <a:ext cx="7854712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0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944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CIDFont+F1</vt:lpstr>
      <vt:lpstr>Office Theme</vt:lpstr>
      <vt:lpstr>Commodity Price Forecasting</vt:lpstr>
      <vt:lpstr>Google Colab URL</vt:lpstr>
      <vt:lpstr>Introduction</vt:lpstr>
      <vt:lpstr>Objective</vt:lpstr>
      <vt:lpstr>Objective</vt:lpstr>
      <vt:lpstr>Dataset</vt:lpstr>
      <vt:lpstr>Data Visualization </vt:lpstr>
      <vt:lpstr>Exploratory Data Analysis (EDA)</vt:lpstr>
      <vt:lpstr>Data Visualization</vt:lpstr>
      <vt:lpstr>Exploratory Data Analysis (EDA)</vt:lpstr>
      <vt:lpstr>Data Visualization</vt:lpstr>
      <vt:lpstr>Exploratory Data Analysis (EDA)</vt:lpstr>
      <vt:lpstr>Data Visualization</vt:lpstr>
      <vt:lpstr>Exploratory Data Analysis (EDA)</vt:lpstr>
      <vt:lpstr>Data Visualization</vt:lpstr>
      <vt:lpstr>Forecasting with ARIMA</vt:lpstr>
      <vt:lpstr>Forecasting with ARIMA</vt:lpstr>
      <vt:lpstr>Insights and Business Implications</vt:lpstr>
      <vt:lpstr>Limitations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Commodity Price Forecasting</dc:title>
  <dc:creator>KUMAR</dc:creator>
  <cp:lastModifiedBy>KUMAR</cp:lastModifiedBy>
  <cp:revision>28</cp:revision>
  <dcterms:created xsi:type="dcterms:W3CDTF">2025-09-07T03:11:44Z</dcterms:created>
  <dcterms:modified xsi:type="dcterms:W3CDTF">2025-09-07T06:59:16Z</dcterms:modified>
</cp:coreProperties>
</file>