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7" r:id="rId9"/>
    <p:sldId id="264" r:id="rId10"/>
    <p:sldId id="265" r:id="rId11"/>
    <p:sldId id="266" r:id="rId12"/>
    <p:sldId id="271" r:id="rId13"/>
    <p:sldId id="269" r:id="rId14"/>
    <p:sldId id="268" r:id="rId15"/>
    <p:sldId id="270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ADC1-9D68-42C4-A319-1B345B3F45AF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08F2-F389-48AB-A653-EF382711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7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ADC1-9D68-42C4-A319-1B345B3F45AF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08F2-F389-48AB-A653-EF382711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0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ADC1-9D68-42C4-A319-1B345B3F45AF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08F2-F389-48AB-A653-EF382711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5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ADC1-9D68-42C4-A319-1B345B3F45AF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08F2-F389-48AB-A653-EF382711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0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ADC1-9D68-42C4-A319-1B345B3F45AF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08F2-F389-48AB-A653-EF382711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6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ADC1-9D68-42C4-A319-1B345B3F45AF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08F2-F389-48AB-A653-EF382711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2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ADC1-9D68-42C4-A319-1B345B3F45AF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08F2-F389-48AB-A653-EF382711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6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ADC1-9D68-42C4-A319-1B345B3F45AF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08F2-F389-48AB-A653-EF382711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9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ADC1-9D68-42C4-A319-1B345B3F45AF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08F2-F389-48AB-A653-EF382711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3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ADC1-9D68-42C4-A319-1B345B3F45AF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08F2-F389-48AB-A653-EF382711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3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ADC1-9D68-42C4-A319-1B345B3F45AF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908F2-F389-48AB-A653-EF382711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7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7ADC1-9D68-42C4-A319-1B345B3F45AF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908F2-F389-48AB-A653-EF3827119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4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Gopalakrishnan-Kumar/" TargetMode="External"/><Relationship Id="rId2" Type="http://schemas.openxmlformats.org/officeDocument/2006/relationships/hyperlink" Target="https://www.linkedin.com/in/gopalakrishnankumar-a7330111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gopalkk2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a7YKjzBVxIrcCjc2ADBtTQqZeTMr7S7T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Telecom Customer Churn Prediction Using Machine Learning</a:t>
            </a:r>
            <a:endParaRPr lang="en-US" b="1" dirty="0"/>
          </a:p>
        </p:txBody>
      </p:sp>
      <p:sp>
        <p:nvSpPr>
          <p:cNvPr id="4" name="Subtitle 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By </a:t>
            </a:r>
            <a:r>
              <a:rPr lang="en-US" dirty="0" err="1" smtClean="0"/>
              <a:t>Gopalakrishnan</a:t>
            </a:r>
            <a:r>
              <a:rPr lang="en-US" dirty="0" smtClean="0"/>
              <a:t> Kumar, </a:t>
            </a:r>
            <a:r>
              <a:rPr lang="en-US" dirty="0" err="1" smtClean="0"/>
              <a:t>MTech</a:t>
            </a:r>
            <a:r>
              <a:rPr lang="en-US" dirty="0" smtClean="0"/>
              <a:t> IIT-Bombay,</a:t>
            </a:r>
          </a:p>
          <a:p>
            <a:r>
              <a:rPr lang="en-US" dirty="0" smtClean="0"/>
              <a:t>Math AI Trainer, Outlier AI , Freelance Data Science Consultant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45501" y="474971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D0D0D"/>
                </a:solidFill>
                <a:latin typeface="CIDFont+F1"/>
              </a:rPr>
              <a:t>LinkedIn: Profile Link : 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2"/>
              </a:rPr>
              <a:t>https://www.linkedin.com/in/gopalakrishnankumar-a73301110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2"/>
              </a:rPr>
              <a:t>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>
              <a:solidFill>
                <a:srgbClr val="0D0D0D"/>
              </a:solidFill>
              <a:latin typeface="CIDFont+F1"/>
            </a:endParaRPr>
          </a:p>
          <a:p>
            <a:r>
              <a:rPr lang="en-US" dirty="0">
                <a:solidFill>
                  <a:srgbClr val="0D0D0D"/>
                </a:solidFill>
                <a:latin typeface="CIDFont+F1"/>
              </a:rPr>
              <a:t>Github: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3"/>
              </a:rPr>
              <a:t>https://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3"/>
              </a:rPr>
              <a:t>www.github.com/Gopalakrishnan-Kumar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3"/>
              </a:rPr>
              <a:t>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45501" y="6270910"/>
            <a:ext cx="615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Kaggle</a:t>
            </a:r>
            <a:r>
              <a:rPr lang="en-US" sz="2000" dirty="0" smtClean="0"/>
              <a:t> URL- </a:t>
            </a:r>
            <a:r>
              <a:rPr lang="en-US" sz="2000" dirty="0" smtClean="0">
                <a:hlinkClick r:id="rId4"/>
              </a:rPr>
              <a:t>https://www.kaggle.com/gopalkk2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32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Visualization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34" y="1921030"/>
            <a:ext cx="5303531" cy="4160528"/>
          </a:xfrm>
        </p:spPr>
      </p:pic>
    </p:spTree>
    <p:extLst>
      <p:ext uri="{BB962C8B-B14F-4D97-AF65-F5344CB8AC3E}">
        <p14:creationId xmlns:p14="http://schemas.microsoft.com/office/powerpoint/2010/main" val="278508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 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95" y="1825625"/>
            <a:ext cx="5225209" cy="4351338"/>
          </a:xfrm>
        </p:spPr>
      </p:pic>
    </p:spTree>
    <p:extLst>
      <p:ext uri="{BB962C8B-B14F-4D97-AF65-F5344CB8AC3E}">
        <p14:creationId xmlns:p14="http://schemas.microsoft.com/office/powerpoint/2010/main" val="131844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289" y="1825625"/>
            <a:ext cx="7015421" cy="4351338"/>
          </a:xfrm>
        </p:spPr>
      </p:pic>
    </p:spTree>
    <p:extLst>
      <p:ext uri="{BB962C8B-B14F-4D97-AF65-F5344CB8AC3E}">
        <p14:creationId xmlns:p14="http://schemas.microsoft.com/office/powerpoint/2010/main" val="207062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Visualization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d. Boxplots &amp; Histograms</a:t>
            </a:r>
          </a:p>
          <a:p>
            <a:r>
              <a:rPr lang="en-US" sz="2400" dirty="0" smtClean="0"/>
              <a:t>Customers who churned typically had:</a:t>
            </a:r>
          </a:p>
          <a:p>
            <a:pPr lvl="1"/>
            <a:r>
              <a:rPr lang="en-US" dirty="0" smtClean="0"/>
              <a:t>Shorter tenure</a:t>
            </a:r>
          </a:p>
          <a:p>
            <a:pPr lvl="1"/>
            <a:r>
              <a:rPr lang="en-US" dirty="0" smtClean="0"/>
              <a:t>Higher monthly charges</a:t>
            </a:r>
          </a:p>
          <a:p>
            <a:pPr lvl="1"/>
            <a:r>
              <a:rPr lang="en-US" dirty="0" smtClean="0"/>
              <a:t>Lower total charges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lvl="1" indent="4763"/>
            <a:r>
              <a:rPr lang="en-US" b="1" dirty="0" smtClean="0"/>
              <a:t> e</a:t>
            </a:r>
            <a:r>
              <a:rPr lang="en-US" b="1" dirty="0"/>
              <a:t>. Pie Chart </a:t>
            </a:r>
            <a:endParaRPr lang="en-US" b="1" dirty="0" smtClean="0"/>
          </a:p>
          <a:p>
            <a:pPr marL="0" lvl="1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8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383" y="1921030"/>
            <a:ext cx="5221234" cy="4160528"/>
          </a:xfrm>
        </p:spPr>
      </p:pic>
    </p:spTree>
    <p:extLst>
      <p:ext uri="{BB962C8B-B14F-4D97-AF65-F5344CB8AC3E}">
        <p14:creationId xmlns:p14="http://schemas.microsoft.com/office/powerpoint/2010/main" val="423443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 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488" y="2122198"/>
            <a:ext cx="3557023" cy="3758191"/>
          </a:xfrm>
        </p:spPr>
      </p:pic>
    </p:spTree>
    <p:extLst>
      <p:ext uri="{BB962C8B-B14F-4D97-AF65-F5344CB8AC3E}">
        <p14:creationId xmlns:p14="http://schemas.microsoft.com/office/powerpoint/2010/main" val="162617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Insights</a:t>
            </a:r>
          </a:p>
        </p:txBody>
      </p:sp>
      <p:sp>
        <p:nvSpPr>
          <p:cNvPr id="6" name="Rectangle 5"/>
          <p:cNvSpPr/>
          <p:nvPr/>
        </p:nvSpPr>
        <p:spPr>
          <a:xfrm>
            <a:off x="1364343" y="1690688"/>
            <a:ext cx="103341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Customers with </a:t>
            </a:r>
            <a:r>
              <a:rPr lang="en-US" altLang="en-US" sz="2400" b="1" dirty="0"/>
              <a:t>month-to-month</a:t>
            </a:r>
            <a:r>
              <a:rPr lang="en-US" altLang="en-US" sz="2400" dirty="0"/>
              <a:t> contracts and </a:t>
            </a:r>
            <a:r>
              <a:rPr lang="en-US" altLang="en-US" sz="2400" b="1" dirty="0"/>
              <a:t>high monthly charges</a:t>
            </a:r>
            <a:r>
              <a:rPr lang="en-US" altLang="en-US" sz="2400" dirty="0"/>
              <a:t> are more likely to churn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Customers on </a:t>
            </a:r>
            <a:r>
              <a:rPr lang="en-US" altLang="en-US" sz="2400" b="1" dirty="0"/>
              <a:t>two-year contracts</a:t>
            </a:r>
            <a:r>
              <a:rPr lang="en-US" altLang="en-US" sz="2400" dirty="0"/>
              <a:t> are the least likely to churn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/>
              <a:t>Online security and tech support</a:t>
            </a:r>
            <a:r>
              <a:rPr lang="en-US" altLang="en-US" sz="2400" dirty="0"/>
              <a:t> have a strong negative correlation with churn</a:t>
            </a:r>
          </a:p>
        </p:txBody>
      </p:sp>
    </p:spTree>
    <p:extLst>
      <p:ext uri="{BB962C8B-B14F-4D97-AF65-F5344CB8AC3E}">
        <p14:creationId xmlns:p14="http://schemas.microsoft.com/office/powerpoint/2010/main" val="342092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demonstrates the effectiveness of using machine learning for churn prediction. While logistic regression serves as a strong baseline, future improvements could include ensemble models, deep learning, or automated feature engineering for better precision and recall on churned users.</a:t>
            </a:r>
          </a:p>
        </p:txBody>
      </p:sp>
    </p:spTree>
    <p:extLst>
      <p:ext uri="{BB962C8B-B14F-4D97-AF65-F5344CB8AC3E}">
        <p14:creationId xmlns:p14="http://schemas.microsoft.com/office/powerpoint/2010/main" val="217536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Future Work</a:t>
            </a:r>
          </a:p>
        </p:txBody>
      </p:sp>
      <p:sp>
        <p:nvSpPr>
          <p:cNvPr id="5" name="Rectangle 4"/>
          <p:cNvSpPr/>
          <p:nvPr/>
        </p:nvSpPr>
        <p:spPr>
          <a:xfrm>
            <a:off x="1175657" y="1419722"/>
            <a:ext cx="91585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Handle class imbalance with </a:t>
            </a:r>
            <a:r>
              <a:rPr lang="en-US" altLang="en-US" sz="2400" b="1" dirty="0">
                <a:latin typeface="Arial" panose="020B0604020202020204" pitchFamily="34" charset="0"/>
              </a:rPr>
              <a:t>SMOTE</a:t>
            </a:r>
            <a:r>
              <a:rPr lang="en-US" altLang="en-US" sz="2400" dirty="0">
                <a:latin typeface="Arial" panose="020B0604020202020204" pitchFamily="34" charset="0"/>
              </a:rPr>
              <a:t> or </a:t>
            </a:r>
            <a:r>
              <a:rPr lang="en-US" altLang="en-US" sz="2400" b="1" dirty="0">
                <a:latin typeface="Arial" panose="020B0604020202020204" pitchFamily="34" charset="0"/>
              </a:rPr>
              <a:t>resampling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Explore more advanced models (Random Forest, </a:t>
            </a:r>
            <a:r>
              <a:rPr lang="en-US" altLang="en-US" sz="2400" dirty="0" err="1">
                <a:latin typeface="Arial" panose="020B0604020202020204" pitchFamily="34" charset="0"/>
              </a:rPr>
              <a:t>XGBoost</a:t>
            </a:r>
            <a:r>
              <a:rPr lang="en-US" altLang="en-US" sz="2400" dirty="0">
                <a:latin typeface="Arial" panose="020B0604020202020204" pitchFamily="34" charset="0"/>
              </a:rPr>
              <a:t>, </a:t>
            </a:r>
            <a:r>
              <a:rPr lang="en-US" altLang="en-US" sz="2400" dirty="0" err="1">
                <a:latin typeface="Arial" panose="020B0604020202020204" pitchFamily="34" charset="0"/>
              </a:rPr>
              <a:t>LightGBM</a:t>
            </a:r>
            <a:r>
              <a:rPr lang="en-US" altLang="en-US" sz="2400" dirty="0">
                <a:latin typeface="Arial" panose="020B0604020202020204" pitchFamily="34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Implement </a:t>
            </a:r>
            <a:r>
              <a:rPr lang="en-US" altLang="en-US" sz="2400" b="1" dirty="0">
                <a:latin typeface="Arial" panose="020B0604020202020204" pitchFamily="34" charset="0"/>
              </a:rPr>
              <a:t>real-time churn prediction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Deploy as a web app or dashboard (e.g., using Streamlit or Flask)</a:t>
            </a:r>
          </a:p>
        </p:txBody>
      </p:sp>
    </p:spTree>
    <p:extLst>
      <p:ext uri="{BB962C8B-B14F-4D97-AF65-F5344CB8AC3E}">
        <p14:creationId xmlns:p14="http://schemas.microsoft.com/office/powerpoint/2010/main" val="396369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Google Colab URL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https://colab.research.google.com/drive/1a7YKjzBVxIrcCjc2ADBtTQqZeTMr7S7T?usp=sharing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primary goal of this project is to predict customer churn in a telecom company using machine learning. Churn refers to when a customer discontinues using a company’s service. Predicting churn allows companies to proactively intervene and improve customer retention strategies.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3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Preprocessing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199" y="1690688"/>
            <a:ext cx="89117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/>
              <a:t>a. Cleaning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err="1"/>
              <a:t>TotalCharges</a:t>
            </a:r>
            <a:r>
              <a:rPr lang="en-US" altLang="en-US" sz="2400" dirty="0"/>
              <a:t> converted from string to numeric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Missing values removed after conversion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219199" y="3277286"/>
            <a:ext cx="979947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b. Encoding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Binary columns (Yes/No) encoded using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LabelEncoder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Multiclass categorical variables converted via one-hot encoding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Target variable Churn encoded as 1 (Yes), 0 (No)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c. Scaling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Features scaled using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StandardScaler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to standardize the data before training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6065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Modeling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75771" y="1886435"/>
            <a:ext cx="1062445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/>
              <a:t>Algorithm Used: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/>
              <a:t>Logistic Regression</a:t>
            </a:r>
            <a:endParaRPr lang="en-US" altLang="en-US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/>
              <a:t>Why Logistic Regression?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Simple, interpretable binary classification model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Effective for baseline churn prediction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/>
              <a:t>Configuration: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Split: 80% train, 20% test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Solver: </a:t>
            </a:r>
            <a:r>
              <a:rPr lang="en-US" altLang="en-US" sz="2400" dirty="0" err="1"/>
              <a:t>lbfgs</a:t>
            </a:r>
            <a:endParaRPr lang="en-US" altLang="en-US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Max Iterations: 1000</a:t>
            </a:r>
          </a:p>
        </p:txBody>
      </p:sp>
    </p:spTree>
    <p:extLst>
      <p:ext uri="{BB962C8B-B14F-4D97-AF65-F5344CB8AC3E}">
        <p14:creationId xmlns:p14="http://schemas.microsoft.com/office/powerpoint/2010/main" val="228372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531" y="2218210"/>
            <a:ext cx="5138938" cy="3566167"/>
          </a:xfrm>
        </p:spPr>
      </p:pic>
    </p:spTree>
    <p:extLst>
      <p:ext uri="{BB962C8B-B14F-4D97-AF65-F5344CB8AC3E}">
        <p14:creationId xmlns:p14="http://schemas.microsoft.com/office/powerpoint/2010/main" val="377895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Accuracy</a:t>
            </a:r>
            <a:r>
              <a:rPr lang="en-US" dirty="0"/>
              <a:t>: ~</a:t>
            </a:r>
            <a:r>
              <a:rPr lang="en-US" dirty="0" smtClean="0"/>
              <a:t>80–82%</a:t>
            </a:r>
          </a:p>
          <a:p>
            <a:r>
              <a:rPr lang="en-US" b="1" dirty="0" smtClean="0"/>
              <a:t>Classification </a:t>
            </a:r>
            <a:r>
              <a:rPr lang="en-US" b="1" dirty="0"/>
              <a:t>Report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b="1" dirty="0" smtClean="0"/>
          </a:p>
          <a:p>
            <a:r>
              <a:rPr lang="en-US" b="1" dirty="0"/>
              <a:t>Confusion </a:t>
            </a:r>
            <a:r>
              <a:rPr lang="en-US" b="1" dirty="0" smtClean="0"/>
              <a:t>Matrix:</a:t>
            </a:r>
          </a:p>
          <a:p>
            <a:endParaRPr lang="en-US" b="1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b="1" dirty="0"/>
              <a:t>Majority of churn cases detected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600" b="1" dirty="0"/>
              <a:t>False positives relatively low</a:t>
            </a:r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99365"/>
              </p:ext>
            </p:extLst>
          </p:nvPr>
        </p:nvGraphicFramePr>
        <p:xfrm>
          <a:off x="838200" y="3452654"/>
          <a:ext cx="10515600" cy="137160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79354592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5563207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4237438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90267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+mn-lt"/>
                        </a:rPr>
                        <a:t>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+mn-lt"/>
                        </a:rPr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+mn-lt"/>
                        </a:rPr>
                        <a:t>Recall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+mn-lt"/>
                        </a:rPr>
                        <a:t>F1-Score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3607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+mn-lt"/>
                        </a:rPr>
                        <a:t>No Churn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+mn-lt"/>
                        </a:rPr>
                        <a:t>~0.85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+mn-lt"/>
                        </a:rPr>
                        <a:t>~0.91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+mn-lt"/>
                        </a:rPr>
                        <a:t>~0.88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275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+mn-lt"/>
                        </a:rPr>
                        <a:t>Churn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+mn-lt"/>
                        </a:rPr>
                        <a:t>~0.65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+mn-lt"/>
                        </a:rPr>
                        <a:t>~0.50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+mn-lt"/>
                        </a:rPr>
                        <a:t>~0.57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458590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49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a</a:t>
            </a:r>
            <a:r>
              <a:rPr lang="en-US" sz="2400" b="1" dirty="0" smtClean="0"/>
              <a:t>. Histogram </a:t>
            </a:r>
          </a:p>
          <a:p>
            <a:r>
              <a:rPr lang="en-US" sz="2400" b="1" dirty="0" smtClean="0"/>
              <a:t>b. Churn </a:t>
            </a:r>
            <a:r>
              <a:rPr lang="en-US" sz="2400" b="1" dirty="0"/>
              <a:t>Distribution</a:t>
            </a:r>
          </a:p>
          <a:p>
            <a:r>
              <a:rPr lang="en-US" sz="2400" dirty="0"/>
              <a:t>~26.5% of customers churned, showing class imbalance</a:t>
            </a:r>
          </a:p>
          <a:p>
            <a:r>
              <a:rPr lang="en-US" sz="2400" b="1" dirty="0"/>
              <a:t>c</a:t>
            </a:r>
            <a:r>
              <a:rPr lang="en-US" sz="2400" b="1" dirty="0" smtClean="0"/>
              <a:t>. </a:t>
            </a:r>
            <a:r>
              <a:rPr lang="en-US" sz="2400" b="1" dirty="0"/>
              <a:t>Stacked Bar Charts</a:t>
            </a:r>
          </a:p>
          <a:p>
            <a:r>
              <a:rPr lang="en-US" sz="2400" dirty="0"/>
              <a:t>Churn was highest among customers with:</a:t>
            </a:r>
          </a:p>
          <a:p>
            <a:pPr lvl="1"/>
            <a:r>
              <a:rPr lang="en-US" b="1" dirty="0"/>
              <a:t>Month-to-month contracts</a:t>
            </a:r>
            <a:endParaRPr lang="en-US" dirty="0"/>
          </a:p>
          <a:p>
            <a:pPr lvl="1"/>
            <a:r>
              <a:rPr lang="en-US" b="1" dirty="0"/>
              <a:t>Fiber optic internet</a:t>
            </a:r>
            <a:endParaRPr lang="en-US" dirty="0"/>
          </a:p>
          <a:p>
            <a:pPr lvl="1"/>
            <a:r>
              <a:rPr lang="en-US" b="1" dirty="0"/>
              <a:t>Electronic check payment method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543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34" y="1921030"/>
            <a:ext cx="5303531" cy="4160528"/>
          </a:xfrm>
        </p:spPr>
      </p:pic>
    </p:spTree>
    <p:extLst>
      <p:ext uri="{BB962C8B-B14F-4D97-AF65-F5344CB8AC3E}">
        <p14:creationId xmlns:p14="http://schemas.microsoft.com/office/powerpoint/2010/main" val="83022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440</Words>
  <Application>Microsoft Office PowerPoint</Application>
  <PresentationFormat>Widescreen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CIDFont+F1</vt:lpstr>
      <vt:lpstr>Office Theme</vt:lpstr>
      <vt:lpstr>Telecom Customer Churn Prediction Using Machine Learning</vt:lpstr>
      <vt:lpstr>Google Colab URL</vt:lpstr>
      <vt:lpstr>Objective</vt:lpstr>
      <vt:lpstr>Data Preprocessing</vt:lpstr>
      <vt:lpstr>Modeling</vt:lpstr>
      <vt:lpstr>Data Visualization</vt:lpstr>
      <vt:lpstr>Model Evaluation</vt:lpstr>
      <vt:lpstr>Exploratory Data Analysis (EDA)</vt:lpstr>
      <vt:lpstr>Data Visualization</vt:lpstr>
      <vt:lpstr>Data Visualization</vt:lpstr>
      <vt:lpstr>Data Visualization </vt:lpstr>
      <vt:lpstr>Data Visualization</vt:lpstr>
      <vt:lpstr>Data Visualization </vt:lpstr>
      <vt:lpstr>Data Visualization </vt:lpstr>
      <vt:lpstr>Data Visualization </vt:lpstr>
      <vt:lpstr>Insights</vt:lpstr>
      <vt:lpstr>Conclusion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Customer Churn Prediction Using Machine Learning</dc:title>
  <dc:creator>KUMAR</dc:creator>
  <cp:lastModifiedBy>KUMAR</cp:lastModifiedBy>
  <cp:revision>32</cp:revision>
  <dcterms:created xsi:type="dcterms:W3CDTF">2025-07-09T01:20:49Z</dcterms:created>
  <dcterms:modified xsi:type="dcterms:W3CDTF">2025-07-09T15:17:25Z</dcterms:modified>
</cp:coreProperties>
</file>