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71" r:id="rId11"/>
    <p:sldId id="273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E29E-B763-401C-8895-44F6626F3C1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D9B4-D1D3-46C7-B1A6-FD8A41F3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2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E29E-B763-401C-8895-44F6626F3C1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D9B4-D1D3-46C7-B1A6-FD8A41F3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E29E-B763-401C-8895-44F6626F3C1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D9B4-D1D3-46C7-B1A6-FD8A41F3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E29E-B763-401C-8895-44F6626F3C1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D9B4-D1D3-46C7-B1A6-FD8A41F3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E29E-B763-401C-8895-44F6626F3C1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D9B4-D1D3-46C7-B1A6-FD8A41F3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5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E29E-B763-401C-8895-44F6626F3C1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D9B4-D1D3-46C7-B1A6-FD8A41F3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8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E29E-B763-401C-8895-44F6626F3C1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D9B4-D1D3-46C7-B1A6-FD8A41F3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E29E-B763-401C-8895-44F6626F3C1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D9B4-D1D3-46C7-B1A6-FD8A41F3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4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E29E-B763-401C-8895-44F6626F3C1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D9B4-D1D3-46C7-B1A6-FD8A41F3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4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E29E-B763-401C-8895-44F6626F3C1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D9B4-D1D3-46C7-B1A6-FD8A41F3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1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E29E-B763-401C-8895-44F6626F3C1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D9B4-D1D3-46C7-B1A6-FD8A41F3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1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EE29E-B763-401C-8895-44F6626F3C1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CD9B4-D1D3-46C7-B1A6-FD8A41F3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9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Gopalakrishnan-Kumar/" TargetMode="External"/><Relationship Id="rId2" Type="http://schemas.openxmlformats.org/officeDocument/2006/relationships/hyperlink" Target="https://www.linkedin.com/in/gopalakrishnankumar-a7330111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gopalkk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tN7mIx_1kRk9JWbp4UMjqFYHAr5xuzN9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8063" y="432762"/>
            <a:ext cx="9144000" cy="2387600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 smtClean="0"/>
              <a:t>Carbon Emissions Worldwide: Case Study Using Data Analysis and Visualization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845501" y="474971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CIDFont+F1"/>
              </a:rPr>
              <a:t>LinkedIn: Profile Link : 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2"/>
              </a:rPr>
              <a:t>https://www.linkedin.com/in/gopalakrishnankumar-a73301110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2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>
              <a:solidFill>
                <a:srgbClr val="0D0D0D"/>
              </a:solidFill>
              <a:latin typeface="CIDFont+F1"/>
            </a:endParaRPr>
          </a:p>
          <a:p>
            <a:r>
              <a:rPr lang="en-US" dirty="0">
                <a:solidFill>
                  <a:srgbClr val="0D0D0D"/>
                </a:solidFill>
                <a:latin typeface="CIDFont+F1"/>
              </a:rPr>
              <a:t>Github: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https://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3"/>
              </a:rPr>
              <a:t>www.github.com/Gopalakrishnan-Kumar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5501" y="6220806"/>
            <a:ext cx="615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Kaggle</a:t>
            </a:r>
            <a:r>
              <a:rPr lang="en-US" sz="2000" dirty="0" smtClean="0"/>
              <a:t> URL- </a:t>
            </a:r>
            <a:r>
              <a:rPr lang="en-US" sz="2000" dirty="0" smtClean="0">
                <a:hlinkClick r:id="rId4"/>
              </a:rPr>
              <a:t>https://www.kaggle.com/gopalkk2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434878" y="3533475"/>
            <a:ext cx="9036242" cy="1096899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Gopalakrishnan</a:t>
            </a:r>
            <a:r>
              <a:rPr lang="en-US" dirty="0" smtClean="0"/>
              <a:t> Kumar, </a:t>
            </a:r>
            <a:r>
              <a:rPr lang="en-US" dirty="0" err="1" smtClean="0"/>
              <a:t>MTech</a:t>
            </a:r>
            <a:r>
              <a:rPr lang="en-US" dirty="0" smtClean="0"/>
              <a:t> IIT-Bombay,</a:t>
            </a:r>
          </a:p>
          <a:p>
            <a:r>
              <a:rPr lang="en-US" dirty="0" smtClean="0"/>
              <a:t>Math AI Trainer, Outlier AI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50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Visualization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25" y="1825625"/>
            <a:ext cx="8778350" cy="4351338"/>
          </a:xfrm>
        </p:spPr>
      </p:pic>
    </p:spTree>
    <p:extLst>
      <p:ext uri="{BB962C8B-B14F-4D97-AF65-F5344CB8AC3E}">
        <p14:creationId xmlns:p14="http://schemas.microsoft.com/office/powerpoint/2010/main" val="262681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466" y="1963411"/>
            <a:ext cx="10515600" cy="4351338"/>
          </a:xfrm>
        </p:spPr>
        <p:txBody>
          <a:bodyPr/>
          <a:lstStyle/>
          <a:p>
            <a:r>
              <a:rPr lang="en-US" dirty="0"/>
              <a:t>Top Emitters in </a:t>
            </a:r>
            <a:r>
              <a:rPr lang="en-US" dirty="0" smtClean="0"/>
              <a:t>2023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727728"/>
              </p:ext>
            </p:extLst>
          </p:nvPr>
        </p:nvGraphicFramePr>
        <p:xfrm>
          <a:off x="2826706" y="2520297"/>
          <a:ext cx="5052165" cy="4067175"/>
        </p:xfrm>
        <a:graphic>
          <a:graphicData uri="http://schemas.openxmlformats.org/drawingml/2006/table">
            <a:tbl>
              <a:tblPr/>
              <a:tblGrid>
                <a:gridCol w="1684055">
                  <a:extLst>
                    <a:ext uri="{9D8B030D-6E8A-4147-A177-3AD203B41FA5}">
                      <a16:colId xmlns:a16="http://schemas.microsoft.com/office/drawing/2014/main" val="1740970044"/>
                    </a:ext>
                  </a:extLst>
                </a:gridCol>
                <a:gridCol w="1684055">
                  <a:extLst>
                    <a:ext uri="{9D8B030D-6E8A-4147-A177-3AD203B41FA5}">
                      <a16:colId xmlns:a16="http://schemas.microsoft.com/office/drawing/2014/main" val="2741310645"/>
                    </a:ext>
                  </a:extLst>
                </a:gridCol>
                <a:gridCol w="1684055">
                  <a:extLst>
                    <a:ext uri="{9D8B030D-6E8A-4147-A177-3AD203B41FA5}">
                      <a16:colId xmlns:a16="http://schemas.microsoft.com/office/drawing/2014/main" val="3111264877"/>
                    </a:ext>
                  </a:extLst>
                </a:gridCol>
              </a:tblGrid>
              <a:tr h="4844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CO2_Emissions_MT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577700"/>
                  </a:ext>
                </a:extLst>
              </a:tr>
              <a:tr h="2676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686030"/>
                  </a:ext>
                </a:extLst>
              </a:tr>
              <a:tr h="4844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Kingdom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568056"/>
                  </a:ext>
                </a:extLst>
              </a:tr>
              <a:tr h="2676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284146"/>
                  </a:ext>
                </a:extLst>
              </a:tr>
              <a:tr h="2676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342518"/>
                  </a:ext>
                </a:extLst>
              </a:tr>
              <a:tr h="2676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095149"/>
                  </a:ext>
                </a:extLst>
              </a:tr>
              <a:tr h="2676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862598"/>
                  </a:ext>
                </a:extLst>
              </a:tr>
              <a:tr h="2676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23755"/>
                  </a:ext>
                </a:extLst>
              </a:tr>
              <a:tr h="2676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Canada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512464"/>
                  </a:ext>
                </a:extLst>
              </a:tr>
              <a:tr h="2676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Australia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617825"/>
                  </a:ext>
                </a:extLst>
              </a:tr>
              <a:tr h="2676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858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75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1719"/>
            <a:ext cx="10515600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choropleth map</a:t>
            </a:r>
            <a:r>
              <a:rPr lang="en-US" dirty="0"/>
              <a:t> </a:t>
            </a:r>
            <a:r>
              <a:rPr lang="en-US" dirty="0" smtClean="0"/>
              <a:t>[Refer – Google Colab URL] clearly </a:t>
            </a:r>
            <a:r>
              <a:rPr lang="en-US" dirty="0"/>
              <a:t>illustrated emission disparities:</a:t>
            </a:r>
          </a:p>
          <a:p>
            <a:r>
              <a:rPr lang="en-US" dirty="0"/>
              <a:t>High intensity: </a:t>
            </a:r>
            <a:r>
              <a:rPr lang="en-US" dirty="0" smtClean="0"/>
              <a:t>Western Europe </a:t>
            </a:r>
            <a:endParaRPr lang="en-US" dirty="0"/>
          </a:p>
          <a:p>
            <a:r>
              <a:rPr lang="en-US" dirty="0"/>
              <a:t>Moderate: </a:t>
            </a:r>
            <a:r>
              <a:rPr lang="en-US" dirty="0" smtClean="0"/>
              <a:t>North America, South America</a:t>
            </a:r>
            <a:endParaRPr lang="en-US" dirty="0"/>
          </a:p>
          <a:p>
            <a:r>
              <a:rPr lang="en-US" dirty="0"/>
              <a:t>Low: </a:t>
            </a:r>
            <a:r>
              <a:rPr lang="en-US" dirty="0" smtClean="0"/>
              <a:t>Asia, Australia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Insights and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Developed nations</a:t>
            </a:r>
            <a:r>
              <a:rPr lang="en-US" dirty="0" smtClean="0"/>
              <a:t> historically contribute more to cumulative emissions, but </a:t>
            </a:r>
            <a:r>
              <a:rPr lang="en-US" b="1" dirty="0" smtClean="0"/>
              <a:t>developing countries</a:t>
            </a:r>
            <a:r>
              <a:rPr lang="en-US" dirty="0" smtClean="0"/>
              <a:t> are rapidly catching up.</a:t>
            </a:r>
          </a:p>
          <a:p>
            <a:r>
              <a:rPr lang="en-US" dirty="0" smtClean="0"/>
              <a:t>The reduction seen in some regions could be linked to:</a:t>
            </a:r>
          </a:p>
          <a:p>
            <a:pPr lvl="1"/>
            <a:r>
              <a:rPr lang="en-US" dirty="0" smtClean="0"/>
              <a:t>Transition to renewable energy</a:t>
            </a:r>
          </a:p>
          <a:p>
            <a:pPr lvl="1"/>
            <a:r>
              <a:rPr lang="en-US" dirty="0" smtClean="0"/>
              <a:t>Policy changes like carbon taxation</a:t>
            </a:r>
          </a:p>
          <a:p>
            <a:pPr lvl="1"/>
            <a:r>
              <a:rPr lang="en-US" dirty="0" smtClean="0"/>
              <a:t>Corporate sustainability efforts</a:t>
            </a:r>
          </a:p>
          <a:p>
            <a:r>
              <a:rPr lang="en-US" b="1" dirty="0" smtClean="0"/>
              <a:t>Year 2020</a:t>
            </a:r>
            <a:r>
              <a:rPr lang="en-US" dirty="0" smtClean="0"/>
              <a:t> showed reduced emissions for many countries—likely due to global lockdowns, highlighting the impact of behavioral shifts.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9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Recommendations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3261" y="1690688"/>
            <a:ext cx="92121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Promote </a:t>
            </a:r>
            <a:r>
              <a:rPr lang="en-US" altLang="en-US" sz="2400" b="1" dirty="0">
                <a:latin typeface="Arial" panose="020B0604020202020204" pitchFamily="34" charset="0"/>
              </a:rPr>
              <a:t>renewable energy investments</a:t>
            </a:r>
            <a:r>
              <a:rPr lang="en-US" altLang="en-US" sz="2400" dirty="0">
                <a:latin typeface="Arial" panose="020B0604020202020204" pitchFamily="34" charset="0"/>
              </a:rPr>
              <a:t> in top-emitting countries.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Enforce </a:t>
            </a:r>
            <a:r>
              <a:rPr lang="en-US" altLang="en-US" sz="2400" b="1" dirty="0">
                <a:latin typeface="Arial" panose="020B0604020202020204" pitchFamily="34" charset="0"/>
              </a:rPr>
              <a:t>carbon offset programs</a:t>
            </a:r>
            <a:r>
              <a:rPr lang="en-US" altLang="en-US" sz="2400" dirty="0">
                <a:latin typeface="Arial" panose="020B0604020202020204" pitchFamily="34" charset="0"/>
              </a:rPr>
              <a:t> for industries and governments.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Encourage </a:t>
            </a:r>
            <a:r>
              <a:rPr lang="en-US" altLang="en-US" sz="2400" b="1" dirty="0">
                <a:latin typeface="Arial" panose="020B0604020202020204" pitchFamily="34" charset="0"/>
              </a:rPr>
              <a:t>international cooperation</a:t>
            </a:r>
            <a:r>
              <a:rPr lang="en-US" altLang="en-US" sz="2400" dirty="0">
                <a:latin typeface="Arial" panose="020B0604020202020204" pitchFamily="34" charset="0"/>
              </a:rPr>
              <a:t> on emissions capping.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Introduce </a:t>
            </a:r>
            <a:r>
              <a:rPr lang="en-US" altLang="en-US" sz="2400" b="1" dirty="0">
                <a:latin typeface="Arial" panose="020B0604020202020204" pitchFamily="34" charset="0"/>
              </a:rPr>
              <a:t>education campaigns</a:t>
            </a:r>
            <a:r>
              <a:rPr lang="en-US" altLang="en-US" sz="2400" dirty="0">
                <a:latin typeface="Arial" panose="020B0604020202020204" pitchFamily="34" charset="0"/>
              </a:rPr>
              <a:t> focusing on individual carbon footprints.</a:t>
            </a:r>
          </a:p>
        </p:txBody>
      </p:sp>
    </p:spTree>
    <p:extLst>
      <p:ext uri="{BB962C8B-B14F-4D97-AF65-F5344CB8AC3E}">
        <p14:creationId xmlns:p14="http://schemas.microsoft.com/office/powerpoint/2010/main" val="212142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Tools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Pandas</a:t>
            </a:r>
            <a:r>
              <a:rPr lang="en-US" altLang="en-US" sz="2000" dirty="0">
                <a:latin typeface="Arial" panose="020B0604020202020204" pitchFamily="34" charset="0"/>
              </a:rPr>
              <a:t> for data preprocessing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 err="1">
                <a:latin typeface="Arial" panose="020B0604020202020204" pitchFamily="34" charset="0"/>
              </a:rPr>
              <a:t>Seaborn</a:t>
            </a:r>
            <a:r>
              <a:rPr lang="en-US" altLang="en-US" sz="2000" b="1" dirty="0">
                <a:latin typeface="Arial" panose="020B0604020202020204" pitchFamily="34" charset="0"/>
              </a:rPr>
              <a:t> &amp; </a:t>
            </a:r>
            <a:r>
              <a:rPr lang="en-US" altLang="en-US" sz="2000" b="1" dirty="0" err="1">
                <a:latin typeface="Arial" panose="020B0604020202020204" pitchFamily="34" charset="0"/>
              </a:rPr>
              <a:t>Matplotlib</a:t>
            </a:r>
            <a:r>
              <a:rPr lang="en-US" altLang="en-US" sz="2000" dirty="0">
                <a:latin typeface="Arial" panose="020B0604020202020204" pitchFamily="34" charset="0"/>
              </a:rPr>
              <a:t> for line and bar charts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 err="1">
                <a:latin typeface="Arial" panose="020B0604020202020204" pitchFamily="34" charset="0"/>
              </a:rPr>
              <a:t>Plotly</a:t>
            </a:r>
            <a:r>
              <a:rPr lang="en-US" altLang="en-US" sz="2000" b="1" dirty="0">
                <a:latin typeface="Arial" panose="020B0604020202020204" pitchFamily="34" charset="0"/>
              </a:rPr>
              <a:t> Express</a:t>
            </a:r>
            <a:r>
              <a:rPr lang="en-US" altLang="en-US" sz="2000" dirty="0">
                <a:latin typeface="Arial" panose="020B0604020202020204" pitchFamily="34" charset="0"/>
              </a:rPr>
              <a:t> for interactive maps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 err="1">
                <a:latin typeface="Arial" panose="020B0604020202020204" pitchFamily="34" charset="0"/>
              </a:rPr>
              <a:t>Jupyter</a:t>
            </a:r>
            <a:r>
              <a:rPr lang="en-US" altLang="en-US" sz="2000" b="1" dirty="0">
                <a:latin typeface="Arial" panose="020B0604020202020204" pitchFamily="34" charset="0"/>
              </a:rPr>
              <a:t> Notebook</a:t>
            </a:r>
            <a:r>
              <a:rPr lang="en-US" altLang="en-US" sz="2000" dirty="0">
                <a:latin typeface="Arial" panose="020B0604020202020204" pitchFamily="34" charset="0"/>
              </a:rPr>
              <a:t> or </a:t>
            </a:r>
            <a:r>
              <a:rPr lang="en-US" altLang="en-US" sz="2000" b="1" dirty="0">
                <a:latin typeface="Arial" panose="020B0604020202020204" pitchFamily="34" charset="0"/>
              </a:rPr>
              <a:t>Google Colab</a:t>
            </a:r>
            <a:r>
              <a:rPr lang="en-US" altLang="en-US" sz="2000" dirty="0">
                <a:latin typeface="Arial" panose="020B0604020202020204" pitchFamily="34" charset="0"/>
              </a:rPr>
              <a:t> for workflow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case study provides a comprehensive view of carbon emissions over the past decade, emphasizing the need for </a:t>
            </a:r>
            <a:r>
              <a:rPr lang="en-US" b="1" dirty="0"/>
              <a:t>urgent climate action</a:t>
            </a:r>
            <a:r>
              <a:rPr lang="en-US" dirty="0"/>
              <a:t>. By leveraging data science tools, we can extract patterns, identify priorities, and support decision-makers in implementing environmentally responsible strategies.</a:t>
            </a:r>
          </a:p>
        </p:txBody>
      </p:sp>
    </p:spTree>
    <p:extLst>
      <p:ext uri="{BB962C8B-B14F-4D97-AF65-F5344CB8AC3E}">
        <p14:creationId xmlns:p14="http://schemas.microsoft.com/office/powerpoint/2010/main" val="5910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Google Colab URL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599027" y="1896013"/>
            <a:ext cx="1023190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hlinkClick r:id="rId2"/>
              </a:rPr>
              <a:t>https://colab.research.google.com/drive/1tN7mIx_1kRk9JWbp4UMjqFYHAr5xuzN9?usp=sharing</a:t>
            </a:r>
            <a:endParaRPr lang="en-US" sz="28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43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climate change is one of the most pressing challenges facing humanity. A major contributor to climate change is the rise in greenhouse gas emissions—particularly </a:t>
            </a:r>
            <a:r>
              <a:rPr lang="en-US" b="1" dirty="0"/>
              <a:t>carbon dioxide (CO₂)</a:t>
            </a:r>
            <a:r>
              <a:rPr lang="en-US" dirty="0"/>
              <a:t>—from human activity. The objective of this case study is to analyze and visualize trends in CO₂ emissions across countries over time, identify the largest emitters, and draw insights that can guide climate-conscious policy and behavior.</a:t>
            </a:r>
          </a:p>
        </p:txBody>
      </p:sp>
    </p:spTree>
    <p:extLst>
      <p:ext uri="{BB962C8B-B14F-4D97-AF65-F5344CB8AC3E}">
        <p14:creationId xmlns:p14="http://schemas.microsoft.com/office/powerpoint/2010/main" val="406342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6430" y="1585390"/>
            <a:ext cx="890660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Visualize emission distributions globally and over </a:t>
            </a:r>
            <a:r>
              <a:rPr lang="en-US" altLang="en-US" sz="2400" dirty="0" smtClean="0">
                <a:latin typeface="Arial" panose="020B0604020202020204" pitchFamily="34" charset="0"/>
              </a:rPr>
              <a:t>time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Identify top carbon emitters and observe their emission trends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</a:rPr>
              <a:t>Analyze </a:t>
            </a:r>
            <a:r>
              <a:rPr lang="en-US" altLang="en-US" sz="2400" dirty="0">
                <a:latin typeface="Arial" panose="020B0604020202020204" pitchFamily="34" charset="0"/>
              </a:rPr>
              <a:t>historical CO₂ emissions by country from 2010 to 2023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policy insights through data-driven storytelling</a:t>
            </a:r>
          </a:p>
        </p:txBody>
      </p:sp>
    </p:spTree>
    <p:extLst>
      <p:ext uri="{BB962C8B-B14F-4D97-AF65-F5344CB8AC3E}">
        <p14:creationId xmlns:p14="http://schemas.microsoft.com/office/powerpoint/2010/main" val="117924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429362"/>
              </p:ext>
            </p:extLst>
          </p:nvPr>
        </p:nvGraphicFramePr>
        <p:xfrm>
          <a:off x="1062789" y="2590240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4041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267615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Column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93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Country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Name of the country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83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Year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Year of recorded emissions (2010–2023)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708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CO2_Emissions_MT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CO₂ emissions in </a:t>
                      </a:r>
                      <a:r>
                        <a:rPr lang="en-US" sz="2400" b="1" dirty="0"/>
                        <a:t>million </a:t>
                      </a:r>
                      <a:r>
                        <a:rPr lang="en-US" sz="2400" b="1" dirty="0" err="1"/>
                        <a:t>tonnes</a:t>
                      </a:r>
                      <a:r>
                        <a:rPr lang="en-US" sz="2400" b="1" dirty="0"/>
                        <a:t> (MT)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728314"/>
                  </a:ext>
                </a:extLst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 Overview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38200" y="1319124"/>
            <a:ext cx="957505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used includes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year-wise carbon dioxide emissions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 major countries: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9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674" y="1690688"/>
            <a:ext cx="10515600" cy="4351338"/>
          </a:xfrm>
        </p:spPr>
        <p:txBody>
          <a:bodyPr/>
          <a:lstStyle/>
          <a:p>
            <a:r>
              <a:rPr lang="en-US" b="1" smtClean="0"/>
              <a:t>Tools and Libraries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smtClean="0">
                <a:latin typeface="Arial" panose="020B0604020202020204" pitchFamily="34" charset="0"/>
              </a:rPr>
              <a:t>Python</a:t>
            </a:r>
            <a:r>
              <a:rPr lang="en-US" altLang="en-US" sz="2000" smtClean="0">
                <a:latin typeface="Arial" panose="020B0604020202020204" pitchFamily="34" charset="0"/>
              </a:rPr>
              <a:t>: Data manipulation and visualization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smtClean="0">
                <a:latin typeface="Arial" panose="020B0604020202020204" pitchFamily="34" charset="0"/>
              </a:rPr>
              <a:t>Pandas</a:t>
            </a:r>
            <a:r>
              <a:rPr lang="en-US" altLang="en-US" sz="2000" smtClean="0">
                <a:latin typeface="Arial" panose="020B0604020202020204" pitchFamily="34" charset="0"/>
              </a:rPr>
              <a:t>: Dataset wrangling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smtClean="0">
                <a:latin typeface="Arial" panose="020B0604020202020204" pitchFamily="34" charset="0"/>
              </a:rPr>
              <a:t>Seaborn &amp; Matplotlib</a:t>
            </a:r>
            <a:r>
              <a:rPr lang="en-US" altLang="en-US" sz="2000" smtClean="0">
                <a:latin typeface="Arial" panose="020B0604020202020204" pitchFamily="34" charset="0"/>
              </a:rPr>
              <a:t>: Trend and comparison plots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smtClean="0">
                <a:latin typeface="Arial" panose="020B0604020202020204" pitchFamily="34" charset="0"/>
              </a:rPr>
              <a:t>Plotly</a:t>
            </a:r>
            <a:r>
              <a:rPr lang="en-US" altLang="en-US" sz="2000" smtClean="0">
                <a:latin typeface="Arial" panose="020B0604020202020204" pitchFamily="34" charset="0"/>
              </a:rPr>
              <a:t>: Interactive choropleth maps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977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Steps Followed</a:t>
            </a:r>
          </a:p>
          <a:p>
            <a:r>
              <a:rPr lang="en-US" dirty="0"/>
              <a:t>Loaded and cleaned the dataset</a:t>
            </a:r>
          </a:p>
          <a:p>
            <a:r>
              <a:rPr lang="en-US" dirty="0"/>
              <a:t>Grouped data by year and country</a:t>
            </a:r>
          </a:p>
          <a:p>
            <a:r>
              <a:rPr lang="en-US" dirty="0"/>
              <a:t>Identified total and per-country emissions</a:t>
            </a:r>
          </a:p>
          <a:p>
            <a:r>
              <a:rPr lang="en-US" dirty="0"/>
              <a:t>Visualized:</a:t>
            </a:r>
          </a:p>
          <a:p>
            <a:pPr lvl="1"/>
            <a:r>
              <a:rPr lang="en-US" dirty="0"/>
              <a:t>Yearly global trends</a:t>
            </a:r>
          </a:p>
          <a:p>
            <a:pPr lvl="1"/>
            <a:r>
              <a:rPr lang="en-US" dirty="0"/>
              <a:t>Top emitters per year</a:t>
            </a:r>
          </a:p>
          <a:p>
            <a:pPr lvl="1"/>
            <a:r>
              <a:rPr lang="en-US" dirty="0"/>
              <a:t>World map of emissions using choropleth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8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01" y="1825625"/>
            <a:ext cx="8782598" cy="4351338"/>
          </a:xfrm>
        </p:spPr>
      </p:pic>
    </p:spTree>
    <p:extLst>
      <p:ext uri="{BB962C8B-B14F-4D97-AF65-F5344CB8AC3E}">
        <p14:creationId xmlns:p14="http://schemas.microsoft.com/office/powerpoint/2010/main" val="400563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Global </a:t>
            </a:r>
            <a:r>
              <a:rPr lang="en-US" b="1" dirty="0"/>
              <a:t>Emissions Trend (2010–2023)</a:t>
            </a:r>
          </a:p>
          <a:p>
            <a:r>
              <a:rPr lang="en-US" dirty="0" smtClean="0"/>
              <a:t>Total </a:t>
            </a:r>
            <a:r>
              <a:rPr lang="en-US" dirty="0"/>
              <a:t>global emissions have fluctuated </a:t>
            </a:r>
            <a:r>
              <a:rPr lang="en-US" dirty="0" smtClean="0"/>
              <a:t>remain </a:t>
            </a:r>
            <a:r>
              <a:rPr lang="en-US" dirty="0"/>
              <a:t>on </a:t>
            </a:r>
            <a:r>
              <a:rPr lang="en-US" dirty="0" smtClean="0"/>
              <a:t>a trajectory</a:t>
            </a:r>
            <a:r>
              <a:rPr lang="en-US" dirty="0"/>
              <a:t>.</a:t>
            </a:r>
          </a:p>
          <a:p>
            <a:r>
              <a:rPr lang="en-US" dirty="0"/>
              <a:t>Minor drops were visible in certain </a:t>
            </a:r>
            <a:r>
              <a:rPr lang="en-US" dirty="0" smtClean="0"/>
              <a:t>years.</a:t>
            </a:r>
          </a:p>
        </p:txBody>
      </p:sp>
    </p:spTree>
    <p:extLst>
      <p:ext uri="{BB962C8B-B14F-4D97-AF65-F5344CB8AC3E}">
        <p14:creationId xmlns:p14="http://schemas.microsoft.com/office/powerpoint/2010/main" val="219689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533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CIDFont+F1</vt:lpstr>
      <vt:lpstr>Office Theme</vt:lpstr>
      <vt:lpstr>Carbon Emissions Worldwide: Case Study Using Data Analysis and Visualization</vt:lpstr>
      <vt:lpstr>Google Colab URL</vt:lpstr>
      <vt:lpstr>Introduction</vt:lpstr>
      <vt:lpstr>Objectives</vt:lpstr>
      <vt:lpstr>Dataset Overview</vt:lpstr>
      <vt:lpstr>Methodology</vt:lpstr>
      <vt:lpstr>Methodology</vt:lpstr>
      <vt:lpstr>Data Visualization </vt:lpstr>
      <vt:lpstr>Key Findings</vt:lpstr>
      <vt:lpstr>Data Visualization</vt:lpstr>
      <vt:lpstr>Key Findings</vt:lpstr>
      <vt:lpstr>Key Findings</vt:lpstr>
      <vt:lpstr>Insights and Interpretation</vt:lpstr>
      <vt:lpstr>Recommendations</vt:lpstr>
      <vt:lpstr>Tools Used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Emissions Worldwide: Case Study Using Data Analysis and Visualization</dc:title>
  <dc:creator>KUMAR</dc:creator>
  <cp:lastModifiedBy>KUMAR</cp:lastModifiedBy>
  <cp:revision>33</cp:revision>
  <dcterms:created xsi:type="dcterms:W3CDTF">2025-05-22T10:25:04Z</dcterms:created>
  <dcterms:modified xsi:type="dcterms:W3CDTF">2025-05-25T00:22:32Z</dcterms:modified>
</cp:coreProperties>
</file>