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8D92-3C7F-4CEF-B09E-466049B9CA90}" type="datetimeFigureOut">
              <a:rPr lang="en-US" smtClean="0"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2E27-DA6E-4E53-9F55-9B30C7238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8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8D92-3C7F-4CEF-B09E-466049B9CA90}" type="datetimeFigureOut">
              <a:rPr lang="en-US" smtClean="0"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2E27-DA6E-4E53-9F55-9B30C7238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9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8D92-3C7F-4CEF-B09E-466049B9CA90}" type="datetimeFigureOut">
              <a:rPr lang="en-US" smtClean="0"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2E27-DA6E-4E53-9F55-9B30C7238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5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8D92-3C7F-4CEF-B09E-466049B9CA90}" type="datetimeFigureOut">
              <a:rPr lang="en-US" smtClean="0"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2E27-DA6E-4E53-9F55-9B30C7238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4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8D92-3C7F-4CEF-B09E-466049B9CA90}" type="datetimeFigureOut">
              <a:rPr lang="en-US" smtClean="0"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2E27-DA6E-4E53-9F55-9B30C7238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7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8D92-3C7F-4CEF-B09E-466049B9CA90}" type="datetimeFigureOut">
              <a:rPr lang="en-US" smtClean="0"/>
              <a:t>8/24/2025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2E27-DA6E-4E53-9F55-9B30C7238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5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8D92-3C7F-4CEF-B09E-466049B9CA90}" type="datetimeFigureOut">
              <a:rPr lang="en-US" smtClean="0"/>
              <a:t>8/24/2025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2E27-DA6E-4E53-9F55-9B30C7238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6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8D92-3C7F-4CEF-B09E-466049B9CA90}" type="datetimeFigureOut">
              <a:rPr lang="en-US" smtClean="0"/>
              <a:t>8/24/2025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2E27-DA6E-4E53-9F55-9B30C7238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5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8D92-3C7F-4CEF-B09E-466049B9CA90}" type="datetimeFigureOut">
              <a:rPr lang="en-US" smtClean="0"/>
              <a:t>8/24/2025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2E27-DA6E-4E53-9F55-9B30C7238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3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8D92-3C7F-4CEF-B09E-466049B9CA90}" type="datetimeFigureOut">
              <a:rPr lang="en-US" smtClean="0"/>
              <a:t>8/24/2025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2E27-DA6E-4E53-9F55-9B30C7238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0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8D92-3C7F-4CEF-B09E-466049B9CA90}" type="datetimeFigureOut">
              <a:rPr lang="en-US" smtClean="0"/>
              <a:t>8/24/2025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2E27-DA6E-4E53-9F55-9B30C7238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38D92-3C7F-4CEF-B09E-466049B9CA90}" type="datetimeFigureOut">
              <a:rPr lang="en-US" smtClean="0"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82E27-DA6E-4E53-9F55-9B30C7238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2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Gopalakrishnan-Kumar/" TargetMode="External"/><Relationship Id="rId2" Type="http://schemas.openxmlformats.org/officeDocument/2006/relationships/hyperlink" Target="https://www.linkedin.com/in/gopalakrishnankumar-a7330111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gopalkk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HpX3u5X2MZfY-6MdFkst_377cDt-Mk5l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Bank Transaction Volume Forecasting – Anticipate Customer Transaction Patterns</a:t>
            </a:r>
            <a:endParaRPr lang="en-US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By Gopalakrishnan Kumar, MTech IIT-Bombay,</a:t>
            </a:r>
          </a:p>
          <a:p>
            <a:r>
              <a:rPr lang="en-US" b="1" smtClean="0"/>
              <a:t>Freelance Data Science Consultant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87443" y="43957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CIDFont+F1"/>
              </a:rPr>
              <a:t>LinkedIn: Profile Link : 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2"/>
              </a:rPr>
              <a:t>https://www.linkedin.com/in/gopalakrishnankumar-a73301110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2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>
              <a:solidFill>
                <a:srgbClr val="0D0D0D"/>
              </a:solidFill>
              <a:latin typeface="CIDFont+F1"/>
            </a:endParaRPr>
          </a:p>
          <a:p>
            <a:r>
              <a:rPr lang="en-US" dirty="0">
                <a:solidFill>
                  <a:srgbClr val="0D0D0D"/>
                </a:solidFill>
                <a:latin typeface="CIDFont+F1"/>
              </a:rPr>
              <a:t>Github: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https://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3"/>
              </a:rPr>
              <a:t>www.github.com/Gopalakrishnan-Kumar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0303" y="6051550"/>
            <a:ext cx="615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Kaggle</a:t>
            </a:r>
            <a:r>
              <a:rPr lang="en-US" sz="2000" dirty="0" smtClean="0"/>
              <a:t> URL- </a:t>
            </a:r>
            <a:r>
              <a:rPr lang="en-US" sz="2000" dirty="0" smtClean="0">
                <a:hlinkClick r:id="rId4"/>
              </a:rPr>
              <a:t>https://www.kaggle.com/gopalkk2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772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Forecasting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forecast transaction volumes, we recommend:</a:t>
            </a:r>
          </a:p>
          <a:p>
            <a:r>
              <a:rPr lang="en-US" b="1" dirty="0"/>
              <a:t>Time-Series Models</a:t>
            </a:r>
            <a:r>
              <a:rPr lang="en-US" dirty="0"/>
              <a:t>: ARIMA, Prophet, or LSTM for capturing monthly patterns.</a:t>
            </a:r>
          </a:p>
          <a:p>
            <a:r>
              <a:rPr lang="en-US" b="1" dirty="0"/>
              <a:t>Scenario Forecasting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Digital adoption accelerates → Online share increases further.</a:t>
            </a:r>
          </a:p>
          <a:p>
            <a:pPr lvl="1"/>
            <a:r>
              <a:rPr lang="en-US" dirty="0"/>
              <a:t>Pandemic or disruptions → Higher ATM/Branch usage temporarily.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9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Business Implications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8613" y="1319719"/>
            <a:ext cx="1117523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Digital Investments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Rising online usage suggests more investments in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mobile apps,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/>
              <a:t> </a:t>
            </a:r>
            <a:r>
              <a:rPr lang="en-US" altLang="en-US" sz="2400" b="1" dirty="0" smtClean="0"/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cybersecurity, and servers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Branch Optimization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Declining branch usage means possible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branch consolidation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or repurposing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ATM Maintenance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Stable ATM usage highlights need for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predictive cash refilling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and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maintenance scheduling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Customer Segmentation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Different customer segments (youth vs senior citizens) prefer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different channels — banks can design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personalized services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66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transactions dominate and will continue to grow.</a:t>
            </a:r>
          </a:p>
          <a:p>
            <a:r>
              <a:rPr lang="en-US" dirty="0"/>
              <a:t>Branch transactions are steady but reducing — banks must balance physical and digital operations.</a:t>
            </a:r>
          </a:p>
          <a:p>
            <a:r>
              <a:rPr lang="en-US" dirty="0"/>
              <a:t>ATM usage is stable but contributes less to the total share.</a:t>
            </a:r>
          </a:p>
          <a:p>
            <a:r>
              <a:rPr lang="en-US" b="1" dirty="0"/>
              <a:t>Forecasting transaction volumes helps banks make data-driven decisions, allocate resources efficiently, and stay competitive in the digital era.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5964" y="514259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report can be expanded with: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Multi-year stacked bar charts</a:t>
            </a:r>
            <a:r>
              <a:rPr lang="en-US" dirty="0"/>
              <a:t> (to observe longer trends).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Forecast plots</a:t>
            </a:r>
            <a:r>
              <a:rPr lang="en-US" dirty="0"/>
              <a:t> (predicting next 12–24 months).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Correlation analysis</a:t>
            </a:r>
            <a:r>
              <a:rPr lang="en-US" dirty="0"/>
              <a:t> with external factors (holidays, salary cycles, promotions)</a:t>
            </a:r>
          </a:p>
        </p:txBody>
      </p:sp>
    </p:spTree>
    <p:extLst>
      <p:ext uri="{BB962C8B-B14F-4D97-AF65-F5344CB8AC3E}">
        <p14:creationId xmlns:p14="http://schemas.microsoft.com/office/powerpoint/2010/main" val="393589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Google Colab URL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https://colab.research.google.com/drive/1HpX3u5X2MZfY-6MdFkst_377cDt-Mk5l?usp=sharing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Banks handle millions of transactions daily across multiple channels such as </a:t>
            </a:r>
            <a:r>
              <a:rPr lang="en-US" b="1" dirty="0" smtClean="0"/>
              <a:t>Online Banking, In-Branch Transactions, and ATM Withdrawals</a:t>
            </a:r>
            <a:r>
              <a:rPr lang="en-US" dirty="0" smtClean="0"/>
              <a:t>. With the rapid rise of digital banking, customer preferences are shifting significantly. By analyzing and forecasting transaction patterns, banks can:</a:t>
            </a:r>
          </a:p>
          <a:p>
            <a:r>
              <a:rPr lang="en-US" b="1" dirty="0" smtClean="0"/>
              <a:t>Optimize resources</a:t>
            </a:r>
            <a:r>
              <a:rPr lang="en-US" dirty="0" smtClean="0"/>
              <a:t> (e.g., staffing, ATM cash refills, server capacity).</a:t>
            </a:r>
          </a:p>
          <a:p>
            <a:r>
              <a:rPr lang="en-US" b="1" dirty="0" smtClean="0"/>
              <a:t>Improve customer experience</a:t>
            </a:r>
            <a:r>
              <a:rPr lang="en-US" dirty="0" smtClean="0"/>
              <a:t> by reducing wait times and ensuring smooth operations.</a:t>
            </a:r>
          </a:p>
          <a:p>
            <a:r>
              <a:rPr lang="en-US" b="1" dirty="0" smtClean="0"/>
              <a:t>Plan strategically</a:t>
            </a:r>
            <a:r>
              <a:rPr lang="en-US" dirty="0" smtClean="0"/>
              <a:t> for investments in digital vs. physical infrastructure.</a:t>
            </a:r>
          </a:p>
          <a:p>
            <a:r>
              <a:rPr lang="en-US" dirty="0" smtClean="0"/>
              <a:t>This report uses </a:t>
            </a:r>
            <a:r>
              <a:rPr lang="en-US" b="1" dirty="0" smtClean="0"/>
              <a:t>data visualization and forecasting models</a:t>
            </a:r>
            <a:r>
              <a:rPr lang="en-US" dirty="0" smtClean="0"/>
              <a:t> to anticipate trends in transaction volumes.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study, we used </a:t>
            </a:r>
            <a:r>
              <a:rPr lang="en-US" b="1" dirty="0"/>
              <a:t>monthly transaction volumes</a:t>
            </a:r>
            <a:r>
              <a:rPr lang="en-US" dirty="0"/>
              <a:t> over a 12-month period (Jan–Dec 2022).</a:t>
            </a:r>
            <a:br>
              <a:rPr lang="en-US" dirty="0"/>
            </a:br>
            <a:r>
              <a:rPr lang="en-US" dirty="0"/>
              <a:t>The dataset includes the following columns:</a:t>
            </a:r>
          </a:p>
          <a:p>
            <a:r>
              <a:rPr lang="en-US" b="1" dirty="0"/>
              <a:t>Date</a:t>
            </a:r>
            <a:r>
              <a:rPr lang="en-US" dirty="0"/>
              <a:t>: Monthly transaction records.</a:t>
            </a:r>
          </a:p>
          <a:p>
            <a:r>
              <a:rPr lang="en-US" b="1" dirty="0"/>
              <a:t>Online</a:t>
            </a:r>
            <a:r>
              <a:rPr lang="en-US" dirty="0"/>
              <a:t>: Number of digital/online transactions.</a:t>
            </a:r>
          </a:p>
          <a:p>
            <a:r>
              <a:rPr lang="en-US" b="1" dirty="0"/>
              <a:t>In-Branch</a:t>
            </a:r>
            <a:r>
              <a:rPr lang="en-US" dirty="0"/>
              <a:t>: Transactions done physically at branches.</a:t>
            </a:r>
          </a:p>
          <a:p>
            <a:r>
              <a:rPr lang="en-US" b="1" dirty="0"/>
              <a:t>ATM</a:t>
            </a:r>
            <a:r>
              <a:rPr lang="en-US" dirty="0"/>
              <a:t>: Transactions conducted via ATMs.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8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44" y="1852449"/>
            <a:ext cx="7854712" cy="4297689"/>
          </a:xfrm>
        </p:spPr>
      </p:pic>
    </p:spTree>
    <p:extLst>
      <p:ext uri="{BB962C8B-B14F-4D97-AF65-F5344CB8AC3E}">
        <p14:creationId xmlns:p14="http://schemas.microsoft.com/office/powerpoint/2010/main" val="9337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1852449"/>
            <a:ext cx="6400813" cy="4297689"/>
          </a:xfrm>
        </p:spPr>
      </p:pic>
    </p:spTree>
    <p:extLst>
      <p:ext uri="{BB962C8B-B14F-4D97-AF65-F5344CB8AC3E}">
        <p14:creationId xmlns:p14="http://schemas.microsoft.com/office/powerpoint/2010/main" val="272728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989" y="1825625"/>
            <a:ext cx="7294022" cy="4351338"/>
          </a:xfrm>
        </p:spPr>
      </p:pic>
    </p:spTree>
    <p:extLst>
      <p:ext uri="{BB962C8B-B14F-4D97-AF65-F5344CB8AC3E}">
        <p14:creationId xmlns:p14="http://schemas.microsoft.com/office/powerpoint/2010/main" val="289255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989" y="1825625"/>
            <a:ext cx="7294022" cy="4351338"/>
          </a:xfrm>
        </p:spPr>
      </p:pic>
    </p:spTree>
    <p:extLst>
      <p:ext uri="{BB962C8B-B14F-4D97-AF65-F5344CB8AC3E}">
        <p14:creationId xmlns:p14="http://schemas.microsoft.com/office/powerpoint/2010/main" val="394005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74" y="1825625"/>
            <a:ext cx="8769052" cy="4351338"/>
          </a:xfrm>
        </p:spPr>
      </p:pic>
    </p:spTree>
    <p:extLst>
      <p:ext uri="{BB962C8B-B14F-4D97-AF65-F5344CB8AC3E}">
        <p14:creationId xmlns:p14="http://schemas.microsoft.com/office/powerpoint/2010/main" val="30660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386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CIDFont+F1</vt:lpstr>
      <vt:lpstr>Office Theme</vt:lpstr>
      <vt:lpstr>Bank Transaction Volume Forecasting – Anticipate Customer Transaction Patterns</vt:lpstr>
      <vt:lpstr>Google Colab URL</vt:lpstr>
      <vt:lpstr>Introduction</vt:lpstr>
      <vt:lpstr>Dataset Description</vt:lpstr>
      <vt:lpstr>Data Visualization</vt:lpstr>
      <vt:lpstr>Data Visualization</vt:lpstr>
      <vt:lpstr>Data Visualization</vt:lpstr>
      <vt:lpstr>Data Visualization</vt:lpstr>
      <vt:lpstr>Data Visualization</vt:lpstr>
      <vt:lpstr>Forecasting Approach</vt:lpstr>
      <vt:lpstr>Business Implications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Transaction Volume Forecasting – Anticipate Customer Transaction Patterns</dc:title>
  <dc:creator>KUMAR</dc:creator>
  <cp:lastModifiedBy>KUMAR</cp:lastModifiedBy>
  <cp:revision>16</cp:revision>
  <dcterms:created xsi:type="dcterms:W3CDTF">2025-08-24T06:36:33Z</dcterms:created>
  <dcterms:modified xsi:type="dcterms:W3CDTF">2025-08-24T09:24:15Z</dcterms:modified>
</cp:coreProperties>
</file>