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BBD77-03B2-43AA-B633-7FD55A1DE042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6574B-664F-4EEF-920E-0B27B7CA1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13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6574B-664F-4EEF-920E-0B27B7CA1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72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96574B-664F-4EEF-920E-0B27B7CA11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00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028-627E-4A3A-A0DD-91BA8EB1D42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97DE-417E-4616-B622-A70EDDBA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7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028-627E-4A3A-A0DD-91BA8EB1D42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97DE-417E-4616-B622-A70EDDBA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028-627E-4A3A-A0DD-91BA8EB1D42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97DE-417E-4616-B622-A70EDDBA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80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028-627E-4A3A-A0DD-91BA8EB1D42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97DE-417E-4616-B622-A70EDDBA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8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028-627E-4A3A-A0DD-91BA8EB1D42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97DE-417E-4616-B622-A70EDDBA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028-627E-4A3A-A0DD-91BA8EB1D42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97DE-417E-4616-B622-A70EDDBA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1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028-627E-4A3A-A0DD-91BA8EB1D42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97DE-417E-4616-B622-A70EDDBA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028-627E-4A3A-A0DD-91BA8EB1D42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97DE-417E-4616-B622-A70EDDBA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6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028-627E-4A3A-A0DD-91BA8EB1D42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97DE-417E-4616-B622-A70EDDBA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8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028-627E-4A3A-A0DD-91BA8EB1D42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97DE-417E-4616-B622-A70EDDBA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4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9028-627E-4A3A-A0DD-91BA8EB1D42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297DE-417E-4616-B622-A70EDDBA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9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59028-627E-4A3A-A0DD-91BA8EB1D42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297DE-417E-4616-B622-A70EDDBA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7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gopalakrishnankumar-a733011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gopalkk2" TargetMode="External"/><Relationship Id="rId4" Type="http://schemas.openxmlformats.org/officeDocument/2006/relationships/hyperlink" Target="https://www.github.com/Gopalakrishnan-Kumar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8PLoj9us2c0792q5FX7oVpmhU2evb0lQ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-research/google-research/tree/master/goemotio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Emotion Detection from </a:t>
            </a:r>
            <a:r>
              <a:rPr lang="en-US" b="1" dirty="0" err="1" smtClean="0"/>
              <a:t>GoEmotions</a:t>
            </a:r>
            <a:r>
              <a:rPr lang="en-US" b="1" dirty="0" smtClean="0"/>
              <a:t> Dataset Using BERT and Data Visualization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By </a:t>
            </a:r>
            <a:r>
              <a:rPr lang="en-US" b="1" dirty="0" err="1" smtClean="0"/>
              <a:t>Gopalakrishnan</a:t>
            </a:r>
            <a:r>
              <a:rPr lang="en-US" b="1" dirty="0" smtClean="0"/>
              <a:t> Kumar, </a:t>
            </a:r>
            <a:r>
              <a:rPr lang="en-US" b="1" dirty="0" err="1" smtClean="0"/>
              <a:t>MTech</a:t>
            </a:r>
            <a:r>
              <a:rPr lang="en-US" b="1" dirty="0" smtClean="0"/>
              <a:t> IIT-Bombay,</a:t>
            </a:r>
          </a:p>
          <a:p>
            <a:r>
              <a:rPr lang="en-US" b="1" dirty="0" smtClean="0"/>
              <a:t>Freelance Data Science Consultant</a:t>
            </a:r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787443" y="43957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4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4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4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87443" y="6062121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5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508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701" y="1825625"/>
            <a:ext cx="8782598" cy="4351338"/>
          </a:xfrm>
        </p:spPr>
      </p:pic>
    </p:spTree>
    <p:extLst>
      <p:ext uri="{BB962C8B-B14F-4D97-AF65-F5344CB8AC3E}">
        <p14:creationId xmlns:p14="http://schemas.microsoft.com/office/powerpoint/2010/main" val="14285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086" y="2218210"/>
            <a:ext cx="5385827" cy="3566167"/>
          </a:xfrm>
        </p:spPr>
      </p:pic>
    </p:spTree>
    <p:extLst>
      <p:ext uri="{BB962C8B-B14F-4D97-AF65-F5344CB8AC3E}">
        <p14:creationId xmlns:p14="http://schemas.microsoft.com/office/powerpoint/2010/main" val="20284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113" y="2049046"/>
            <a:ext cx="7223774" cy="3904496"/>
          </a:xfrm>
        </p:spPr>
      </p:pic>
    </p:spTree>
    <p:extLst>
      <p:ext uri="{BB962C8B-B14F-4D97-AF65-F5344CB8AC3E}">
        <p14:creationId xmlns:p14="http://schemas.microsoft.com/office/powerpoint/2010/main" val="208199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79" y="1825625"/>
            <a:ext cx="6494042" cy="4351338"/>
          </a:xfrm>
        </p:spPr>
      </p:pic>
    </p:spTree>
    <p:extLst>
      <p:ext uri="{BB962C8B-B14F-4D97-AF65-F5344CB8AC3E}">
        <p14:creationId xmlns:p14="http://schemas.microsoft.com/office/powerpoint/2010/main" val="147299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Insights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8856" y="1877015"/>
            <a:ext cx="99749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joy, approval, and gratitude are the most common positive emotions.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anger, disappointment, and annoyance dominate the negative class.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Most </a:t>
            </a:r>
            <a:r>
              <a:rPr lang="en-US" altLang="en-US" sz="2400" dirty="0" err="1"/>
              <a:t>Reddit</a:t>
            </a:r>
            <a:r>
              <a:rPr lang="en-US" altLang="en-US" sz="2400" dirty="0"/>
              <a:t> comments reflect a </a:t>
            </a:r>
            <a:r>
              <a:rPr lang="en-US" altLang="en-US" sz="2400" b="1" dirty="0"/>
              <a:t>single dominant emotion</a:t>
            </a:r>
            <a:r>
              <a:rPr lang="en-US" altLang="en-US" sz="2400" dirty="0"/>
              <a:t>, but some express </a:t>
            </a:r>
            <a:r>
              <a:rPr lang="en-US" altLang="en-US" sz="2400" b="1" dirty="0"/>
              <a:t>complex emotional states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58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1520095"/>
            <a:ext cx="98443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Incorporate </a:t>
            </a:r>
            <a:r>
              <a:rPr lang="en-US" altLang="en-US" sz="2400" b="1" dirty="0">
                <a:latin typeface="Arial" panose="020B0604020202020204" pitchFamily="34" charset="0"/>
              </a:rPr>
              <a:t>data augmentation</a:t>
            </a:r>
            <a:r>
              <a:rPr lang="en-US" altLang="en-US" sz="2400" dirty="0">
                <a:latin typeface="Arial" panose="020B0604020202020204" pitchFamily="34" charset="0"/>
              </a:rPr>
              <a:t> to balance underrepresented classes.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Add </a:t>
            </a:r>
            <a:r>
              <a:rPr lang="en-US" altLang="en-US" sz="2400" b="1" dirty="0">
                <a:latin typeface="Arial" panose="020B0604020202020204" pitchFamily="34" charset="0"/>
              </a:rPr>
              <a:t>attention visualization</a:t>
            </a:r>
            <a:r>
              <a:rPr lang="en-US" altLang="en-US" sz="2400" dirty="0">
                <a:latin typeface="Arial" panose="020B0604020202020204" pitchFamily="34" charset="0"/>
              </a:rPr>
              <a:t> to explain why BERT makes specific predictions.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Deploy as a </a:t>
            </a:r>
            <a:r>
              <a:rPr lang="en-US" altLang="en-US" sz="2400" b="1" dirty="0">
                <a:latin typeface="Arial" panose="020B0604020202020204" pitchFamily="34" charset="0"/>
              </a:rPr>
              <a:t>web app</a:t>
            </a:r>
            <a:r>
              <a:rPr lang="en-US" altLang="en-US" sz="2400" dirty="0">
                <a:latin typeface="Arial" panose="020B0604020202020204" pitchFamily="34" charset="0"/>
              </a:rPr>
              <a:t> using Streamlit for real-time emotion detection.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Compare with </a:t>
            </a:r>
            <a:r>
              <a:rPr lang="en-US" altLang="en-US" sz="2400" b="1" dirty="0" err="1">
                <a:latin typeface="Arial" panose="020B0604020202020204" pitchFamily="34" charset="0"/>
              </a:rPr>
              <a:t>DistilBERT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</a:rPr>
              <a:t>RoBERTa</a:t>
            </a:r>
            <a:r>
              <a:rPr lang="en-US" altLang="en-US" sz="2400" dirty="0">
                <a:latin typeface="Arial" panose="020B0604020202020204" pitchFamily="34" charset="0"/>
              </a:rPr>
              <a:t>, or LSTM-based baselines.</a:t>
            </a:r>
          </a:p>
        </p:txBody>
      </p:sp>
    </p:spTree>
    <p:extLst>
      <p:ext uri="{BB962C8B-B14F-4D97-AF65-F5344CB8AC3E}">
        <p14:creationId xmlns:p14="http://schemas.microsoft.com/office/powerpoint/2010/main" val="407405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demonstrated how </a:t>
            </a:r>
            <a:r>
              <a:rPr lang="en-US" b="1" dirty="0"/>
              <a:t>BERT</a:t>
            </a:r>
            <a:r>
              <a:rPr lang="en-US" dirty="0"/>
              <a:t>, fine-tuned on the </a:t>
            </a:r>
            <a:r>
              <a:rPr lang="en-US" b="1" dirty="0" err="1"/>
              <a:t>GoEmotions</a:t>
            </a:r>
            <a:r>
              <a:rPr lang="en-US" b="1" dirty="0"/>
              <a:t> dataset</a:t>
            </a:r>
            <a:r>
              <a:rPr lang="en-US" dirty="0"/>
              <a:t>, can accurately detect complex emotional cues in short text. The rich emotional annotations and multi-label format provide a powerful benchmark for real-world emotion detection tasks in </a:t>
            </a:r>
            <a:r>
              <a:rPr lang="en-US" dirty="0" err="1"/>
              <a:t>chatbots</a:t>
            </a:r>
            <a:r>
              <a:rPr lang="en-US" dirty="0"/>
              <a:t>, content moderation, and mental health tools.</a:t>
            </a:r>
          </a:p>
        </p:txBody>
      </p:sp>
    </p:spTree>
    <p:extLst>
      <p:ext uri="{BB962C8B-B14F-4D97-AF65-F5344CB8AC3E}">
        <p14:creationId xmlns:p14="http://schemas.microsoft.com/office/powerpoint/2010/main" val="138255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https://colab.research.google.com/drive/18PLoj9us2c0792q5FX7oVpmhU2evb0lQ?usp=sharing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84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primary goal of this project is to build a </a:t>
            </a:r>
            <a:r>
              <a:rPr lang="en-US" b="1" dirty="0" smtClean="0"/>
              <a:t>multi-label text classification model</a:t>
            </a:r>
            <a:r>
              <a:rPr lang="en-US" dirty="0" smtClean="0"/>
              <a:t> that can detect </a:t>
            </a:r>
            <a:r>
              <a:rPr lang="en-US" b="1" dirty="0" smtClean="0"/>
              <a:t>emotions</a:t>
            </a:r>
            <a:r>
              <a:rPr lang="en-US" dirty="0" smtClean="0"/>
              <a:t> from short text inputs (e.g., </a:t>
            </a:r>
            <a:r>
              <a:rPr lang="en-US" dirty="0" err="1" smtClean="0"/>
              <a:t>Reddit</a:t>
            </a:r>
            <a:r>
              <a:rPr lang="en-US" dirty="0" smtClean="0"/>
              <a:t> comments) using </a:t>
            </a:r>
            <a:r>
              <a:rPr lang="en-US" b="1" dirty="0" smtClean="0"/>
              <a:t>BERT</a:t>
            </a:r>
            <a:r>
              <a:rPr lang="en-US" dirty="0" smtClean="0"/>
              <a:t>, and to analyze the dataset using various </a:t>
            </a:r>
            <a:r>
              <a:rPr lang="en-US" b="1" dirty="0" smtClean="0"/>
              <a:t>visualization techniques</a:t>
            </a:r>
            <a:r>
              <a:rPr lang="en-US" dirty="0" smtClean="0"/>
              <a:t> to understand emotional distributions, co-occurrence patterns, and correlations.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5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Dataset Description – </a:t>
            </a:r>
            <a:r>
              <a:rPr lang="en-US" b="1" dirty="0" err="1" smtClean="0"/>
              <a:t>GoEmotions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335313" y="1798668"/>
            <a:ext cx="917302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Source:</a:t>
            </a:r>
            <a:r>
              <a:rPr lang="en-US" altLang="en-US" sz="2400" dirty="0"/>
              <a:t> Google Research</a:t>
            </a:r>
            <a:br>
              <a:rPr lang="en-US" altLang="en-US" sz="2400" dirty="0"/>
            </a:br>
            <a:r>
              <a:rPr lang="en-US" altLang="en-US" sz="2400" b="1" dirty="0"/>
              <a:t>Accessed via:</a:t>
            </a:r>
            <a:r>
              <a:rPr lang="en-US" altLang="en-US" sz="2400" dirty="0"/>
              <a:t> Hugging Face Datasets or </a:t>
            </a:r>
            <a:r>
              <a:rPr lang="en-US" altLang="en-US" sz="2400" dirty="0">
                <a:hlinkClick r:id="rId2"/>
              </a:rPr>
              <a:t>GitHub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🧾 Dataset Characteristics: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58,000+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Reddit</a:t>
            </a:r>
            <a:r>
              <a:rPr lang="en-US" altLang="en-US" sz="2400" dirty="0"/>
              <a:t> comments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27 distinct emotions</a:t>
            </a:r>
            <a:r>
              <a:rPr lang="en-US" altLang="en-US" sz="2400" dirty="0"/>
              <a:t> +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neutral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Multi-label format</a:t>
            </a:r>
            <a:r>
              <a:rPr lang="en-US" altLang="en-US" sz="2400" dirty="0"/>
              <a:t>: Each text may have 1–3 labels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Emotions include: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joy, anger, curiosity, love, disappointment, etc.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67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Preprocessing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199" y="1844120"/>
            <a:ext cx="103813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Steps: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Converted label indices to emotion strings using emotions.txt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Parsed </a:t>
            </a:r>
            <a:r>
              <a:rPr lang="en-US" altLang="en-US" sz="2400" dirty="0" err="1"/>
              <a:t>label_names</a:t>
            </a:r>
            <a:r>
              <a:rPr lang="en-US" altLang="en-US" sz="2400" dirty="0"/>
              <a:t> column as a 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Applied MultiLabelBinarizer to convert emotions to a binary matrix (multi-label classification)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Tokenized text column using </a:t>
            </a:r>
            <a:r>
              <a:rPr lang="en-US" altLang="en-US" sz="2400" dirty="0" err="1"/>
              <a:t>bert</a:t>
            </a:r>
            <a:r>
              <a:rPr lang="en-US" altLang="en-US" sz="2400" dirty="0"/>
              <a:t>-base-uncased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Created </a:t>
            </a:r>
            <a:r>
              <a:rPr lang="en-US" altLang="en-US" sz="2400" dirty="0" err="1"/>
              <a:t>PyTorch</a:t>
            </a:r>
            <a:r>
              <a:rPr lang="en-US" altLang="en-US" sz="2400" dirty="0"/>
              <a:t>-compatible dataset class with input tensors and labels</a:t>
            </a:r>
          </a:p>
        </p:txBody>
      </p:sp>
    </p:spTree>
    <p:extLst>
      <p:ext uri="{BB962C8B-B14F-4D97-AF65-F5344CB8AC3E}">
        <p14:creationId xmlns:p14="http://schemas.microsoft.com/office/powerpoint/2010/main" val="109015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751618"/>
            <a:ext cx="9626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Transformer Used: BERT (</a:t>
            </a:r>
            <a:r>
              <a:rPr lang="en-US" altLang="en-US" sz="2400" b="1" dirty="0" err="1"/>
              <a:t>bert</a:t>
            </a:r>
            <a:r>
              <a:rPr lang="en-US" altLang="en-US" sz="2400" b="1" dirty="0"/>
              <a:t>-base-uncased)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Fine-tuned using Hugging Face Trainer API.</a:t>
            </a:r>
            <a:endParaRPr lang="en-US" altLang="en-US" sz="24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Model Configuration: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Loss Function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BCEWithLogitsLoss</a:t>
            </a:r>
            <a:r>
              <a:rPr lang="en-US" altLang="en-US" sz="2400" dirty="0"/>
              <a:t> (for multi-label)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Activation</a:t>
            </a:r>
            <a:r>
              <a:rPr lang="en-US" altLang="en-US" sz="2400" dirty="0"/>
              <a:t>: Sigmoid (for probability output)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Evaluation Metrics</a:t>
            </a:r>
            <a:r>
              <a:rPr lang="en-US" altLang="en-US" sz="2400" dirty="0"/>
              <a:t>: Accuracy, Micro F1-Score</a:t>
            </a:r>
          </a:p>
        </p:txBody>
      </p:sp>
    </p:spTree>
    <p:extLst>
      <p:ext uri="{BB962C8B-B14F-4D97-AF65-F5344CB8AC3E}">
        <p14:creationId xmlns:p14="http://schemas.microsoft.com/office/powerpoint/2010/main" val="24032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Training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4685" y="1835831"/>
            <a:ext cx="92456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Training Epochs</a:t>
            </a:r>
            <a:r>
              <a:rPr lang="en-US" altLang="en-US" sz="2400" dirty="0"/>
              <a:t>: 2–3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Batch Size</a:t>
            </a:r>
            <a:r>
              <a:rPr lang="en-US" altLang="en-US" sz="2400" dirty="0"/>
              <a:t>: 8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Optimizer</a:t>
            </a:r>
            <a:r>
              <a:rPr lang="en-US" altLang="en-US" sz="2400" dirty="0"/>
              <a:t>: </a:t>
            </a:r>
            <a:r>
              <a:rPr lang="en-US" altLang="en-US" sz="2400" dirty="0" err="1"/>
              <a:t>AdamW</a:t>
            </a: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Evaluation Strategy</a:t>
            </a:r>
            <a:r>
              <a:rPr lang="en-US" altLang="en-US" sz="2400" dirty="0"/>
              <a:t>: After each epoch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/>
              <a:t>Metric Logging</a:t>
            </a:r>
            <a:r>
              <a:rPr lang="en-US" altLang="en-US" sz="2400" dirty="0"/>
              <a:t>: via </a:t>
            </a:r>
            <a:r>
              <a:rPr lang="en-US" altLang="en-US" sz="2400" dirty="0" err="1"/>
              <a:t>Trainer.state.log_history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389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Visualizations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74" y="1825625"/>
            <a:ext cx="8769052" cy="4351338"/>
          </a:xfrm>
        </p:spPr>
      </p:pic>
    </p:spTree>
    <p:extLst>
      <p:ext uri="{BB962C8B-B14F-4D97-AF65-F5344CB8AC3E}">
        <p14:creationId xmlns:p14="http://schemas.microsoft.com/office/powerpoint/2010/main" val="121815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Results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902501"/>
              </p:ext>
            </p:extLst>
          </p:nvPr>
        </p:nvGraphicFramePr>
        <p:xfrm>
          <a:off x="838200" y="2949734"/>
          <a:ext cx="10515600" cy="26517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43933257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977181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852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~85% (top-k match)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082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Micro F1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~0.79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5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Loss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Decreased over epochs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338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Prediction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Model correctly identifies overlapping emotions (e.g., joy + gratitude)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5610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76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392</Words>
  <Application>Microsoft Office PowerPoint</Application>
  <PresentationFormat>Widescreen</PresentationFormat>
  <Paragraphs>67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CIDFont+F1</vt:lpstr>
      <vt:lpstr>Office Theme</vt:lpstr>
      <vt:lpstr>Emotion Detection from GoEmotions Dataset Using BERT and Data Visualization </vt:lpstr>
      <vt:lpstr>Google Colab URL</vt:lpstr>
      <vt:lpstr>Objective</vt:lpstr>
      <vt:lpstr>Dataset Description – GoEmotions</vt:lpstr>
      <vt:lpstr>Data Preprocessing</vt:lpstr>
      <vt:lpstr>Model</vt:lpstr>
      <vt:lpstr>Training</vt:lpstr>
      <vt:lpstr>Data Visualizations</vt:lpstr>
      <vt:lpstr>Results</vt:lpstr>
      <vt:lpstr>Data Visualizations</vt:lpstr>
      <vt:lpstr>Data Visualizations</vt:lpstr>
      <vt:lpstr>Data Visualizations</vt:lpstr>
      <vt:lpstr>Data Visualizations</vt:lpstr>
      <vt:lpstr>Insights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Detection from GoEmotions Dataset Using BERT and Data Visualization </dc:title>
  <dc:creator>KUMAR</dc:creator>
  <cp:lastModifiedBy>KUMAR</cp:lastModifiedBy>
  <cp:revision>21</cp:revision>
  <dcterms:created xsi:type="dcterms:W3CDTF">2025-07-12T05:08:33Z</dcterms:created>
  <dcterms:modified xsi:type="dcterms:W3CDTF">2025-07-12T06:58:10Z</dcterms:modified>
</cp:coreProperties>
</file>