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54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0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28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28600" y="191605"/>
            <a:ext cx="105156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11639549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09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4780-CA74-482D-8E7A-C021F15BE0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694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3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1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031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28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61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4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4780-CA74-482D-8E7A-C021F15BE0D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68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opalakrishnan-kumar-a733011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gopalkk1" TargetMode="External"/><Relationship Id="rId4" Type="http://schemas.openxmlformats.org/officeDocument/2006/relationships/hyperlink" Target="https://github.com/Gopalakrishnan-Kumar/Python-for-Data-Scien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114425" y="0"/>
            <a:ext cx="9963150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rgbClr val="EFEFE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39700" sx="102000" sy="102000" algn="ctr" rotWithShape="0">
              <a:srgbClr val="D8D8D8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121664" y="0"/>
            <a:ext cx="9948672" cy="6858000"/>
          </a:xfrm>
          <a:custGeom>
            <a:avLst/>
            <a:gdLst/>
            <a:ahLst/>
            <a:cxnLst/>
            <a:rect l="l" t="t" r="r" b="b"/>
            <a:pathLst>
              <a:path w="9963150" h="6858000" extrusionOk="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1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61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</a:t>
            </a:r>
            <a:r>
              <a:rPr lang="en-IN" sz="61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Unemployment Index </a:t>
            </a:r>
            <a:endParaRPr sz="61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182880" y="0"/>
            <a:ext cx="12192000" cy="6858000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1010024" y="3050435"/>
            <a:ext cx="4581307" cy="75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Model Building</a:t>
            </a:r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 </a:t>
            </a:r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10</a:t>
            </a:fld>
            <a:endParaRPr/>
          </a:p>
        </p:txBody>
      </p:sp>
      <p:pic>
        <p:nvPicPr>
          <p:cNvPr id="185" name="Google Shape;185;p22" descr="Bim, building, computer, document, plan, research, simulation icon - Download on Iconfind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49" y="891041"/>
            <a:ext cx="48768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 txBox="1"/>
          <p:nvPr/>
        </p:nvSpPr>
        <p:spPr>
          <a:xfrm>
            <a:off x="1031966" y="4010298"/>
            <a:ext cx="5982788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Specialization/ Standardization.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Kaplan Meir Fitter Model 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model to be used.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to be performed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/>
        </p:nvSpPr>
        <p:spPr>
          <a:xfrm>
            <a:off x="302089" y="1343886"/>
            <a:ext cx="12194711" cy="5350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 used: 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Kaplan-Meier Estimator</a:t>
            </a:r>
            <a:endParaRPr sz="11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 non-parametric estimator, Kaplan-</a:t>
            </a: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Meier doesn’t require making initial assumptions about the distribution of data. It also takes care of right-censored observations by computing the survival probabilities from observed survival times. It uses the product rule from probability and in fact, it is also called a product-limit estimator.</a:t>
            </a: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d_i</a:t>
            </a:r>
            <a:r>
              <a:rPr lang="en-IN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events happened at time t_i</a:t>
            </a: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I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</a:t>
            </a:r>
            <a:r>
              <a:rPr lang="en-IN" sz="16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subjects that have survived up to time t_i</a:t>
            </a:r>
            <a:endParaRPr sz="1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Descriptions: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IN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the model as ‘Kaplan Meier Fitter ‘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IN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Fitting the model with parameters like Time, Spell, Event</a:t>
            </a:r>
            <a:endParaRPr/>
          </a:p>
          <a:p>
            <a:pPr marL="285750" marR="0" lvl="0" indent="-2857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en-IN" sz="20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Plot</a:t>
            </a:r>
            <a:endParaRPr/>
          </a:p>
          <a:p>
            <a:pPr marL="457200" marR="0" lvl="1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58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302089" y="83100"/>
            <a:ext cx="1044211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Model Description </a:t>
            </a:r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  <p:pic>
        <p:nvPicPr>
          <p:cNvPr id="194" name="Google Shape;194;p23" descr="https://miro.medium.com/max/346/0*9G613SxskreWMW-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6881" y="3131122"/>
            <a:ext cx="1925756" cy="62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Outputs of the Model in Codes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0320" y="1123406"/>
            <a:ext cx="7289074" cy="4872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5" descr="Flas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9830" y="1541770"/>
            <a:ext cx="3876165" cy="38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5"/>
          <p:cNvSpPr txBox="1"/>
          <p:nvPr/>
        </p:nvSpPr>
        <p:spPr>
          <a:xfrm>
            <a:off x="491102" y="2139194"/>
            <a:ext cx="5754896" cy="1243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Based- HTML applications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 Based- AI algorithm/ Kaplan Meier Fitter Model</a:t>
            </a:r>
            <a:endParaRPr/>
          </a:p>
        </p:txBody>
      </p:sp>
      <p:sp>
        <p:nvSpPr>
          <p:cNvPr id="208" name="Google Shape;20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Deployment Strategy</a:t>
            </a:r>
            <a:endParaRPr/>
          </a:p>
        </p:txBody>
      </p:sp>
      <p:sp>
        <p:nvSpPr>
          <p:cNvPr id="209" name="Google Shape;209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/>
        </p:nvSpPr>
        <p:spPr>
          <a:xfrm>
            <a:off x="2146334" y="1572069"/>
            <a:ext cx="5430123" cy="93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1-</a:t>
            </a:r>
            <a:r>
              <a:rPr lang="en-IN" sz="2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Time and events from Group </a:t>
            </a:r>
            <a:r>
              <a:rPr lang="en-IN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IN" sz="20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IN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Universal Sentence Encoder: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Outputs of the Deployed Model</a:t>
            </a:r>
            <a:endParaRPr sz="1600"/>
          </a:p>
        </p:txBody>
      </p:sp>
      <p:sp>
        <p:nvSpPr>
          <p:cNvPr id="216" name="Google Shape;216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  <p:pic>
        <p:nvPicPr>
          <p:cNvPr id="217" name="Google Shape;217;p26" descr="D:\Project_Work_Innodatatics\drive-download-20211007T043232Z-001\Kaplan_Meir_Fiiter_Grap_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9326" y="2076993"/>
            <a:ext cx="5094514" cy="397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Outputs of the Deployed Model</a:t>
            </a:r>
            <a:endParaRPr sz="1600"/>
          </a:p>
        </p:txBody>
      </p:sp>
      <p:sp>
        <p:nvSpPr>
          <p:cNvPr id="223" name="Google Shape;223;p27"/>
          <p:cNvSpPr/>
          <p:nvPr/>
        </p:nvSpPr>
        <p:spPr>
          <a:xfrm>
            <a:off x="1959430" y="1306287"/>
            <a:ext cx="44152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IN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2- Time and events from Group </a:t>
            </a:r>
            <a:r>
              <a:rPr lang="en-IN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IN" sz="18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IN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27" descr="D:\Project_Work_Innodatatics\drive-download-20211007T043232Z-001\Kaplan_Meir_Fiiter_Grap_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0868" y="2037805"/>
            <a:ext cx="5421086" cy="390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515600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Outputs of the Deployed Model</a:t>
            </a:r>
            <a:endParaRPr sz="1600"/>
          </a:p>
        </p:txBody>
      </p:sp>
      <p:pic>
        <p:nvPicPr>
          <p:cNvPr id="230" name="Google Shape;230;p28" descr="Kaplan_Meir_Fiiter_Grap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9955" y="2319474"/>
            <a:ext cx="4611188" cy="3252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8"/>
          <p:cNvSpPr/>
          <p:nvPr/>
        </p:nvSpPr>
        <p:spPr>
          <a:xfrm>
            <a:off x="0" y="2828925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2509533" y="1585351"/>
            <a:ext cx="46750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 3- </a:t>
            </a:r>
            <a:r>
              <a:rPr lang="en-IN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Time-line estimations plot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8503920" y="2769326"/>
            <a:ext cx="32918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graph is plotted KM estimate vs. timeline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174171" y="1606732"/>
            <a:ext cx="11861075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The graph is plotted KM estimate vs. timeline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The Kaplan-Meier plot can be interpreted as follows: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horizontal axis (x-axis) represents time in days and the vertical axis shows the probability of surviving or the proportion of people surviving.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The line represents survival a curve of the lines represents survival or proportion of people surviving. A vertical drop in the curves indicates an event. Survival function can be interpreted as the probability that a certain object of interest will survive beyond a certain time‘t’.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The  value of the function lies between 0 and 1 (both inclusive and it is a non-increasing function). The value of the function is above the KM curve for occurrence of unemployment and the value of function is below the KM curve for survival group.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Comparing the KM curves in Figure 3, the survival duration of the survival group is longer than unemployment.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 txBox="1"/>
          <p:nvPr/>
        </p:nvSpPr>
        <p:spPr>
          <a:xfrm>
            <a:off x="228599" y="0"/>
            <a:ext cx="11963401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 sz="3000" b="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Outputs of the Deployed Model</a:t>
            </a:r>
            <a:endParaRPr sz="1600" b="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14" y="300790"/>
            <a:ext cx="5971172" cy="597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1735910" y="1840411"/>
            <a:ext cx="7205414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Gopalakrishnan</a:t>
            </a:r>
            <a:r>
              <a:rPr lang="en-IN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Kumar, </a:t>
            </a:r>
            <a:r>
              <a:rPr lang="en-IN" sz="2400" b="0" i="0" u="none" strike="noStrike" cap="none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M.Tech</a:t>
            </a: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IIT </a:t>
            </a:r>
            <a:r>
              <a:rPr lang="en-IN" sz="2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Bombay</a:t>
            </a:r>
            <a:endParaRPr lang="en-IN" sz="2400" b="0" i="0" u="none" strike="noStrike" cap="none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Freelance Data Science Consultant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</a:t>
            </a: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 – </a:t>
            </a:r>
            <a:r>
              <a:rPr lang="en-IN" sz="24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https://www.linkedin.com/in/gopalakrishnan-kumar-a73301110/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Repository </a:t>
            </a:r>
            <a:r>
              <a:rPr lang="en-IN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400" b="1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https://github.com/Gopalakrishnan-Kumar/Python-for-Data-Science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Website/blog URL </a:t>
            </a:r>
            <a:r>
              <a:rPr lang="en-IN" sz="24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https://www.kaggle.com/gopalkk1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 sz="3000"/>
              <a:t>Project Goals</a:t>
            </a:r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grpSp>
        <p:nvGrpSpPr>
          <p:cNvPr id="106" name="Google Shape;106;p15"/>
          <p:cNvGrpSpPr/>
          <p:nvPr/>
        </p:nvGrpSpPr>
        <p:grpSpPr>
          <a:xfrm>
            <a:off x="209006" y="1468152"/>
            <a:ext cx="10798487" cy="3698611"/>
            <a:chOff x="344433" y="2051082"/>
            <a:chExt cx="10798487" cy="3698611"/>
          </a:xfrm>
        </p:grpSpPr>
        <p:sp>
          <p:nvSpPr>
            <p:cNvPr id="107" name="Google Shape;107;p15"/>
            <p:cNvSpPr txBox="1"/>
            <p:nvPr/>
          </p:nvSpPr>
          <p:spPr>
            <a:xfrm>
              <a:off x="344433" y="2051082"/>
              <a:ext cx="5446766" cy="332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Objectives</a:t>
              </a:r>
              <a:endParaRPr/>
            </a:p>
          </p:txBody>
        </p:sp>
        <p:sp>
          <p:nvSpPr>
            <p:cNvPr id="108" name="Google Shape;108;p15"/>
            <p:cNvSpPr txBox="1"/>
            <p:nvPr/>
          </p:nvSpPr>
          <p:spPr>
            <a:xfrm>
              <a:off x="6483555" y="2051082"/>
              <a:ext cx="4659365" cy="332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Constraints</a:t>
              </a:r>
              <a:endParaRPr/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344433" y="2424793"/>
              <a:ext cx="5577900" cy="3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4572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Char char="•"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-1143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classify the unemployment index of survival and unemployment group with respect to timeline estimate using Supervised Machine Learning method.</a:t>
              </a:r>
              <a:endParaRPr/>
            </a:p>
            <a:p>
              <a:pPr marL="0" marR="0" lvl="0" indent="-1143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apply suitable machine learning model for classifying the unemployment index with respect to spell and event</a:t>
              </a:r>
              <a:endParaRPr/>
            </a:p>
            <a:p>
              <a:pPr marL="0" marR="0" lvl="0" indent="-1143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create awareness of unemployment rate so as to  suggest ways and means to minimize unemployment rate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0" indent="-2286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6483555" y="2508816"/>
              <a:ext cx="46593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20212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Inadequate information regarding column names </a:t>
              </a:r>
              <a:endParaRPr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20212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Missing values</a:t>
              </a:r>
              <a:endParaRPr sz="16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600">
                  <a:solidFill>
                    <a:srgbClr val="202124"/>
                  </a:solidFill>
                  <a:highlight>
                    <a:srgbClr val="FFFFFF"/>
                  </a:highlight>
                  <a:latin typeface="Roboto"/>
                  <a:ea typeface="Roboto"/>
                  <a:cs typeface="Roboto"/>
                  <a:sym typeface="Roboto"/>
                </a:rPr>
                <a:t>Maximize-Maximize the customer satisfaction by good healthcare services</a:t>
              </a:r>
              <a:endParaRPr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1" name="Google Shape;111;p15"/>
            <p:cNvCxnSpPr/>
            <p:nvPr/>
          </p:nvCxnSpPr>
          <p:spPr>
            <a:xfrm>
              <a:off x="344433" y="2440631"/>
              <a:ext cx="5446766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5"/>
            <p:cNvCxnSpPr/>
            <p:nvPr/>
          </p:nvCxnSpPr>
          <p:spPr>
            <a:xfrm>
              <a:off x="6483555" y="2440631"/>
              <a:ext cx="4659365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5"/>
            <p:cNvCxnSpPr/>
            <p:nvPr/>
          </p:nvCxnSpPr>
          <p:spPr>
            <a:xfrm>
              <a:off x="6096000" y="2538808"/>
              <a:ext cx="0" cy="1892826"/>
            </a:xfrm>
            <a:prstGeom prst="straightConnector1">
              <a:avLst/>
            </a:prstGeom>
            <a:noFill/>
            <a:ln w="9525" cap="flat" cmpd="sng">
              <a:solidFill>
                <a:srgbClr val="7F7F7F"/>
              </a:solidFill>
              <a:prstDash val="dot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245" y="744842"/>
            <a:ext cx="1388857" cy="819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18240" y="558006"/>
            <a:ext cx="1400125" cy="917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292962" y="100628"/>
            <a:ext cx="10460115" cy="67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</a:pPr>
            <a:r>
              <a:rPr lang="en-IN" sz="1200"/>
              <a:t>Business pipeline:  </a:t>
            </a:r>
            <a:r>
              <a:rPr lang="en-IN"/>
              <a:t/>
            </a:r>
            <a:br>
              <a:rPr lang="en-IN"/>
            </a:br>
            <a:r>
              <a:rPr lang="en-IN"/>
              <a:t>CRISP-ML(Q) Methodology</a:t>
            </a:r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8344" y="1293637"/>
            <a:ext cx="3918485" cy="378781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391886" y="1031966"/>
            <a:ext cx="6662057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1: Business and Data Understanding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phase helps us to ensure the feasibility of the project. As the data are available through from team lead the data quality has been assured.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2: Data Engineering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includes data selection, data cleaning, feature engineering, and data standardising tasks.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Selection- In this phase, filter method is used for data selection.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Cleaning- Error detection has been performed in the form of outliers, maximum, minimum, mean, average and mean deviation to all of these.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engineering- In this project clustering and discretization of continuous attributes has been performed.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Standardization- In this process, the ML tools’ input data are unified.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has been done to ready the model fitting procedure by replacing with NA, NaN and so on. This enhances data reusability.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/>
        </p:nvSpPr>
        <p:spPr>
          <a:xfrm>
            <a:off x="169818" y="914400"/>
            <a:ext cx="8033656" cy="605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3: Machine Learning Model Engineering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and data understanding phase will shape this phase. Model assessment metrics might include performance metrics, robustness, fairness, scalability, interpretability, model complexity degree and model resource demand.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 / Specialization-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Kaplan-Meier Estimator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Being a non-parametric estimator, Kaplan-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Meier doesn’t require making initial assumptions about the distribution of data. It also takes care of right-censored observations by computing the survival probabilities from observed survival times. It uses the product rule from probability and in fact, it is also called a product-limit estimator.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d_i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events happened at time t_i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n_i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number of subjects that have survived up to time t_i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survival probability at time </a:t>
            </a:r>
            <a:r>
              <a:rPr lang="en-I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t_i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equal to the product of the probability of surviving at prior time </a:t>
            </a:r>
            <a:r>
              <a:rPr lang="en-I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t_i-1 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percentage chance of surviving at time </a:t>
            </a:r>
            <a:r>
              <a:rPr lang="en-IN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t_i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 tasks-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Pretrained models and ensemble learning methods-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3515" y="1254448"/>
            <a:ext cx="3918485" cy="378781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</a:pPr>
            <a:r>
              <a:rPr lang="en-IN" sz="1200"/>
              <a:t>Business pipeline:  </a:t>
            </a:r>
            <a:r>
              <a:rPr lang="en-IN"/>
              <a:t/>
            </a:r>
            <a:br>
              <a:rPr lang="en-IN"/>
            </a:br>
            <a:r>
              <a:rPr lang="en-IN"/>
              <a:t>CRISP-ML(Q) Methodology</a:t>
            </a:r>
            <a:endParaRPr/>
          </a:p>
        </p:txBody>
      </p:sp>
      <p:pic>
        <p:nvPicPr>
          <p:cNvPr id="132" name="Google Shape;132;p17" descr="https://miro.medium.com/max/346/0*9G613SxskreWMW-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3088" y="4280653"/>
            <a:ext cx="1925756" cy="621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/>
        </p:nvSpPr>
        <p:spPr>
          <a:xfrm>
            <a:off x="862149" y="1110343"/>
            <a:ext cx="6244045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4: Model Testing and Evaluation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Consequently, model training is followed by a model evaluation phase also known as offline testing. Here, the performance of trained model needs to be validated on a test set. Then, the model deployment decision to be taken.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5: Deployment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ML model deployment denotes a process of ML model integration into the existing software system.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Phase 6: Monitoring and Maintenance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ML model has been put into production, it is essential to monitor its performance and maintain.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24875" y="1254448"/>
            <a:ext cx="3918485" cy="378781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</a:pPr>
            <a:r>
              <a:rPr lang="en-IN" sz="1200"/>
              <a:t>Business pipeline:  </a:t>
            </a:r>
            <a:r>
              <a:rPr lang="en-IN"/>
              <a:t/>
            </a:r>
            <a:br>
              <a:rPr lang="en-IN"/>
            </a:br>
            <a:r>
              <a:rPr lang="en-IN"/>
              <a:t>CRISP-ML(Q)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63432" y="1216936"/>
            <a:ext cx="2275724" cy="1274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29" y="5247664"/>
            <a:ext cx="3128211" cy="105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Technical Stacks</a:t>
            </a:r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0303" y="1134589"/>
            <a:ext cx="2486192" cy="1531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 descr="Instance - Cloudbizz SQL Express Edition 10GB | Cloudbizz | NET Computer  Grou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50202" y="2878728"/>
            <a:ext cx="1340267" cy="1100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 descr="Heroku App - Hacker's favourite at Hackathon Stuttgart 20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3979272"/>
            <a:ext cx="3128211" cy="126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128211" y="2634989"/>
            <a:ext cx="1787317" cy="1448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 descr="Microsoft launches Visual Studio Online public preview and ML.NET 1.4 |  VentureBeat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53561" y="3951656"/>
            <a:ext cx="2495466" cy="124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956684" y="5161075"/>
            <a:ext cx="2182472" cy="105082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/>
        </p:nvSpPr>
        <p:spPr>
          <a:xfrm>
            <a:off x="6400800" y="1610336"/>
            <a:ext cx="54139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6844937" y="875211"/>
            <a:ext cx="5016138" cy="569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Languages: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Python, html, cloud, sql, heroku, R, visual studio, git bash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AI/ML: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Pytorch, skikitlearn,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Libraries: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lifelines, pandas, numpy, skikitlearn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Jupyter Online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Warehouse: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Jupyter classic notebook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ETL: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Python, Jupyter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Visualizations: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Plotly()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Tracking &amp; SC: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Project Architecture / Data Pipeline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1907177" y="1214846"/>
            <a:ext cx="9209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625634" y="966651"/>
            <a:ext cx="5799909" cy="325265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•"/>
            </a:pPr>
            <a:r>
              <a:rPr lang="en-IN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IN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Exploration 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Processing and Preprocessing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Explaratory Data Analysis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Selection/ Specialization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Kaplan Mier Estimator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Training Tasks</a:t>
            </a:r>
            <a:endParaRPr/>
          </a:p>
          <a:p>
            <a:pPr marL="114300" marR="0" lvl="1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1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I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Validation of performance of trained model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4664257" y="4047444"/>
            <a:ext cx="485775" cy="785812"/>
          </a:xfrm>
          <a:prstGeom prst="downArrow">
            <a:avLst>
              <a:gd name="adj1" fmla="val 50000"/>
              <a:gd name="adj2" fmla="val 40441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0"/>
          <p:cNvSpPr txBox="1"/>
          <p:nvPr/>
        </p:nvSpPr>
        <p:spPr>
          <a:xfrm rot="5400000">
            <a:off x="4563345" y="4269774"/>
            <a:ext cx="687586" cy="242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2638697" y="4794068"/>
            <a:ext cx="54210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Deployment-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 integration into the existing software system/ User acceptance and usability.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161926" y="1019117"/>
            <a:ext cx="7561320" cy="5066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Data used for training the model has been collected from Github and Wikipedia.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cleansing- This includes describing mean, standard deviation, average, count, maximum, minimum, and removing NaNs.</a:t>
            </a:r>
            <a:endParaRPr/>
          </a:p>
          <a:p>
            <a:pPr marL="0" marR="0" lvl="0" indent="-1524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Data has been cleaned by removing NaNs.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Outliers have been noted in value_counts()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76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1" descr="Databas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1168" y="1376312"/>
            <a:ext cx="3547689" cy="354768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228600" y="177755"/>
            <a:ext cx="105156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IN"/>
              <a:t>Data Preparation</a:t>
            </a:r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882</Words>
  <Application>Microsoft Office PowerPoint</Application>
  <PresentationFormat>Widescreen</PresentationFormat>
  <Paragraphs>131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Calibri Light</vt:lpstr>
      <vt:lpstr>Noto Sans Symbols</vt:lpstr>
      <vt:lpstr>Times New Roman</vt:lpstr>
      <vt:lpstr>Georgia</vt:lpstr>
      <vt:lpstr>Roboto</vt:lpstr>
      <vt:lpstr>Arial</vt:lpstr>
      <vt:lpstr>Office Theme</vt:lpstr>
      <vt:lpstr>PowerPoint Presentation</vt:lpstr>
      <vt:lpstr>PowerPoint Presentation</vt:lpstr>
      <vt:lpstr>Project Goals</vt:lpstr>
      <vt:lpstr>Business pipeline:   CRISP-ML(Q) Methodology</vt:lpstr>
      <vt:lpstr>Business pipeline:   CRISP-ML(Q) Methodology</vt:lpstr>
      <vt:lpstr>Business pipeline:   CRISP-ML(Q) Methodology</vt:lpstr>
      <vt:lpstr>Technical Stacks</vt:lpstr>
      <vt:lpstr>Project Architecture / Data Pipeline</vt:lpstr>
      <vt:lpstr>Data Preparation</vt:lpstr>
      <vt:lpstr> </vt:lpstr>
      <vt:lpstr>Model Description </vt:lpstr>
      <vt:lpstr>Outputs of the Model in Codes</vt:lpstr>
      <vt:lpstr>Deployment Strategy</vt:lpstr>
      <vt:lpstr>Outputs of the Deployed Model</vt:lpstr>
      <vt:lpstr>Outputs of the Deployed Model</vt:lpstr>
      <vt:lpstr>Outputs of the Deployed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KUMAR</cp:lastModifiedBy>
  <cp:revision>8</cp:revision>
  <cp:lastPrinted>2024-04-03T05:54:16Z</cp:lastPrinted>
  <dcterms:modified xsi:type="dcterms:W3CDTF">2025-07-16T02:30:25Z</dcterms:modified>
</cp:coreProperties>
</file>