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06BB-92FE-4EBA-B90F-6CB6ECAFD9B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208A-E418-4D02-8143-7B277D65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3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06BB-92FE-4EBA-B90F-6CB6ECAFD9B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208A-E418-4D02-8143-7B277D65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06BB-92FE-4EBA-B90F-6CB6ECAFD9B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208A-E418-4D02-8143-7B277D65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8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06BB-92FE-4EBA-B90F-6CB6ECAFD9B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208A-E418-4D02-8143-7B277D65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6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06BB-92FE-4EBA-B90F-6CB6ECAFD9B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208A-E418-4D02-8143-7B277D65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8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06BB-92FE-4EBA-B90F-6CB6ECAFD9B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208A-E418-4D02-8143-7B277D65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2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06BB-92FE-4EBA-B90F-6CB6ECAFD9B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208A-E418-4D02-8143-7B277D65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9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06BB-92FE-4EBA-B90F-6CB6ECAFD9B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208A-E418-4D02-8143-7B277D65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06BB-92FE-4EBA-B90F-6CB6ECAFD9B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208A-E418-4D02-8143-7B277D65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2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06BB-92FE-4EBA-B90F-6CB6ECAFD9B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208A-E418-4D02-8143-7B277D65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2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06BB-92FE-4EBA-B90F-6CB6ECAFD9B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208A-E418-4D02-8143-7B277D65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1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106BB-92FE-4EBA-B90F-6CB6ECAFD9B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5208A-E418-4D02-8143-7B277D65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6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Gopalakrishnan-Kumar/" TargetMode="External"/><Relationship Id="rId2" Type="http://schemas.openxmlformats.org/officeDocument/2006/relationships/hyperlink" Target="https://www.linkedin.com/in/gopalakrishnankumar-a7330111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gopalkk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lWEF0b7yISDRm-MVMF6uL4ia_eqny54U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Optical Character Recognition (OCR) using Deep Learning</a:t>
            </a:r>
            <a:endParaRPr lang="en-US" b="1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b="1" dirty="0" smtClean="0"/>
              <a:t>By </a:t>
            </a:r>
            <a:r>
              <a:rPr lang="en-US" b="1" dirty="0" err="1" smtClean="0"/>
              <a:t>Gopalakrishnan</a:t>
            </a:r>
            <a:r>
              <a:rPr lang="en-US" b="1" dirty="0" smtClean="0"/>
              <a:t> Kumar, </a:t>
            </a:r>
            <a:r>
              <a:rPr lang="en-US" b="1" dirty="0" err="1" smtClean="0"/>
              <a:t>MTech</a:t>
            </a:r>
            <a:r>
              <a:rPr lang="en-US" b="1" dirty="0" smtClean="0"/>
              <a:t> IIT-Bombay,</a:t>
            </a:r>
          </a:p>
          <a:p>
            <a:r>
              <a:rPr lang="en-US" b="1" dirty="0" smtClean="0"/>
              <a:t>Freelance Data Science Consultant</a:t>
            </a:r>
          </a:p>
          <a:p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787443" y="43957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CIDFont+F1"/>
              </a:rPr>
              <a:t>LinkedIn: Profile Link : 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2"/>
              </a:rPr>
              <a:t>https://www.linkedin.com/in/gopalakrishnankumar-a73301110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2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>
              <a:solidFill>
                <a:srgbClr val="0D0D0D"/>
              </a:solidFill>
              <a:latin typeface="CIDFont+F1"/>
            </a:endParaRPr>
          </a:p>
          <a:p>
            <a:r>
              <a:rPr lang="en-US" dirty="0">
                <a:solidFill>
                  <a:srgbClr val="0D0D0D"/>
                </a:solidFill>
                <a:latin typeface="CIDFont+F1"/>
              </a:rPr>
              <a:t>Github: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https://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3"/>
              </a:rPr>
              <a:t>www.github.com/Gopalakrishnan-Kumar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87443" y="6062121"/>
            <a:ext cx="615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Kaggle</a:t>
            </a:r>
            <a:r>
              <a:rPr lang="en-US" sz="2000" dirty="0" smtClean="0"/>
              <a:t> URL- </a:t>
            </a:r>
            <a:r>
              <a:rPr lang="en-US" sz="2000" dirty="0" smtClean="0">
                <a:hlinkClick r:id="rId4"/>
              </a:rPr>
              <a:t>https://www.kaggle.com/gopalkk2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72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488" y="2122198"/>
            <a:ext cx="3557023" cy="3758191"/>
          </a:xfrm>
        </p:spPr>
      </p:pic>
    </p:spTree>
    <p:extLst>
      <p:ext uri="{BB962C8B-B14F-4D97-AF65-F5344CB8AC3E}">
        <p14:creationId xmlns:p14="http://schemas.microsoft.com/office/powerpoint/2010/main" val="388728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488" y="2122198"/>
            <a:ext cx="3557023" cy="3758191"/>
          </a:xfrm>
        </p:spPr>
      </p:pic>
    </p:spTree>
    <p:extLst>
      <p:ext uri="{BB962C8B-B14F-4D97-AF65-F5344CB8AC3E}">
        <p14:creationId xmlns:p14="http://schemas.microsoft.com/office/powerpoint/2010/main" val="184158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488" y="2122198"/>
            <a:ext cx="3557023" cy="3758191"/>
          </a:xfrm>
        </p:spPr>
      </p:pic>
    </p:spTree>
    <p:extLst>
      <p:ext uri="{BB962C8B-B14F-4D97-AF65-F5344CB8AC3E}">
        <p14:creationId xmlns:p14="http://schemas.microsoft.com/office/powerpoint/2010/main" val="279306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488" y="2122198"/>
            <a:ext cx="3557023" cy="3758191"/>
          </a:xfrm>
        </p:spPr>
      </p:pic>
    </p:spTree>
    <p:extLst>
      <p:ext uri="{BB962C8B-B14F-4D97-AF65-F5344CB8AC3E}">
        <p14:creationId xmlns:p14="http://schemas.microsoft.com/office/powerpoint/2010/main" val="194439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Common Misclassifications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320799" y="1870893"/>
            <a:ext cx="96810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Digit 4</a:t>
            </a:r>
            <a:r>
              <a:rPr lang="en-US" altLang="en-US" sz="2400" dirty="0">
                <a:latin typeface="Arial" panose="020B0604020202020204" pitchFamily="34" charset="0"/>
              </a:rPr>
              <a:t> misclassified as </a:t>
            </a:r>
            <a:r>
              <a:rPr lang="en-US" altLang="en-US" sz="2400" b="1" dirty="0">
                <a:latin typeface="Arial" panose="020B0604020202020204" pitchFamily="34" charset="0"/>
              </a:rPr>
              <a:t>9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Digit 7</a:t>
            </a:r>
            <a:r>
              <a:rPr lang="en-US" altLang="en-US" sz="2400" dirty="0">
                <a:latin typeface="Arial" panose="020B0604020202020204" pitchFamily="34" charset="0"/>
              </a:rPr>
              <a:t> confused with </a:t>
            </a:r>
            <a:r>
              <a:rPr lang="en-US" altLang="en-US" sz="2400" b="1" dirty="0">
                <a:latin typeface="Arial" panose="020B0604020202020204" pitchFamily="34" charset="0"/>
              </a:rPr>
              <a:t>1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These errors are mostly due to similar visual patterns and handwritten variations</a:t>
            </a:r>
          </a:p>
        </p:txBody>
      </p:sp>
    </p:spTree>
    <p:extLst>
      <p:ext uri="{BB962C8B-B14F-4D97-AF65-F5344CB8AC3E}">
        <p14:creationId xmlns:p14="http://schemas.microsoft.com/office/powerpoint/2010/main" val="370784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74" y="1825625"/>
            <a:ext cx="8769052" cy="4351338"/>
          </a:xfrm>
        </p:spPr>
      </p:pic>
    </p:spTree>
    <p:extLst>
      <p:ext uri="{BB962C8B-B14F-4D97-AF65-F5344CB8AC3E}">
        <p14:creationId xmlns:p14="http://schemas.microsoft.com/office/powerpoint/2010/main" val="10247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954" y="1825625"/>
            <a:ext cx="4924091" cy="4351338"/>
          </a:xfrm>
        </p:spPr>
      </p:pic>
    </p:spTree>
    <p:extLst>
      <p:ext uri="{BB962C8B-B14F-4D97-AF65-F5344CB8AC3E}">
        <p14:creationId xmlns:p14="http://schemas.microsoft.com/office/powerpoint/2010/main" val="4987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Key Insights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5028" y="1690688"/>
            <a:ext cx="97717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The CNN model generalizes well on unseen data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Class imbalance is not a major issue in MNIST, but would be in real OCR tasks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Misclassification is often due to poor image quality or ambiguous handwriting</a:t>
            </a:r>
          </a:p>
        </p:txBody>
      </p:sp>
    </p:spTree>
    <p:extLst>
      <p:ext uri="{BB962C8B-B14F-4D97-AF65-F5344CB8AC3E}">
        <p14:creationId xmlns:p14="http://schemas.microsoft.com/office/powerpoint/2010/main" val="12616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Possible Improvements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47913" y="1424732"/>
            <a:ext cx="1055551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Data Augmentation:</a:t>
            </a:r>
            <a:r>
              <a:rPr lang="en-US" altLang="en-US" sz="2400" dirty="0">
                <a:latin typeface="Arial" panose="020B0604020202020204" pitchFamily="34" charset="0"/>
              </a:rPr>
              <a:t> Rotate, scale, or shift digits to improve robustness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Use of CRNN (CNN + RNN + CTC Loss):</a:t>
            </a:r>
            <a:r>
              <a:rPr lang="en-US" altLang="en-US" sz="2400" dirty="0">
                <a:latin typeface="Arial" panose="020B0604020202020204" pitchFamily="34" charset="0"/>
              </a:rPr>
              <a:t> For real sequence text detection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Real-World Dataset:</a:t>
            </a:r>
            <a:r>
              <a:rPr lang="en-US" altLang="en-US" sz="2400" dirty="0">
                <a:latin typeface="Arial" panose="020B0604020202020204" pitchFamily="34" charset="0"/>
              </a:rPr>
              <a:t> Move from MNIST to IAM or printed text datasets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Transfer Learning:</a:t>
            </a:r>
            <a:r>
              <a:rPr lang="en-US" altLang="en-US" sz="2400" dirty="0">
                <a:latin typeface="Arial" panose="020B0604020202020204" pitchFamily="34" charset="0"/>
              </a:rPr>
              <a:t> Apply </a:t>
            </a:r>
            <a:r>
              <a:rPr lang="en-US" altLang="en-US" sz="2400" dirty="0" err="1">
                <a:latin typeface="Arial" panose="020B0604020202020204" pitchFamily="34" charset="0"/>
              </a:rPr>
              <a:t>pretrained</a:t>
            </a:r>
            <a:r>
              <a:rPr lang="en-US" altLang="en-US" sz="2400" dirty="0">
                <a:latin typeface="Arial" panose="020B0604020202020204" pitchFamily="34" charset="0"/>
              </a:rPr>
              <a:t> models on image classification for better results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46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Applications</a:t>
            </a:r>
            <a:endParaRPr lang="en-U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8629" y="1943855"/>
            <a:ext cx="882468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form reading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Postal address recognition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cheque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digit extraction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License plate recognition</a:t>
            </a:r>
          </a:p>
        </p:txBody>
      </p:sp>
    </p:spTree>
    <p:extLst>
      <p:ext uri="{BB962C8B-B14F-4D97-AF65-F5344CB8AC3E}">
        <p14:creationId xmlns:p14="http://schemas.microsoft.com/office/powerpoint/2010/main" val="212226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Google Colab URL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https://colab.research.google.com/drive/1lWEF0b7yISDRm-MVMF6uL4ia_eqny54U?usp=sharing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1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goal of this project is to develop a deep learning-based OCR system that can accurately recognize and classify handwritten digits (0–9) using Convolutional Neural Networks (CNNs). This serves as a foundation for more advanced OCR tasks such as recognizing text in scanned documents or natural images.</a:t>
            </a:r>
          </a:p>
        </p:txBody>
      </p:sp>
    </p:spTree>
    <p:extLst>
      <p:ext uri="{BB962C8B-B14F-4D97-AF65-F5344CB8AC3E}">
        <p14:creationId xmlns:p14="http://schemas.microsoft.com/office/powerpoint/2010/main" val="286591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Dataset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MNIST Handwritten Digit Dataset</a:t>
            </a:r>
            <a:endParaRPr lang="en-US" dirty="0"/>
          </a:p>
          <a:p>
            <a:r>
              <a:rPr lang="en-US" dirty="0"/>
              <a:t>60,000 training images and 10,000 testing images</a:t>
            </a:r>
          </a:p>
          <a:p>
            <a:r>
              <a:rPr lang="en-US" dirty="0"/>
              <a:t>Grayscale, 28×28 pixel images of digits 0–9</a:t>
            </a:r>
          </a:p>
          <a:p>
            <a:r>
              <a:rPr lang="en-US" dirty="0"/>
              <a:t>Well-balanced across classes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1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89" y="1825625"/>
            <a:ext cx="7015421" cy="4351338"/>
          </a:xfrm>
        </p:spPr>
      </p:pic>
    </p:spTree>
    <p:extLst>
      <p:ext uri="{BB962C8B-B14F-4D97-AF65-F5344CB8AC3E}">
        <p14:creationId xmlns:p14="http://schemas.microsoft.com/office/powerpoint/2010/main" val="23895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CNN (Convolutional Neural Network) was implemented using </a:t>
            </a:r>
            <a:r>
              <a:rPr lang="en-US" dirty="0" err="1"/>
              <a:t>TensorFlow</a:t>
            </a:r>
            <a:r>
              <a:rPr lang="en-US" dirty="0"/>
              <a:t>/</a:t>
            </a:r>
            <a:r>
              <a:rPr lang="en-US" dirty="0" err="1"/>
              <a:t>Keras</a:t>
            </a:r>
            <a:r>
              <a:rPr lang="en-US" dirty="0"/>
              <a:t> with the following layers:</a:t>
            </a:r>
          </a:p>
          <a:p>
            <a:r>
              <a:rPr lang="en-US" b="1" dirty="0"/>
              <a:t>Conv2D Layer 1:</a:t>
            </a:r>
            <a:r>
              <a:rPr lang="en-US" dirty="0"/>
              <a:t> 32 filters, (3×3) kernel, ReLU activation</a:t>
            </a:r>
          </a:p>
          <a:p>
            <a:r>
              <a:rPr lang="en-US" b="1" dirty="0"/>
              <a:t>MaxPooling2D Layer 1:</a:t>
            </a:r>
            <a:r>
              <a:rPr lang="en-US" dirty="0"/>
              <a:t> (2×2) pool size</a:t>
            </a:r>
          </a:p>
          <a:p>
            <a:r>
              <a:rPr lang="en-US" b="1" dirty="0"/>
              <a:t>Conv2D Layer 2:</a:t>
            </a:r>
            <a:r>
              <a:rPr lang="en-US" dirty="0"/>
              <a:t> 64 filters, (3×3) kernel, ReLU activation</a:t>
            </a:r>
          </a:p>
          <a:p>
            <a:r>
              <a:rPr lang="en-US" b="1" dirty="0"/>
              <a:t>MaxPooling2D Layer 2:</a:t>
            </a:r>
            <a:r>
              <a:rPr lang="en-US" dirty="0"/>
              <a:t> (2×2) pool size</a:t>
            </a:r>
          </a:p>
          <a:p>
            <a:r>
              <a:rPr lang="en-US" b="1" dirty="0"/>
              <a:t>Flatten Layer:</a:t>
            </a:r>
            <a:r>
              <a:rPr lang="en-US" dirty="0"/>
              <a:t> Converts feature maps to a vector</a:t>
            </a:r>
          </a:p>
          <a:p>
            <a:r>
              <a:rPr lang="en-US" b="1" dirty="0"/>
              <a:t>Dense Layer:</a:t>
            </a:r>
            <a:r>
              <a:rPr lang="en-US" dirty="0"/>
              <a:t> 128 neurons, ReLU activation</a:t>
            </a:r>
          </a:p>
          <a:p>
            <a:r>
              <a:rPr lang="en-US" b="1" dirty="0"/>
              <a:t>Output Layer:</a:t>
            </a:r>
            <a:r>
              <a:rPr lang="en-US" dirty="0"/>
              <a:t> 10 neurons (</a:t>
            </a:r>
            <a:r>
              <a:rPr lang="en-US" dirty="0" err="1"/>
              <a:t>softmax</a:t>
            </a:r>
            <a:r>
              <a:rPr lang="en-US" dirty="0"/>
              <a:t> for multi-class classification)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5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Training Details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Loss </a:t>
            </a:r>
            <a:r>
              <a:rPr lang="en-US" b="1" dirty="0"/>
              <a:t>Function:</a:t>
            </a:r>
            <a:r>
              <a:rPr lang="en-US" dirty="0"/>
              <a:t> Sparse Categorical </a:t>
            </a:r>
            <a:r>
              <a:rPr lang="en-US" dirty="0" err="1"/>
              <a:t>Crossentropy</a:t>
            </a:r>
            <a:endParaRPr lang="en-US" dirty="0"/>
          </a:p>
          <a:p>
            <a:r>
              <a:rPr lang="en-US" b="1" dirty="0"/>
              <a:t>Optimizer:</a:t>
            </a:r>
            <a:r>
              <a:rPr lang="en-US" dirty="0"/>
              <a:t> Adam</a:t>
            </a:r>
          </a:p>
          <a:p>
            <a:r>
              <a:rPr lang="en-US" b="1" dirty="0"/>
              <a:t>Epochs:</a:t>
            </a:r>
            <a:r>
              <a:rPr lang="en-US" dirty="0"/>
              <a:t> 5</a:t>
            </a:r>
          </a:p>
          <a:p>
            <a:r>
              <a:rPr lang="en-US" b="1" dirty="0"/>
              <a:t>Validation Split:</a:t>
            </a:r>
            <a:r>
              <a:rPr lang="en-US" dirty="0"/>
              <a:t> 10%</a:t>
            </a:r>
          </a:p>
          <a:p>
            <a:r>
              <a:rPr lang="en-US" b="1" dirty="0"/>
              <a:t>Evaluation Metric:</a:t>
            </a:r>
            <a:r>
              <a:rPr lang="en-US" dirty="0"/>
              <a:t>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5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Model Performance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5027" y="1690688"/>
            <a:ext cx="105664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Training Accuracy:</a:t>
            </a:r>
            <a:r>
              <a:rPr lang="en-US" altLang="en-US" sz="2400" dirty="0">
                <a:latin typeface="Arial" panose="020B0604020202020204" pitchFamily="34" charset="0"/>
              </a:rPr>
              <a:t> ~99%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Test Accuracy:</a:t>
            </a:r>
            <a:r>
              <a:rPr lang="en-US" altLang="en-US" sz="2400" dirty="0">
                <a:latin typeface="Arial" panose="020B0604020202020204" pitchFamily="34" charset="0"/>
              </a:rPr>
              <a:t> ~98.4%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RMSE (Root Mean Squared Error):</a:t>
            </a:r>
            <a:r>
              <a:rPr lang="en-US" altLang="en-US" sz="2400" dirty="0">
                <a:latin typeface="Arial" panose="020B0604020202020204" pitchFamily="34" charset="0"/>
              </a:rPr>
              <a:t> Not applicable directly but confusion matrix used for classification assessment.</a:t>
            </a:r>
          </a:p>
        </p:txBody>
      </p:sp>
    </p:spTree>
    <p:extLst>
      <p:ext uri="{BB962C8B-B14F-4D97-AF65-F5344CB8AC3E}">
        <p14:creationId xmlns:p14="http://schemas.microsoft.com/office/powerpoint/2010/main" val="6179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488" y="2122198"/>
            <a:ext cx="3557023" cy="3758191"/>
          </a:xfrm>
        </p:spPr>
      </p:pic>
    </p:spTree>
    <p:extLst>
      <p:ext uri="{BB962C8B-B14F-4D97-AF65-F5344CB8AC3E}">
        <p14:creationId xmlns:p14="http://schemas.microsoft.com/office/powerpoint/2010/main" val="135830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416</Words>
  <Application>Microsoft Office PowerPoint</Application>
  <PresentationFormat>Widescreen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CIDFont+F1</vt:lpstr>
      <vt:lpstr>Office Theme</vt:lpstr>
      <vt:lpstr>Optical Character Recognition (OCR) using Deep Learning</vt:lpstr>
      <vt:lpstr>Google Colab URL </vt:lpstr>
      <vt:lpstr>Objectives</vt:lpstr>
      <vt:lpstr>Dataset Used</vt:lpstr>
      <vt:lpstr>Data Visualization </vt:lpstr>
      <vt:lpstr>Model Architecture</vt:lpstr>
      <vt:lpstr>Training Details</vt:lpstr>
      <vt:lpstr>Model Performance</vt:lpstr>
      <vt:lpstr>Data Visualization</vt:lpstr>
      <vt:lpstr>Data Visualization</vt:lpstr>
      <vt:lpstr>Data Visualization</vt:lpstr>
      <vt:lpstr>Data Visualization</vt:lpstr>
      <vt:lpstr>Data Visualization</vt:lpstr>
      <vt:lpstr>Common Misclassifications</vt:lpstr>
      <vt:lpstr>Data Visualization</vt:lpstr>
      <vt:lpstr>Data Visualization</vt:lpstr>
      <vt:lpstr>Key Insights</vt:lpstr>
      <vt:lpstr>Possible Improvements 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Character Recognition (OCR) using Deep Learning</dc:title>
  <dc:creator>KUMAR</dc:creator>
  <cp:lastModifiedBy>KUMAR</cp:lastModifiedBy>
  <cp:revision>25</cp:revision>
  <dcterms:created xsi:type="dcterms:W3CDTF">2025-07-20T00:17:38Z</dcterms:created>
  <dcterms:modified xsi:type="dcterms:W3CDTF">2025-07-20T12:11:39Z</dcterms:modified>
</cp:coreProperties>
</file>