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1" r:id="rId9"/>
    <p:sldId id="267" r:id="rId10"/>
    <p:sldId id="262" r:id="rId11"/>
    <p:sldId id="268" r:id="rId12"/>
    <p:sldId id="263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4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3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2C88-2492-4E4C-BFA6-B3411DEDEB47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E47E-EA0E-4517-A13F-1ACCDD35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W6b0byc9Bb7J-fxNkGNPOOkBCYtMy2g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GDP Growth Prediction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29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📊 3.3 Stacked Bar Chart – Half-Yearly Comparison</a:t>
            </a:r>
          </a:p>
          <a:p>
            <a:r>
              <a:rPr lang="en-US" dirty="0"/>
              <a:t>When comparing </a:t>
            </a:r>
            <a:r>
              <a:rPr lang="en-US" b="1" dirty="0"/>
              <a:t>first half (H1: Q1–Q2)</a:t>
            </a:r>
            <a:r>
              <a:rPr lang="en-US" dirty="0"/>
              <a:t> vs </a:t>
            </a:r>
            <a:r>
              <a:rPr lang="en-US" b="1" dirty="0"/>
              <a:t>second half (H2: Q3–Q4)</a:t>
            </a:r>
            <a:r>
              <a:rPr lang="en-US" dirty="0"/>
              <a:t>:</a:t>
            </a:r>
          </a:p>
          <a:p>
            <a:r>
              <a:rPr lang="en-US" dirty="0"/>
              <a:t>In most years, growth was </a:t>
            </a:r>
            <a:r>
              <a:rPr lang="en-US" b="1" dirty="0"/>
              <a:t>higher in the second half (H2)</a:t>
            </a:r>
            <a:r>
              <a:rPr lang="en-US" dirty="0"/>
              <a:t>, which could be linked to seasonal effects such as holiday-driven consumer spending and fiscal policy impacts.</a:t>
            </a:r>
          </a:p>
          <a:p>
            <a:r>
              <a:rPr lang="en-US" dirty="0"/>
              <a:t>In some years, H1 slightly outperformed H2, indicating shocks like global slowdowns or domestic policy changes.</a:t>
            </a:r>
          </a:p>
          <a:p>
            <a:r>
              <a:rPr lang="en-US" dirty="0"/>
              <a:t>This type of analysis helps governments plan fiscal interventions at specific times of the year.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1" y="1825625"/>
            <a:ext cx="7568877" cy="4351338"/>
          </a:xfrm>
        </p:spPr>
      </p:pic>
    </p:spTree>
    <p:extLst>
      <p:ext uri="{BB962C8B-B14F-4D97-AF65-F5344CB8AC3E}">
        <p14:creationId xmlns:p14="http://schemas.microsoft.com/office/powerpoint/2010/main" val="14300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📊 3.4 Combined Stacked Bar Chart – Country A vs Country B</a:t>
            </a:r>
          </a:p>
          <a:p>
            <a:r>
              <a:rPr lang="en-US" b="1" dirty="0"/>
              <a:t>Country A (</a:t>
            </a:r>
            <a:r>
              <a:rPr lang="en-US" b="1" dirty="0" err="1"/>
              <a:t>avg</a:t>
            </a:r>
            <a:r>
              <a:rPr lang="en-US" b="1" dirty="0"/>
              <a:t> ~2.5%)</a:t>
            </a:r>
            <a:r>
              <a:rPr lang="en-US" dirty="0"/>
              <a:t> generally showed stronger performance than </a:t>
            </a:r>
            <a:r>
              <a:rPr lang="en-US" b="1" dirty="0"/>
              <a:t>Country B (</a:t>
            </a:r>
            <a:r>
              <a:rPr lang="en-US" b="1" dirty="0" err="1"/>
              <a:t>avg</a:t>
            </a:r>
            <a:r>
              <a:rPr lang="en-US" b="1" dirty="0"/>
              <a:t> ~2.0%)</a:t>
            </a:r>
            <a:r>
              <a:rPr lang="en-US" dirty="0"/>
              <a:t>.</a:t>
            </a:r>
          </a:p>
          <a:p>
            <a:r>
              <a:rPr lang="en-US" dirty="0"/>
              <a:t>Some years displayed significant divergence, where one country grew steadily while the other slowed down.</a:t>
            </a:r>
          </a:p>
          <a:p>
            <a:r>
              <a:rPr lang="en-US" dirty="0"/>
              <a:t>Comparing multiple countries provides insights into </a:t>
            </a:r>
            <a:r>
              <a:rPr lang="en-US" b="1" dirty="0"/>
              <a:t>relative competitiveness</a:t>
            </a:r>
            <a:r>
              <a:rPr lang="en-US" dirty="0"/>
              <a:t> and </a:t>
            </a:r>
            <a:r>
              <a:rPr lang="en-US" b="1" dirty="0"/>
              <a:t>global economic interdependence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 Series Forecasting (ARIMA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applied an </a:t>
            </a:r>
            <a:r>
              <a:rPr lang="en-US" b="1" dirty="0"/>
              <a:t>ARIMA(1,1,1) model</a:t>
            </a:r>
            <a:r>
              <a:rPr lang="en-US" dirty="0"/>
              <a:t> to the quarterly GDP growth series.</a:t>
            </a:r>
          </a:p>
          <a:p>
            <a:r>
              <a:rPr lang="en-US" b="1" dirty="0"/>
              <a:t>Results:</a:t>
            </a:r>
          </a:p>
          <a:p>
            <a:r>
              <a:rPr lang="en-US" dirty="0"/>
              <a:t>The </a:t>
            </a:r>
            <a:r>
              <a:rPr lang="en-US" b="1" dirty="0"/>
              <a:t>forecast for 2025–2026</a:t>
            </a:r>
            <a:r>
              <a:rPr lang="en-US" dirty="0"/>
              <a:t> suggests growth rates will stay within the range of </a:t>
            </a:r>
            <a:r>
              <a:rPr lang="en-US" b="1" dirty="0"/>
              <a:t>2.0% to 3.0%</a:t>
            </a:r>
            <a:r>
              <a:rPr lang="en-US" dirty="0"/>
              <a:t>, indicating steady economic performance.</a:t>
            </a:r>
          </a:p>
          <a:p>
            <a:r>
              <a:rPr lang="en-US" dirty="0"/>
              <a:t>Confidence intervals widened slightly into the future, reflecting higher uncertainty.</a:t>
            </a:r>
          </a:p>
          <a:p>
            <a:r>
              <a:rPr lang="en-US" dirty="0"/>
              <a:t>No significant risk of negative GDP growth (recession) was observed in the forecasted horizon.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Stable Growth Trend</a:t>
            </a:r>
            <a:r>
              <a:rPr lang="en-US" dirty="0"/>
              <a:t> – GDP growth remained within a healthy range (~2–3%) throughout the historical period.</a:t>
            </a:r>
          </a:p>
          <a:p>
            <a:r>
              <a:rPr lang="en-US" b="1" dirty="0"/>
              <a:t>Seasonality Effects</a:t>
            </a:r>
            <a:r>
              <a:rPr lang="en-US" dirty="0"/>
              <a:t> – Growth in the second half of the year was generally stronger, useful for planning government spending cycles.</a:t>
            </a:r>
          </a:p>
          <a:p>
            <a:r>
              <a:rPr lang="en-US" b="1" dirty="0"/>
              <a:t>Cross-Country Comparison</a:t>
            </a:r>
            <a:r>
              <a:rPr lang="en-US" dirty="0"/>
              <a:t> – Country A consistently outperformed Country B, highlighting stronger economic fundamentals.</a:t>
            </a:r>
          </a:p>
          <a:p>
            <a:r>
              <a:rPr lang="en-US" b="1" dirty="0"/>
              <a:t>Forecast</a:t>
            </a:r>
            <a:r>
              <a:rPr lang="en-US" dirty="0"/>
              <a:t> – The ARIMA model projects </a:t>
            </a:r>
            <a:r>
              <a:rPr lang="en-US" b="1" dirty="0"/>
              <a:t>steady growth in 2025–2026</a:t>
            </a:r>
            <a:r>
              <a:rPr lang="en-US" dirty="0"/>
              <a:t>, with no major downturns expected.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📌 Applications:</a:t>
            </a:r>
          </a:p>
          <a:p>
            <a:r>
              <a:rPr lang="en-US" b="1" dirty="0"/>
              <a:t>Policy Makers</a:t>
            </a:r>
            <a:r>
              <a:rPr lang="en-US" dirty="0"/>
              <a:t>: Plan monetary and fiscal policies.</a:t>
            </a:r>
          </a:p>
          <a:p>
            <a:r>
              <a:rPr lang="en-US" b="1" dirty="0"/>
              <a:t>Businesses</a:t>
            </a:r>
            <a:r>
              <a:rPr lang="en-US" dirty="0"/>
              <a:t>: Adjust investment and expansion strategies.</a:t>
            </a:r>
          </a:p>
          <a:p>
            <a:r>
              <a:rPr lang="en-US" b="1" dirty="0"/>
              <a:t>Investors</a:t>
            </a:r>
            <a:r>
              <a:rPr lang="en-US" dirty="0"/>
              <a:t>: Anticipate long-term returns and market stability.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colab.research.google.com/drive/1gW6b0byc9Bb7J-fxNkGNPOOkBCYtMy2g?usp=sharing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Gross Domestic Product (GDP) growth is one of the most critical indicators of a country’s economic health. Policymakers, investors, and businesses rely on GDP forecasts to guide decision-making regarding monetary policy, investment strategies, and resource allocation. In this project, we use </a:t>
            </a:r>
            <a:r>
              <a:rPr lang="en-US" b="1" dirty="0"/>
              <a:t>quarterly synthetic GDP growth data (2010–2024)</a:t>
            </a:r>
            <a:r>
              <a:rPr lang="en-US" dirty="0"/>
              <a:t> and apply </a:t>
            </a:r>
            <a:r>
              <a:rPr lang="en-US" b="1" dirty="0"/>
              <a:t>time series forecasting (ARIMA model)</a:t>
            </a:r>
            <a:r>
              <a:rPr lang="en-US" dirty="0"/>
              <a:t> to predict GDP growth for the next two years (2025–2026).</a:t>
            </a:r>
          </a:p>
        </p:txBody>
      </p:sp>
    </p:spTree>
    <p:extLst>
      <p:ext uri="{BB962C8B-B14F-4D97-AF65-F5344CB8AC3E}">
        <p14:creationId xmlns:p14="http://schemas.microsoft.com/office/powerpoint/2010/main" val="362837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Period</a:t>
            </a:r>
            <a:r>
              <a:rPr lang="en-US" dirty="0"/>
              <a:t>: Q1 2010 – Q4 2024</a:t>
            </a:r>
          </a:p>
          <a:p>
            <a:r>
              <a:rPr lang="en-US" b="1" dirty="0"/>
              <a:t>Frequency</a:t>
            </a:r>
            <a:r>
              <a:rPr lang="en-US" dirty="0"/>
              <a:t>: Quarterly (4 observations per year)</a:t>
            </a:r>
          </a:p>
          <a:p>
            <a:r>
              <a:rPr lang="en-US" b="1" dirty="0"/>
              <a:t>Variable</a:t>
            </a:r>
            <a:r>
              <a:rPr lang="en-US" dirty="0"/>
              <a:t>: GDP Growth Rate (%)</a:t>
            </a:r>
          </a:p>
          <a:p>
            <a:r>
              <a:rPr lang="en-US" b="1" dirty="0"/>
              <a:t>Additional Data</a:t>
            </a:r>
            <a:r>
              <a:rPr lang="en-US" dirty="0"/>
              <a:t>: Synthetic Country B introduced for international comparison</a:t>
            </a:r>
          </a:p>
          <a:p>
            <a:r>
              <a:rPr lang="en-US" dirty="0"/>
              <a:t>The data is </a:t>
            </a:r>
            <a:r>
              <a:rPr lang="en-US" b="1" dirty="0"/>
              <a:t>synthetic</a:t>
            </a:r>
            <a:r>
              <a:rPr lang="en-US" dirty="0"/>
              <a:t>, generated using a normal distribution with mean growth ~2.5% and standard deviation ~0.8%. Country B’s growth rates were also generated with mean ~2.0% and standard deviation ~1.0% for comparison purposes.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284" y="1825625"/>
            <a:ext cx="5393431" cy="4351338"/>
          </a:xfrm>
        </p:spPr>
      </p:pic>
    </p:spTree>
    <p:extLst>
      <p:ext uri="{BB962C8B-B14F-4D97-AF65-F5344CB8AC3E}">
        <p14:creationId xmlns:p14="http://schemas.microsoft.com/office/powerpoint/2010/main" val="38098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📊 3.1 Histogram of Quarterly GDP Growth</a:t>
            </a:r>
          </a:p>
          <a:p>
            <a:r>
              <a:rPr lang="en-US" dirty="0"/>
              <a:t>The histogram showed that most quarterly GDP growth rates fell between </a:t>
            </a:r>
            <a:r>
              <a:rPr lang="en-US" b="1" dirty="0"/>
              <a:t>1.5% and 3.5%</a:t>
            </a:r>
            <a:r>
              <a:rPr lang="en-US" dirty="0"/>
              <a:t>, with a peak around </a:t>
            </a:r>
            <a:r>
              <a:rPr lang="en-US" b="1" dirty="0"/>
              <a:t>2.5%</a:t>
            </a:r>
            <a:r>
              <a:rPr lang="en-US" dirty="0"/>
              <a:t>. This indicates that the dataset follows a normal distribution, mimicking real-world GDP patterns where economies generally grow steadily but experience occasional fluctuations.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79" y="1825625"/>
            <a:ext cx="6481042" cy="4351338"/>
          </a:xfrm>
        </p:spPr>
      </p:pic>
    </p:spTree>
    <p:extLst>
      <p:ext uri="{BB962C8B-B14F-4D97-AF65-F5344CB8AC3E}">
        <p14:creationId xmlns:p14="http://schemas.microsoft.com/office/powerpoint/2010/main" val="10631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📊 3.2 Bar Chart – Yearly Average GDP Growth</a:t>
            </a:r>
          </a:p>
          <a:p>
            <a:r>
              <a:rPr lang="en-US" dirty="0"/>
              <a:t>The yearly average GDP growth plot revealed fluctuations over the years:</a:t>
            </a:r>
          </a:p>
          <a:p>
            <a:r>
              <a:rPr lang="en-US" dirty="0"/>
              <a:t>Growth remained stable in the </a:t>
            </a:r>
            <a:r>
              <a:rPr lang="en-US" b="1" dirty="0"/>
              <a:t>early 2010s</a:t>
            </a:r>
            <a:r>
              <a:rPr lang="en-US" dirty="0"/>
              <a:t>.</a:t>
            </a:r>
          </a:p>
          <a:p>
            <a:r>
              <a:rPr lang="en-US" dirty="0"/>
              <a:t>Some years showed slightly above-average performance (&gt;3%), suggesting economic expansion.</a:t>
            </a:r>
          </a:p>
          <a:p>
            <a:r>
              <a:rPr lang="en-US" dirty="0"/>
              <a:t>Other years dipped closer to 1–2%, reflecting slowdown periods.</a:t>
            </a:r>
          </a:p>
          <a:p>
            <a:r>
              <a:rPr lang="en-US" dirty="0"/>
              <a:t>This trend aligns with real-world economies, where business cycles of expansion and contraction affect GDP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1" y="1825625"/>
            <a:ext cx="7568877" cy="4351338"/>
          </a:xfrm>
        </p:spPr>
      </p:pic>
    </p:spTree>
    <p:extLst>
      <p:ext uri="{BB962C8B-B14F-4D97-AF65-F5344CB8AC3E}">
        <p14:creationId xmlns:p14="http://schemas.microsoft.com/office/powerpoint/2010/main" val="28818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686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CIDFont+F1</vt:lpstr>
      <vt:lpstr>Office Theme</vt:lpstr>
      <vt:lpstr>GDP Growth Prediction</vt:lpstr>
      <vt:lpstr>Google Colab URL</vt:lpstr>
      <vt:lpstr>Introduction</vt:lpstr>
      <vt:lpstr>Dataset Description</vt:lpstr>
      <vt:lpstr>Data Visualization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 </vt:lpstr>
      <vt:lpstr>Exploratory Data Analysis (EDA)</vt:lpstr>
      <vt:lpstr>Time Series Forecasting (ARIMA Model)</vt:lpstr>
      <vt:lpstr>Insights &amp; Conclusion</vt:lpstr>
      <vt:lpstr>Insights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Growth Prediction</dc:title>
  <dc:creator>KUMAR</dc:creator>
  <cp:lastModifiedBy>KUMAR</cp:lastModifiedBy>
  <cp:revision>12</cp:revision>
  <dcterms:created xsi:type="dcterms:W3CDTF">2025-09-03T01:24:52Z</dcterms:created>
  <dcterms:modified xsi:type="dcterms:W3CDTF">2025-09-03T06:06:28Z</dcterms:modified>
</cp:coreProperties>
</file>