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7" r:id="rId9"/>
    <p:sldId id="268" r:id="rId10"/>
    <p:sldId id="269" r:id="rId11"/>
    <p:sldId id="263" r:id="rId12"/>
    <p:sldId id="270" r:id="rId13"/>
    <p:sldId id="264"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35" autoAdjust="0"/>
    <p:restoredTop sz="94660"/>
  </p:normalViewPr>
  <p:slideViewPr>
    <p:cSldViewPr snapToGrid="0">
      <p:cViewPr varScale="1">
        <p:scale>
          <a:sx n="69" d="100"/>
          <a:sy n="69" d="100"/>
        </p:scale>
        <p:origin x="75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520327-FBCE-4189-B3A1-D3CA3DE0D220}" type="datetimeFigureOut">
              <a:rPr lang="en-US" smtClean="0"/>
              <a:t>5/15/2025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A72E0-974C-406D-8FF3-CE0E39801FE8}" type="slidenum">
              <a:rPr lang="en-US" smtClean="0"/>
              <a:t>‹#›</a:t>
            </a:fld>
            <a:endParaRPr lang="en-US"/>
          </a:p>
        </p:txBody>
      </p:sp>
    </p:spTree>
    <p:extLst>
      <p:ext uri="{BB962C8B-B14F-4D97-AF65-F5344CB8AC3E}">
        <p14:creationId xmlns:p14="http://schemas.microsoft.com/office/powerpoint/2010/main" val="2028638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520327-FBCE-4189-B3A1-D3CA3DE0D220}" type="datetimeFigureOut">
              <a:rPr lang="en-US" smtClean="0"/>
              <a:t>5/15/2025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A72E0-974C-406D-8FF3-CE0E39801FE8}" type="slidenum">
              <a:rPr lang="en-US" smtClean="0"/>
              <a:t>‹#›</a:t>
            </a:fld>
            <a:endParaRPr lang="en-US"/>
          </a:p>
        </p:txBody>
      </p:sp>
    </p:spTree>
    <p:extLst>
      <p:ext uri="{BB962C8B-B14F-4D97-AF65-F5344CB8AC3E}">
        <p14:creationId xmlns:p14="http://schemas.microsoft.com/office/powerpoint/2010/main" val="3070803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520327-FBCE-4189-B3A1-D3CA3DE0D220}" type="datetimeFigureOut">
              <a:rPr lang="en-US" smtClean="0"/>
              <a:t>5/15/2025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A72E0-974C-406D-8FF3-CE0E39801FE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78889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520327-FBCE-4189-B3A1-D3CA3DE0D220}" type="datetimeFigureOut">
              <a:rPr lang="en-US" smtClean="0"/>
              <a:t>5/15/2025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A72E0-974C-406D-8FF3-CE0E39801FE8}" type="slidenum">
              <a:rPr lang="en-US" smtClean="0"/>
              <a:t>‹#›</a:t>
            </a:fld>
            <a:endParaRPr lang="en-US"/>
          </a:p>
        </p:txBody>
      </p:sp>
    </p:spTree>
    <p:extLst>
      <p:ext uri="{BB962C8B-B14F-4D97-AF65-F5344CB8AC3E}">
        <p14:creationId xmlns:p14="http://schemas.microsoft.com/office/powerpoint/2010/main" val="175661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520327-FBCE-4189-B3A1-D3CA3DE0D220}" type="datetimeFigureOut">
              <a:rPr lang="en-US" smtClean="0"/>
              <a:t>5/15/2025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A72E0-974C-406D-8FF3-CE0E39801FE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67253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520327-FBCE-4189-B3A1-D3CA3DE0D220}" type="datetimeFigureOut">
              <a:rPr lang="en-US" smtClean="0"/>
              <a:t>5/15/2025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A72E0-974C-406D-8FF3-CE0E39801FE8}" type="slidenum">
              <a:rPr lang="en-US" smtClean="0"/>
              <a:t>‹#›</a:t>
            </a:fld>
            <a:endParaRPr lang="en-US"/>
          </a:p>
        </p:txBody>
      </p:sp>
    </p:spTree>
    <p:extLst>
      <p:ext uri="{BB962C8B-B14F-4D97-AF65-F5344CB8AC3E}">
        <p14:creationId xmlns:p14="http://schemas.microsoft.com/office/powerpoint/2010/main" val="1738653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520327-FBCE-4189-B3A1-D3CA3DE0D220}" type="datetimeFigureOut">
              <a:rPr lang="en-US" smtClean="0"/>
              <a:t>5/15/2025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A72E0-974C-406D-8FF3-CE0E39801FE8}" type="slidenum">
              <a:rPr lang="en-US" smtClean="0"/>
              <a:t>‹#›</a:t>
            </a:fld>
            <a:endParaRPr lang="en-US"/>
          </a:p>
        </p:txBody>
      </p:sp>
    </p:spTree>
    <p:extLst>
      <p:ext uri="{BB962C8B-B14F-4D97-AF65-F5344CB8AC3E}">
        <p14:creationId xmlns:p14="http://schemas.microsoft.com/office/powerpoint/2010/main" val="1839063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520327-FBCE-4189-B3A1-D3CA3DE0D220}" type="datetimeFigureOut">
              <a:rPr lang="en-US" smtClean="0"/>
              <a:t>5/15/2025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A72E0-974C-406D-8FF3-CE0E39801FE8}" type="slidenum">
              <a:rPr lang="en-US" smtClean="0"/>
              <a:t>‹#›</a:t>
            </a:fld>
            <a:endParaRPr lang="en-US"/>
          </a:p>
        </p:txBody>
      </p:sp>
    </p:spTree>
    <p:extLst>
      <p:ext uri="{BB962C8B-B14F-4D97-AF65-F5344CB8AC3E}">
        <p14:creationId xmlns:p14="http://schemas.microsoft.com/office/powerpoint/2010/main" val="4166612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520327-FBCE-4189-B3A1-D3CA3DE0D220}" type="datetimeFigureOut">
              <a:rPr lang="en-US" smtClean="0"/>
              <a:t>5/15/2025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A72E0-974C-406D-8FF3-CE0E39801FE8}" type="slidenum">
              <a:rPr lang="en-US" smtClean="0"/>
              <a:t>‹#›</a:t>
            </a:fld>
            <a:endParaRPr lang="en-US"/>
          </a:p>
        </p:txBody>
      </p:sp>
    </p:spTree>
    <p:extLst>
      <p:ext uri="{BB962C8B-B14F-4D97-AF65-F5344CB8AC3E}">
        <p14:creationId xmlns:p14="http://schemas.microsoft.com/office/powerpoint/2010/main" val="3914560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520327-FBCE-4189-B3A1-D3CA3DE0D220}" type="datetimeFigureOut">
              <a:rPr lang="en-US" smtClean="0"/>
              <a:t>5/15/2025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A72E0-974C-406D-8FF3-CE0E39801FE8}" type="slidenum">
              <a:rPr lang="en-US" smtClean="0"/>
              <a:t>‹#›</a:t>
            </a:fld>
            <a:endParaRPr lang="en-US"/>
          </a:p>
        </p:txBody>
      </p:sp>
    </p:spTree>
    <p:extLst>
      <p:ext uri="{BB962C8B-B14F-4D97-AF65-F5344CB8AC3E}">
        <p14:creationId xmlns:p14="http://schemas.microsoft.com/office/powerpoint/2010/main" val="2036123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520327-FBCE-4189-B3A1-D3CA3DE0D220}" type="datetimeFigureOut">
              <a:rPr lang="en-US" smtClean="0"/>
              <a:t>5/15/2025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6A72E0-974C-406D-8FF3-CE0E39801FE8}" type="slidenum">
              <a:rPr lang="en-US" smtClean="0"/>
              <a:t>‹#›</a:t>
            </a:fld>
            <a:endParaRPr lang="en-US"/>
          </a:p>
        </p:txBody>
      </p:sp>
    </p:spTree>
    <p:extLst>
      <p:ext uri="{BB962C8B-B14F-4D97-AF65-F5344CB8AC3E}">
        <p14:creationId xmlns:p14="http://schemas.microsoft.com/office/powerpoint/2010/main" val="1507264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520327-FBCE-4189-B3A1-D3CA3DE0D220}" type="datetimeFigureOut">
              <a:rPr lang="en-US" smtClean="0"/>
              <a:t>5/15/2025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6A72E0-974C-406D-8FF3-CE0E39801FE8}" type="slidenum">
              <a:rPr lang="en-US" smtClean="0"/>
              <a:t>‹#›</a:t>
            </a:fld>
            <a:endParaRPr lang="en-US"/>
          </a:p>
        </p:txBody>
      </p:sp>
    </p:spTree>
    <p:extLst>
      <p:ext uri="{BB962C8B-B14F-4D97-AF65-F5344CB8AC3E}">
        <p14:creationId xmlns:p14="http://schemas.microsoft.com/office/powerpoint/2010/main" val="1114670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520327-FBCE-4189-B3A1-D3CA3DE0D220}" type="datetimeFigureOut">
              <a:rPr lang="en-US" smtClean="0"/>
              <a:t>5/15/2025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6A72E0-974C-406D-8FF3-CE0E39801FE8}" type="slidenum">
              <a:rPr lang="en-US" smtClean="0"/>
              <a:t>‹#›</a:t>
            </a:fld>
            <a:endParaRPr lang="en-US"/>
          </a:p>
        </p:txBody>
      </p:sp>
    </p:spTree>
    <p:extLst>
      <p:ext uri="{BB962C8B-B14F-4D97-AF65-F5344CB8AC3E}">
        <p14:creationId xmlns:p14="http://schemas.microsoft.com/office/powerpoint/2010/main" val="705717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520327-FBCE-4189-B3A1-D3CA3DE0D220}" type="datetimeFigureOut">
              <a:rPr lang="en-US" smtClean="0"/>
              <a:t>5/15/2025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6A72E0-974C-406D-8FF3-CE0E39801FE8}" type="slidenum">
              <a:rPr lang="en-US" smtClean="0"/>
              <a:t>‹#›</a:t>
            </a:fld>
            <a:endParaRPr lang="en-US"/>
          </a:p>
        </p:txBody>
      </p:sp>
    </p:spTree>
    <p:extLst>
      <p:ext uri="{BB962C8B-B14F-4D97-AF65-F5344CB8AC3E}">
        <p14:creationId xmlns:p14="http://schemas.microsoft.com/office/powerpoint/2010/main" val="1201901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5520327-FBCE-4189-B3A1-D3CA3DE0D220}" type="datetimeFigureOut">
              <a:rPr lang="en-US" smtClean="0"/>
              <a:t>5/15/2025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6A72E0-974C-406D-8FF3-CE0E39801FE8}" type="slidenum">
              <a:rPr lang="en-US" smtClean="0"/>
              <a:t>‹#›</a:t>
            </a:fld>
            <a:endParaRPr lang="en-US"/>
          </a:p>
        </p:txBody>
      </p:sp>
    </p:spTree>
    <p:extLst>
      <p:ext uri="{BB962C8B-B14F-4D97-AF65-F5344CB8AC3E}">
        <p14:creationId xmlns:p14="http://schemas.microsoft.com/office/powerpoint/2010/main" val="2368952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5520327-FBCE-4189-B3A1-D3CA3DE0D220}" type="datetimeFigureOut">
              <a:rPr lang="en-US" smtClean="0"/>
              <a:t>5/15/2025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6A72E0-974C-406D-8FF3-CE0E39801FE8}" type="slidenum">
              <a:rPr lang="en-US" smtClean="0"/>
              <a:t>‹#›</a:t>
            </a:fld>
            <a:endParaRPr lang="en-US"/>
          </a:p>
        </p:txBody>
      </p:sp>
    </p:spTree>
    <p:extLst>
      <p:ext uri="{BB962C8B-B14F-4D97-AF65-F5344CB8AC3E}">
        <p14:creationId xmlns:p14="http://schemas.microsoft.com/office/powerpoint/2010/main" val="971795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5520327-FBCE-4189-B3A1-D3CA3DE0D220}" type="datetimeFigureOut">
              <a:rPr lang="en-US" smtClean="0"/>
              <a:t>5/15/2025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16A72E0-974C-406D-8FF3-CE0E39801FE8}" type="slidenum">
              <a:rPr lang="en-US" smtClean="0"/>
              <a:t>‹#›</a:t>
            </a:fld>
            <a:endParaRPr lang="en-US"/>
          </a:p>
        </p:txBody>
      </p:sp>
    </p:spTree>
    <p:extLst>
      <p:ext uri="{BB962C8B-B14F-4D97-AF65-F5344CB8AC3E}">
        <p14:creationId xmlns:p14="http://schemas.microsoft.com/office/powerpoint/2010/main" val="46814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ithub.com/Gopalakrishnan-Kumar/" TargetMode="External"/><Relationship Id="rId2" Type="http://schemas.openxmlformats.org/officeDocument/2006/relationships/hyperlink" Target="https://www.linkedin.com/in/gopalakrishnankumar-a73301110/" TargetMode="External"/><Relationship Id="rId1" Type="http://schemas.openxmlformats.org/officeDocument/2006/relationships/slideLayout" Target="../slideLayouts/slideLayout1.xml"/><Relationship Id="rId4" Type="http://schemas.openxmlformats.org/officeDocument/2006/relationships/hyperlink" Target="https://www.kaggle.com/gopalkk2"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colab.research.google.com/drive/1SJH9RZnt77v4uTs60FIxoAOAFEfG_fyl?usp=shar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Sales Trend Analysis and Forecasting in the Banking Sector Using Machine Learning</a:t>
            </a:r>
            <a:endParaRPr lang="en-US" dirty="0"/>
          </a:p>
        </p:txBody>
      </p:sp>
      <p:sp>
        <p:nvSpPr>
          <p:cNvPr id="4" name="Subtitle 2"/>
          <p:cNvSpPr>
            <a:spLocks noGrp="1"/>
          </p:cNvSpPr>
          <p:nvPr>
            <p:ph type="subTitle" idx="1"/>
          </p:nvPr>
        </p:nvSpPr>
        <p:spPr>
          <a:xfrm>
            <a:off x="1507067" y="4050833"/>
            <a:ext cx="9036242" cy="1096899"/>
          </a:xfrm>
        </p:spPr>
        <p:txBody>
          <a:bodyPr/>
          <a:lstStyle/>
          <a:p>
            <a:r>
              <a:rPr lang="en-US" dirty="0" smtClean="0"/>
              <a:t>By </a:t>
            </a:r>
            <a:r>
              <a:rPr lang="en-US" dirty="0" err="1" smtClean="0"/>
              <a:t>Gopalakrishnan</a:t>
            </a:r>
            <a:r>
              <a:rPr lang="en-US" dirty="0" smtClean="0"/>
              <a:t> Kumar, </a:t>
            </a:r>
            <a:r>
              <a:rPr lang="en-US" dirty="0" err="1" smtClean="0"/>
              <a:t>MTech</a:t>
            </a:r>
            <a:r>
              <a:rPr lang="en-US" dirty="0" smtClean="0"/>
              <a:t> IIT-Bombay,</a:t>
            </a:r>
          </a:p>
          <a:p>
            <a:r>
              <a:rPr lang="en-US" dirty="0" smtClean="0"/>
              <a:t>Math AI Trainer, Outlier AI </a:t>
            </a:r>
          </a:p>
          <a:p>
            <a:endParaRPr lang="en-US" dirty="0"/>
          </a:p>
        </p:txBody>
      </p:sp>
      <p:sp>
        <p:nvSpPr>
          <p:cNvPr id="5" name="Rectangle 4"/>
          <p:cNvSpPr/>
          <p:nvPr/>
        </p:nvSpPr>
        <p:spPr>
          <a:xfrm>
            <a:off x="1845501" y="4749710"/>
            <a:ext cx="6096000" cy="1754326"/>
          </a:xfrm>
          <a:prstGeom prst="rect">
            <a:avLst/>
          </a:prstGeom>
        </p:spPr>
        <p:txBody>
          <a:bodyPr>
            <a:spAutoFit/>
          </a:bodyPr>
          <a:lstStyle/>
          <a:p>
            <a:r>
              <a:rPr lang="en-US" dirty="0">
                <a:solidFill>
                  <a:srgbClr val="0D0D0D"/>
                </a:solidFill>
                <a:latin typeface="CIDFont+F1"/>
              </a:rPr>
              <a:t>LinkedIn: Profile Link : </a:t>
            </a:r>
            <a:r>
              <a:rPr lang="en-US" dirty="0">
                <a:solidFill>
                  <a:srgbClr val="0D0D0D"/>
                </a:solidFill>
                <a:latin typeface="CIDFont+F1"/>
                <a:hlinkClick r:id="rId2"/>
              </a:rPr>
              <a:t>https://www.linkedin.com/in/gopalakrishnankumar-a73301110</a:t>
            </a:r>
            <a:r>
              <a:rPr lang="en-US" dirty="0" smtClean="0">
                <a:solidFill>
                  <a:srgbClr val="0D0D0D"/>
                </a:solidFill>
                <a:latin typeface="CIDFont+F1"/>
                <a:hlinkClick r:id="rId2"/>
              </a:rPr>
              <a:t>/</a:t>
            </a:r>
            <a:endParaRPr lang="en-US" dirty="0" smtClean="0">
              <a:solidFill>
                <a:srgbClr val="0D0D0D"/>
              </a:solidFill>
              <a:latin typeface="CIDFont+F1"/>
            </a:endParaRPr>
          </a:p>
          <a:p>
            <a:endParaRPr lang="en-US" dirty="0">
              <a:solidFill>
                <a:srgbClr val="0D0D0D"/>
              </a:solidFill>
              <a:latin typeface="CIDFont+F1"/>
            </a:endParaRPr>
          </a:p>
          <a:p>
            <a:r>
              <a:rPr lang="en-US" dirty="0">
                <a:solidFill>
                  <a:srgbClr val="0D0D0D"/>
                </a:solidFill>
                <a:latin typeface="CIDFont+F1"/>
              </a:rPr>
              <a:t>Github:</a:t>
            </a:r>
            <a:r>
              <a:rPr lang="en-US" dirty="0">
                <a:solidFill>
                  <a:srgbClr val="0D0D0D"/>
                </a:solidFill>
                <a:latin typeface="CIDFont+F1"/>
                <a:hlinkClick r:id="rId3"/>
              </a:rPr>
              <a:t>https://</a:t>
            </a:r>
            <a:r>
              <a:rPr lang="en-US" dirty="0" smtClean="0">
                <a:solidFill>
                  <a:srgbClr val="0D0D0D"/>
                </a:solidFill>
                <a:latin typeface="CIDFont+F1"/>
                <a:hlinkClick r:id="rId3"/>
              </a:rPr>
              <a:t>www.github.com/Gopalakrishnan-Kumar</a:t>
            </a:r>
            <a:r>
              <a:rPr lang="en-US" dirty="0">
                <a:solidFill>
                  <a:srgbClr val="0D0D0D"/>
                </a:solidFill>
                <a:latin typeface="CIDFont+F1"/>
                <a:hlinkClick r:id="rId3"/>
              </a:rPr>
              <a:t>/</a:t>
            </a:r>
            <a:endParaRPr lang="en-US" dirty="0" smtClean="0">
              <a:solidFill>
                <a:srgbClr val="0D0D0D"/>
              </a:solidFill>
              <a:latin typeface="CIDFont+F1"/>
            </a:endParaRPr>
          </a:p>
          <a:p>
            <a:endParaRPr lang="en-US" dirty="0"/>
          </a:p>
        </p:txBody>
      </p:sp>
      <p:sp>
        <p:nvSpPr>
          <p:cNvPr id="6" name="TextBox 5"/>
          <p:cNvSpPr txBox="1"/>
          <p:nvPr/>
        </p:nvSpPr>
        <p:spPr>
          <a:xfrm>
            <a:off x="1845501" y="6220806"/>
            <a:ext cx="6150280" cy="707886"/>
          </a:xfrm>
          <a:prstGeom prst="rect">
            <a:avLst/>
          </a:prstGeom>
          <a:noFill/>
        </p:spPr>
        <p:txBody>
          <a:bodyPr wrap="square" rtlCol="0">
            <a:spAutoFit/>
          </a:bodyPr>
          <a:lstStyle/>
          <a:p>
            <a:r>
              <a:rPr lang="en-US" sz="2000" dirty="0" err="1" smtClean="0"/>
              <a:t>Kaggle</a:t>
            </a:r>
            <a:r>
              <a:rPr lang="en-US" sz="2000" dirty="0" smtClean="0"/>
              <a:t> URL- </a:t>
            </a:r>
            <a:r>
              <a:rPr lang="en-US" sz="2000" dirty="0" smtClean="0">
                <a:hlinkClick r:id="rId4"/>
              </a:rPr>
              <a:t>https://www.kaggle.com/gopalkk2</a:t>
            </a:r>
            <a:endParaRPr lang="en-US" sz="2000" dirty="0" smtClean="0"/>
          </a:p>
          <a:p>
            <a:endParaRPr lang="en-US" sz="2000" dirty="0"/>
          </a:p>
        </p:txBody>
      </p:sp>
    </p:spTree>
    <p:extLst>
      <p:ext uri="{BB962C8B-B14F-4D97-AF65-F5344CB8AC3E}">
        <p14:creationId xmlns:p14="http://schemas.microsoft.com/office/powerpoint/2010/main" val="15797004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Visualization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8936" y="2160588"/>
            <a:ext cx="7834165" cy="3881437"/>
          </a:xfrm>
        </p:spPr>
      </p:pic>
    </p:spTree>
    <p:extLst>
      <p:ext uri="{BB962C8B-B14F-4D97-AF65-F5344CB8AC3E}">
        <p14:creationId xmlns:p14="http://schemas.microsoft.com/office/powerpoint/2010/main" val="4024859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Key Results</a:t>
            </a:r>
          </a:p>
        </p:txBody>
      </p:sp>
      <p:sp>
        <p:nvSpPr>
          <p:cNvPr id="6" name="Rectangle 2"/>
          <p:cNvSpPr>
            <a:spLocks noGrp="1" noChangeArrowheads="1"/>
          </p:cNvSpPr>
          <p:nvPr>
            <p:ph idx="1"/>
          </p:nvPr>
        </p:nvSpPr>
        <p:spPr bwMode="auto">
          <a:xfrm>
            <a:off x="574944" y="1616686"/>
            <a:ext cx="901945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rPr>
              <a:t>Highest Sales Categories: Loans and Credit Cards contributed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smtClean="0">
                <a:ln>
                  <a:noFill/>
                </a:ln>
                <a:solidFill>
                  <a:schemeClr val="tx1"/>
                </a:solidFill>
                <a:effectLst/>
              </a:rPr>
              <a:t>the most revenue across months.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rPr>
              <a:t>Seasonal Trends: End-of-year and mid-year peaks were observed,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smtClean="0">
                <a:ln>
                  <a:noFill/>
                </a:ln>
                <a:solidFill>
                  <a:schemeClr val="tx1"/>
                </a:solidFill>
                <a:effectLst/>
              </a:rPr>
              <a:t>likely due to business cycles and promotions.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rPr>
              <a:t>Forecasts: The model predicted steady growth in total sales, with upward trends in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smtClean="0">
                <a:ln>
                  <a:noFill/>
                </a:ln>
                <a:solidFill>
                  <a:schemeClr val="tx1"/>
                </a:solidFill>
                <a:effectLst/>
              </a:rPr>
              <a:t>mortgages and insurance.</a:t>
            </a:r>
          </a:p>
        </p:txBody>
      </p:sp>
      <p:graphicFrame>
        <p:nvGraphicFramePr>
          <p:cNvPr id="7" name="Table 6"/>
          <p:cNvGraphicFramePr>
            <a:graphicFrameLocks noGrp="1"/>
          </p:cNvGraphicFramePr>
          <p:nvPr>
            <p:extLst>
              <p:ext uri="{D42A27DB-BD31-4B8C-83A1-F6EECF244321}">
                <p14:modId xmlns:p14="http://schemas.microsoft.com/office/powerpoint/2010/main" val="3197555936"/>
              </p:ext>
            </p:extLst>
          </p:nvPr>
        </p:nvGraphicFramePr>
        <p:xfrm>
          <a:off x="786516" y="3646578"/>
          <a:ext cx="8596312" cy="1463040"/>
        </p:xfrm>
        <a:graphic>
          <a:graphicData uri="http://schemas.openxmlformats.org/drawingml/2006/table">
            <a:tbl>
              <a:tblPr/>
              <a:tblGrid>
                <a:gridCol w="4298156">
                  <a:extLst>
                    <a:ext uri="{9D8B030D-6E8A-4147-A177-3AD203B41FA5}">
                      <a16:colId xmlns:a16="http://schemas.microsoft.com/office/drawing/2014/main" val="4041249041"/>
                    </a:ext>
                  </a:extLst>
                </a:gridCol>
                <a:gridCol w="4298156">
                  <a:extLst>
                    <a:ext uri="{9D8B030D-6E8A-4147-A177-3AD203B41FA5}">
                      <a16:colId xmlns:a16="http://schemas.microsoft.com/office/drawing/2014/main" val="2355950112"/>
                    </a:ext>
                  </a:extLst>
                </a:gridCol>
              </a:tblGrid>
              <a:tr h="0">
                <a:tc>
                  <a:txBody>
                    <a:bodyPr/>
                    <a:lstStyle/>
                    <a:p>
                      <a:r>
                        <a:rPr lang="en-US"/>
                        <a:t>Month</a:t>
                      </a:r>
                    </a:p>
                  </a:txBody>
                  <a:tcPr anchor="ctr">
                    <a:lnL>
                      <a:noFill/>
                    </a:lnL>
                    <a:lnR>
                      <a:noFill/>
                    </a:lnR>
                    <a:lnT>
                      <a:noFill/>
                    </a:lnT>
                    <a:lnB>
                      <a:noFill/>
                    </a:lnB>
                  </a:tcPr>
                </a:tc>
                <a:tc>
                  <a:txBody>
                    <a:bodyPr/>
                    <a:lstStyle/>
                    <a:p>
                      <a:r>
                        <a:rPr lang="en-US"/>
                        <a:t>Forecasted Total Sales</a:t>
                      </a:r>
                    </a:p>
                  </a:txBody>
                  <a:tcPr anchor="ctr">
                    <a:lnL>
                      <a:noFill/>
                    </a:lnL>
                    <a:lnR>
                      <a:noFill/>
                    </a:lnR>
                    <a:lnT>
                      <a:noFill/>
                    </a:lnT>
                    <a:lnB>
                      <a:noFill/>
                    </a:lnB>
                  </a:tcPr>
                </a:tc>
                <a:extLst>
                  <a:ext uri="{0D108BD9-81ED-4DB2-BD59-A6C34878D82A}">
                    <a16:rowId xmlns:a16="http://schemas.microsoft.com/office/drawing/2014/main" val="2593973670"/>
                  </a:ext>
                </a:extLst>
              </a:tr>
              <a:tr h="0">
                <a:tc>
                  <a:txBody>
                    <a:bodyPr/>
                    <a:lstStyle/>
                    <a:p>
                      <a:r>
                        <a:rPr lang="en-US"/>
                        <a:t>Apr 2024</a:t>
                      </a:r>
                    </a:p>
                  </a:txBody>
                  <a:tcPr anchor="ctr">
                    <a:lnL>
                      <a:noFill/>
                    </a:lnL>
                    <a:lnR>
                      <a:noFill/>
                    </a:lnR>
                    <a:lnT>
                      <a:noFill/>
                    </a:lnT>
                    <a:lnB>
                      <a:noFill/>
                    </a:lnB>
                  </a:tcPr>
                </a:tc>
                <a:tc>
                  <a:txBody>
                    <a:bodyPr/>
                    <a:lstStyle/>
                    <a:p>
                      <a:r>
                        <a:rPr lang="en-US"/>
                        <a:t>~$465,000</a:t>
                      </a:r>
                    </a:p>
                  </a:txBody>
                  <a:tcPr anchor="ctr">
                    <a:lnL>
                      <a:noFill/>
                    </a:lnL>
                    <a:lnR>
                      <a:noFill/>
                    </a:lnR>
                    <a:lnT>
                      <a:noFill/>
                    </a:lnT>
                    <a:lnB>
                      <a:noFill/>
                    </a:lnB>
                  </a:tcPr>
                </a:tc>
                <a:extLst>
                  <a:ext uri="{0D108BD9-81ED-4DB2-BD59-A6C34878D82A}">
                    <a16:rowId xmlns:a16="http://schemas.microsoft.com/office/drawing/2014/main" val="200782754"/>
                  </a:ext>
                </a:extLst>
              </a:tr>
              <a:tr h="0">
                <a:tc>
                  <a:txBody>
                    <a:bodyPr/>
                    <a:lstStyle/>
                    <a:p>
                      <a:r>
                        <a:rPr lang="en-US"/>
                        <a:t>May 2024</a:t>
                      </a:r>
                    </a:p>
                  </a:txBody>
                  <a:tcPr anchor="ctr">
                    <a:lnL>
                      <a:noFill/>
                    </a:lnL>
                    <a:lnR>
                      <a:noFill/>
                    </a:lnR>
                    <a:lnT>
                      <a:noFill/>
                    </a:lnT>
                    <a:lnB>
                      <a:noFill/>
                    </a:lnB>
                  </a:tcPr>
                </a:tc>
                <a:tc>
                  <a:txBody>
                    <a:bodyPr/>
                    <a:lstStyle/>
                    <a:p>
                      <a:r>
                        <a:rPr lang="en-US"/>
                        <a:t>~$472,000</a:t>
                      </a:r>
                    </a:p>
                  </a:txBody>
                  <a:tcPr anchor="ctr">
                    <a:lnL>
                      <a:noFill/>
                    </a:lnL>
                    <a:lnR>
                      <a:noFill/>
                    </a:lnR>
                    <a:lnT>
                      <a:noFill/>
                    </a:lnT>
                    <a:lnB>
                      <a:noFill/>
                    </a:lnB>
                  </a:tcPr>
                </a:tc>
                <a:extLst>
                  <a:ext uri="{0D108BD9-81ED-4DB2-BD59-A6C34878D82A}">
                    <a16:rowId xmlns:a16="http://schemas.microsoft.com/office/drawing/2014/main" val="2134072129"/>
                  </a:ext>
                </a:extLst>
              </a:tr>
              <a:tr h="0">
                <a:tc>
                  <a:txBody>
                    <a:bodyPr/>
                    <a:lstStyle/>
                    <a:p>
                      <a:r>
                        <a:rPr lang="en-US"/>
                        <a:t>Jun 2024</a:t>
                      </a:r>
                    </a:p>
                  </a:txBody>
                  <a:tcPr anchor="ctr">
                    <a:lnL>
                      <a:noFill/>
                    </a:lnL>
                    <a:lnR>
                      <a:noFill/>
                    </a:lnR>
                    <a:lnT>
                      <a:noFill/>
                    </a:lnT>
                    <a:lnB>
                      <a:noFill/>
                    </a:lnB>
                  </a:tcPr>
                </a:tc>
                <a:tc>
                  <a:txBody>
                    <a:bodyPr/>
                    <a:lstStyle/>
                    <a:p>
                      <a:r>
                        <a:rPr lang="en-US" dirty="0"/>
                        <a:t>~$480,000</a:t>
                      </a:r>
                    </a:p>
                  </a:txBody>
                  <a:tcPr anchor="ctr">
                    <a:lnL>
                      <a:noFill/>
                    </a:lnL>
                    <a:lnR>
                      <a:noFill/>
                    </a:lnR>
                    <a:lnT>
                      <a:noFill/>
                    </a:lnT>
                    <a:lnB>
                      <a:noFill/>
                    </a:lnB>
                  </a:tcPr>
                </a:tc>
                <a:extLst>
                  <a:ext uri="{0D108BD9-81ED-4DB2-BD59-A6C34878D82A}">
                    <a16:rowId xmlns:a16="http://schemas.microsoft.com/office/drawing/2014/main" val="3618654411"/>
                  </a:ext>
                </a:extLst>
              </a:tr>
            </a:tbl>
          </a:graphicData>
        </a:graphic>
      </p:graphicFrame>
    </p:spTree>
    <p:extLst>
      <p:ext uri="{BB962C8B-B14F-4D97-AF65-F5344CB8AC3E}">
        <p14:creationId xmlns:p14="http://schemas.microsoft.com/office/powerpoint/2010/main" val="23371808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RMSE Score</a:t>
            </a:r>
            <a:endParaRPr lang="en-US" b="1" dirty="0"/>
          </a:p>
        </p:txBody>
      </p:sp>
      <p:sp>
        <p:nvSpPr>
          <p:cNvPr id="3" name="Content Placeholder 2"/>
          <p:cNvSpPr>
            <a:spLocks noGrp="1"/>
          </p:cNvSpPr>
          <p:nvPr>
            <p:ph idx="1"/>
          </p:nvPr>
        </p:nvSpPr>
        <p:spPr/>
        <p:txBody>
          <a:bodyPr/>
          <a:lstStyle/>
          <a:p>
            <a:r>
              <a:rPr lang="en-US" b="1" dirty="0" smtClean="0"/>
              <a:t>The RMSE value of the Linear Regression Model in this ML Analysis is 48480.96314647648.</a:t>
            </a:r>
          </a:p>
          <a:p>
            <a:r>
              <a:rPr lang="en-US" b="1" dirty="0" smtClean="0"/>
              <a:t>The RMSE value of the ARIMA Model in this ML Analysis is 15452.543916746397.</a:t>
            </a:r>
          </a:p>
          <a:p>
            <a:r>
              <a:rPr lang="en-US" b="1" dirty="0" smtClean="0"/>
              <a:t>The Linear </a:t>
            </a:r>
            <a:r>
              <a:rPr lang="en-US" b="1" dirty="0"/>
              <a:t>Regression M</a:t>
            </a:r>
            <a:r>
              <a:rPr lang="en-US" b="1" dirty="0" smtClean="0"/>
              <a:t>odel currently </a:t>
            </a:r>
            <a:r>
              <a:rPr lang="en-US" b="1" dirty="0"/>
              <a:t>performs </a:t>
            </a:r>
            <a:r>
              <a:rPr lang="en-US" b="1" dirty="0" smtClean="0"/>
              <a:t>better than ARIMA Model </a:t>
            </a:r>
            <a:r>
              <a:rPr lang="en-US" b="1" dirty="0"/>
              <a:t>on this dataset.</a:t>
            </a:r>
          </a:p>
        </p:txBody>
      </p:sp>
    </p:spTree>
    <p:extLst>
      <p:ext uri="{BB962C8B-B14F-4D97-AF65-F5344CB8AC3E}">
        <p14:creationId xmlns:p14="http://schemas.microsoft.com/office/powerpoint/2010/main" val="12082442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Conclusion</a:t>
            </a:r>
          </a:p>
        </p:txBody>
      </p:sp>
      <p:sp>
        <p:nvSpPr>
          <p:cNvPr id="3" name="Content Placeholder 2"/>
          <p:cNvSpPr>
            <a:spLocks noGrp="1"/>
          </p:cNvSpPr>
          <p:nvPr>
            <p:ph idx="1"/>
          </p:nvPr>
        </p:nvSpPr>
        <p:spPr/>
        <p:txBody>
          <a:bodyPr/>
          <a:lstStyle/>
          <a:p>
            <a:r>
              <a:rPr lang="en-US" dirty="0"/>
              <a:t>This project demonstrates how machine learning and data analytics can be used to:</a:t>
            </a:r>
          </a:p>
          <a:p>
            <a:r>
              <a:rPr lang="en-US" dirty="0"/>
              <a:t>Understand historical banking sales performance.</a:t>
            </a:r>
          </a:p>
          <a:p>
            <a:r>
              <a:rPr lang="en-US" dirty="0"/>
              <a:t>Identify patterns and seasonal behavior.</a:t>
            </a:r>
          </a:p>
          <a:p>
            <a:r>
              <a:rPr lang="en-US" dirty="0"/>
              <a:t>Predict future trends to support business decisions.</a:t>
            </a:r>
          </a:p>
          <a:p>
            <a:r>
              <a:rPr lang="en-US" dirty="0"/>
              <a:t>With this approach, banking institutions can allocate resources more effectively, schedule product promotions strategically, and personalize services for customers</a:t>
            </a:r>
            <a:r>
              <a:rPr lang="en-US" dirty="0" smtClean="0"/>
              <a:t>.</a:t>
            </a:r>
          </a:p>
          <a:p>
            <a:r>
              <a:rPr lang="en-US" dirty="0" smtClean="0"/>
              <a:t>The RMSE value indicates Linear Regression Model performs better than ARIMA Model. </a:t>
            </a:r>
            <a:endParaRPr lang="en-US" dirty="0"/>
          </a:p>
          <a:p>
            <a:endParaRPr lang="en-US" dirty="0"/>
          </a:p>
        </p:txBody>
      </p:sp>
    </p:spTree>
    <p:extLst>
      <p:ext uri="{BB962C8B-B14F-4D97-AF65-F5344CB8AC3E}">
        <p14:creationId xmlns:p14="http://schemas.microsoft.com/office/powerpoint/2010/main" val="39574118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Recommendations</a:t>
            </a:r>
          </a:p>
        </p:txBody>
      </p:sp>
      <p:sp>
        <p:nvSpPr>
          <p:cNvPr id="5" name="Rectangle 2"/>
          <p:cNvSpPr>
            <a:spLocks noChangeArrowheads="1"/>
          </p:cNvSpPr>
          <p:nvPr/>
        </p:nvSpPr>
        <p:spPr bwMode="auto">
          <a:xfrm>
            <a:off x="677334" y="1671982"/>
            <a:ext cx="976786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rPr>
              <a:t>Apply more advanced forecasting methods (e.g., ARIMA, Prophet) for seasonality modeling.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rPr>
              <a:t>Integrate real-time economic indicators (e.g., interest rates, inflation).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rPr>
              <a:t>Segment analysis by region or customer demographics for deeper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rPr>
              <a:t>Automate monthly forecasting in a dashboard format (e.g., Power BI or </a:t>
            </a:r>
            <a:r>
              <a:rPr kumimoji="0" lang="en-US" altLang="en-US" sz="1800" b="0" i="0" u="none" strike="noStrike" cap="none" normalizeH="0" baseline="0" dirty="0" err="1" smtClean="0">
                <a:ln>
                  <a:noFill/>
                </a:ln>
                <a:solidFill>
                  <a:schemeClr val="tx1"/>
                </a:solidFill>
                <a:effectLst/>
              </a:rPr>
              <a:t>Streamlit</a:t>
            </a:r>
            <a:r>
              <a:rPr kumimoji="0" lang="en-US" altLang="en-US" sz="1800" b="0" i="0" u="none" strike="noStrike" cap="none" normalizeH="0" baseline="0" dirty="0" smtClean="0">
                <a:ln>
                  <a:noFill/>
                </a:ln>
                <a:solidFill>
                  <a:schemeClr val="tx1"/>
                </a:solidFill>
                <a:effectLst/>
              </a:rPr>
              <a:t>).</a:t>
            </a:r>
          </a:p>
        </p:txBody>
      </p:sp>
    </p:spTree>
    <p:extLst>
      <p:ext uri="{BB962C8B-B14F-4D97-AF65-F5344CB8AC3E}">
        <p14:creationId xmlns:p14="http://schemas.microsoft.com/office/powerpoint/2010/main" val="1567175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Tools Used</a:t>
            </a:r>
          </a:p>
        </p:txBody>
      </p:sp>
      <p:sp>
        <p:nvSpPr>
          <p:cNvPr id="5" name="Rectangle 2"/>
          <p:cNvSpPr>
            <a:spLocks noChangeArrowheads="1"/>
          </p:cNvSpPr>
          <p:nvPr/>
        </p:nvSpPr>
        <p:spPr bwMode="auto">
          <a:xfrm>
            <a:off x="677334" y="1930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Python Libraries</a:t>
            </a:r>
            <a:r>
              <a:rPr kumimoji="0" lang="en-US" altLang="en-US" sz="1800" b="0" i="0" u="none" strike="noStrike" cap="none" normalizeH="0" baseline="0" dirty="0" smtClean="0">
                <a:ln>
                  <a:noFill/>
                </a:ln>
                <a:solidFill>
                  <a:schemeClr val="tx1"/>
                </a:solidFill>
                <a:effectLst/>
                <a:latin typeface="Arial" panose="020B0604020202020204" pitchFamily="34" charset="0"/>
              </a:rPr>
              <a:t>: Pandas, </a:t>
            </a:r>
            <a:r>
              <a:rPr kumimoji="0" lang="en-US" altLang="en-US" sz="1800" b="0" i="0" u="none" strike="noStrike" cap="none" normalizeH="0" baseline="0" dirty="0" err="1" smtClean="0">
                <a:ln>
                  <a:noFill/>
                </a:ln>
                <a:solidFill>
                  <a:schemeClr val="tx1"/>
                </a:solidFill>
                <a:effectLst/>
                <a:latin typeface="Arial" panose="020B0604020202020204" pitchFamily="34" charset="0"/>
              </a:rPr>
              <a:t>Matplotlib</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Seaborn</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scikit</a:t>
            </a:r>
            <a:r>
              <a:rPr kumimoji="0" lang="en-US" altLang="en-US" sz="1800" b="0" i="0" u="none" strike="noStrike" cap="none" normalizeH="0" baseline="0" dirty="0" smtClean="0">
                <a:ln>
                  <a:noFill/>
                </a:ln>
                <a:solidFill>
                  <a:schemeClr val="tx1"/>
                </a:solidFill>
                <a:effectLst/>
                <a:latin typeface="Arial" panose="020B0604020202020204" pitchFamily="34" charset="0"/>
              </a:rPr>
              <a:t>-learn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Models</a:t>
            </a:r>
            <a:r>
              <a:rPr kumimoji="0" lang="en-US" altLang="en-US" sz="1800" b="0" i="0" u="none" strike="noStrike" cap="none" normalizeH="0" baseline="0" dirty="0" smtClean="0">
                <a:ln>
                  <a:noFill/>
                </a:ln>
                <a:solidFill>
                  <a:schemeClr val="tx1"/>
                </a:solidFill>
                <a:effectLst/>
                <a:latin typeface="Arial" panose="020B0604020202020204" pitchFamily="34" charset="0"/>
              </a:rPr>
              <a:t>: Linear Regression (base), with potential for ARIMA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Environment</a:t>
            </a:r>
            <a:r>
              <a:rPr kumimoji="0" lang="en-US" altLang="en-US" sz="1800" b="0" i="0" u="none" strike="noStrike" cap="none" normalizeH="0" baseline="0" dirty="0" smtClean="0">
                <a:ln>
                  <a:noFill/>
                </a:ln>
                <a:solidFill>
                  <a:schemeClr val="tx1"/>
                </a:solidFill>
                <a:effectLst/>
                <a:latin typeface="Arial" panose="020B0604020202020204" pitchFamily="34" charset="0"/>
              </a:rPr>
              <a:t>: Google Colab / </a:t>
            </a:r>
            <a:r>
              <a:rPr kumimoji="0" lang="en-US" altLang="en-US" sz="1800" b="0" i="0" u="none" strike="noStrike" cap="none" normalizeH="0" baseline="0" dirty="0" err="1" smtClean="0">
                <a:ln>
                  <a:noFill/>
                </a:ln>
                <a:solidFill>
                  <a:schemeClr val="tx1"/>
                </a:solidFill>
                <a:effectLst/>
                <a:latin typeface="Arial" panose="020B0604020202020204" pitchFamily="34" charset="0"/>
              </a:rPr>
              <a:t>Jupyter</a:t>
            </a:r>
            <a:r>
              <a:rPr kumimoji="0" lang="en-US" altLang="en-US" sz="1800" b="0" i="0" u="none" strike="noStrike" cap="none" normalizeH="0" baseline="0" dirty="0" smtClean="0">
                <a:ln>
                  <a:noFill/>
                </a:ln>
                <a:solidFill>
                  <a:schemeClr val="tx1"/>
                </a:solidFill>
                <a:effectLst/>
                <a:latin typeface="Arial" panose="020B0604020202020204" pitchFamily="34" charset="0"/>
              </a:rPr>
              <a:t> Notebook</a:t>
            </a:r>
          </a:p>
        </p:txBody>
      </p:sp>
    </p:spTree>
    <p:extLst>
      <p:ext uri="{BB962C8B-B14F-4D97-AF65-F5344CB8AC3E}">
        <p14:creationId xmlns:p14="http://schemas.microsoft.com/office/powerpoint/2010/main" val="1651216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Google Colab URL</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colab.research.google.com/drive/1SJH9RZnt77v4uTs60FIxoAOAFEfG_fyl?usp=sharing</a:t>
            </a:r>
            <a:endParaRPr lang="en-US" dirty="0" smtClean="0"/>
          </a:p>
          <a:p>
            <a:endParaRPr lang="en-US" dirty="0"/>
          </a:p>
        </p:txBody>
      </p:sp>
    </p:spTree>
    <p:extLst>
      <p:ext uri="{BB962C8B-B14F-4D97-AF65-F5344CB8AC3E}">
        <p14:creationId xmlns:p14="http://schemas.microsoft.com/office/powerpoint/2010/main" val="31367796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Introduction</a:t>
            </a:r>
          </a:p>
        </p:txBody>
      </p:sp>
      <p:sp>
        <p:nvSpPr>
          <p:cNvPr id="3" name="Content Placeholder 2"/>
          <p:cNvSpPr>
            <a:spLocks noGrp="1"/>
          </p:cNvSpPr>
          <p:nvPr>
            <p:ph idx="1"/>
          </p:nvPr>
        </p:nvSpPr>
        <p:spPr/>
        <p:txBody>
          <a:bodyPr/>
          <a:lstStyle/>
          <a:p>
            <a:r>
              <a:rPr lang="en-US" dirty="0"/>
              <a:t>In today’s competitive financial landscape, banks need to continuously monitor, evaluate, and forecast sales of their products to maintain profitability and customer satisfaction. Sales data for loans, credit cards, savings accounts, insurance, and mortgages provide valuable insights into customer behavior and seasonal demand trends.</a:t>
            </a:r>
          </a:p>
          <a:p>
            <a:r>
              <a:rPr lang="en-US" dirty="0"/>
              <a:t>This project uses data science and machine learning techniques to perform trend analysis and sales forecasting. The outcomes support strategic decision-making, enhance customer targeting, and improve financial planning within the banking sector</a:t>
            </a:r>
            <a:r>
              <a:rPr lang="en-US" dirty="0" smtClean="0"/>
              <a:t>.</a:t>
            </a:r>
            <a:endParaRPr lang="en-US" dirty="0"/>
          </a:p>
          <a:p>
            <a:endParaRPr lang="en-US" dirty="0"/>
          </a:p>
        </p:txBody>
      </p:sp>
    </p:spTree>
    <p:extLst>
      <p:ext uri="{BB962C8B-B14F-4D97-AF65-F5344CB8AC3E}">
        <p14:creationId xmlns:p14="http://schemas.microsoft.com/office/powerpoint/2010/main" val="10320052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Objectives</a:t>
            </a:r>
          </a:p>
        </p:txBody>
      </p:sp>
      <p:sp>
        <p:nvSpPr>
          <p:cNvPr id="3" name="Content Placeholder 2"/>
          <p:cNvSpPr>
            <a:spLocks noGrp="1"/>
          </p:cNvSpPr>
          <p:nvPr>
            <p:ph idx="1"/>
          </p:nvPr>
        </p:nvSpPr>
        <p:spPr/>
        <p:txBody>
          <a:bodyPr/>
          <a:lstStyle/>
          <a:p>
            <a:r>
              <a:rPr lang="en-US" dirty="0"/>
              <a:t>Analyze historical sales data for banking products.</a:t>
            </a:r>
          </a:p>
          <a:p>
            <a:r>
              <a:rPr lang="en-US" dirty="0"/>
              <a:t>Identify monthly and product-wise trends.</a:t>
            </a:r>
          </a:p>
          <a:p>
            <a:r>
              <a:rPr lang="en-US" dirty="0"/>
              <a:t>Use machine learning techniques to forecast future sales.</a:t>
            </a:r>
          </a:p>
          <a:p>
            <a:r>
              <a:rPr lang="en-US" dirty="0"/>
              <a:t>Visualize key insights for decision-makers</a:t>
            </a:r>
            <a:r>
              <a:rPr lang="en-US" dirty="0" smtClean="0"/>
              <a:t>.</a:t>
            </a:r>
          </a:p>
          <a:p>
            <a:endParaRPr lang="en-US" dirty="0"/>
          </a:p>
          <a:p>
            <a:pPr marL="0" indent="0">
              <a:buNone/>
            </a:pPr>
            <a:endParaRPr lang="en-US" dirty="0"/>
          </a:p>
        </p:txBody>
      </p:sp>
    </p:spTree>
    <p:extLst>
      <p:ext uri="{BB962C8B-B14F-4D97-AF65-F5344CB8AC3E}">
        <p14:creationId xmlns:p14="http://schemas.microsoft.com/office/powerpoint/2010/main" val="27979191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Dataset Description</a:t>
            </a:r>
            <a:endParaRPr lang="en-US" dirty="0"/>
          </a:p>
        </p:txBody>
      </p:sp>
      <p:sp>
        <p:nvSpPr>
          <p:cNvPr id="3" name="Content Placeholder 2"/>
          <p:cNvSpPr>
            <a:spLocks noGrp="1"/>
          </p:cNvSpPr>
          <p:nvPr>
            <p:ph idx="1"/>
          </p:nvPr>
        </p:nvSpPr>
        <p:spPr/>
        <p:txBody>
          <a:bodyPr/>
          <a:lstStyle/>
          <a:p>
            <a:r>
              <a:rPr lang="en-US" dirty="0"/>
              <a:t>The bank name is </a:t>
            </a:r>
            <a:r>
              <a:rPr lang="en-US" dirty="0" err="1"/>
              <a:t>FinNova</a:t>
            </a:r>
            <a:r>
              <a:rPr lang="en-US" dirty="0"/>
              <a:t> Bank.</a:t>
            </a:r>
          </a:p>
          <a:p>
            <a:r>
              <a:rPr lang="en-US" dirty="0" smtClean="0"/>
              <a:t>A </a:t>
            </a:r>
            <a:r>
              <a:rPr lang="en-US" dirty="0"/>
              <a:t>synthetic dataset simulating real banking sales was generated. It includes:</a:t>
            </a:r>
          </a:p>
          <a:p>
            <a:r>
              <a:rPr lang="en-US" b="1" dirty="0"/>
              <a:t>Date</a:t>
            </a:r>
            <a:r>
              <a:rPr lang="en-US" dirty="0"/>
              <a:t>: Weekly sales timestamp from Jan 2022 to Mar 2024.</a:t>
            </a:r>
          </a:p>
          <a:p>
            <a:r>
              <a:rPr lang="en-US" b="1" dirty="0" err="1"/>
              <a:t>Product_Type</a:t>
            </a:r>
            <a:r>
              <a:rPr lang="en-US" dirty="0"/>
              <a:t>: Type of banking product (Loan, Credit Card, Savings Account, Insurance, Mortgage).</a:t>
            </a:r>
          </a:p>
          <a:p>
            <a:r>
              <a:rPr lang="en-US" b="1" dirty="0"/>
              <a:t>Amount</a:t>
            </a:r>
            <a:r>
              <a:rPr lang="en-US" dirty="0"/>
              <a:t>: Total sales amount (randomized within realistic ranges).</a:t>
            </a:r>
          </a:p>
          <a:p>
            <a:r>
              <a:rPr lang="en-US" dirty="0"/>
              <a:t>The dataset spans over 120 weeks and contains sales entries for five product categories, creating a robust base for time series analysis</a:t>
            </a:r>
            <a:r>
              <a:rPr lang="en-US" dirty="0" smtClean="0"/>
              <a:t>.</a:t>
            </a:r>
            <a:endParaRPr lang="en-US" dirty="0"/>
          </a:p>
        </p:txBody>
      </p:sp>
    </p:spTree>
    <p:extLst>
      <p:ext uri="{BB962C8B-B14F-4D97-AF65-F5344CB8AC3E}">
        <p14:creationId xmlns:p14="http://schemas.microsoft.com/office/powerpoint/2010/main" val="84253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Methodology</a:t>
            </a:r>
          </a:p>
        </p:txBody>
      </p:sp>
      <p:sp>
        <p:nvSpPr>
          <p:cNvPr id="3" name="Content Placeholder 2"/>
          <p:cNvSpPr>
            <a:spLocks noGrp="1"/>
          </p:cNvSpPr>
          <p:nvPr>
            <p:ph idx="1"/>
          </p:nvPr>
        </p:nvSpPr>
        <p:spPr/>
        <p:txBody>
          <a:bodyPr>
            <a:normAutofit fontScale="92500" lnSpcReduction="20000"/>
          </a:bodyPr>
          <a:lstStyle/>
          <a:p>
            <a:r>
              <a:rPr lang="en-US" b="1" dirty="0"/>
              <a:t>4.1 Data Preparation</a:t>
            </a:r>
          </a:p>
          <a:p>
            <a:r>
              <a:rPr lang="en-US" sz="1900" dirty="0"/>
              <a:t>Aggregated weekly sales into monthly totals.</a:t>
            </a:r>
          </a:p>
          <a:p>
            <a:r>
              <a:rPr lang="en-US" sz="1900" dirty="0"/>
              <a:t>Grouped data by product type and time period.</a:t>
            </a:r>
          </a:p>
          <a:p>
            <a:r>
              <a:rPr lang="en-US" sz="1900" dirty="0"/>
              <a:t>Created pivot tables for visual comparison</a:t>
            </a:r>
            <a:r>
              <a:rPr lang="en-US" sz="1900" dirty="0" smtClean="0"/>
              <a:t>.</a:t>
            </a:r>
          </a:p>
          <a:p>
            <a:endParaRPr lang="en-US" dirty="0"/>
          </a:p>
          <a:p>
            <a:r>
              <a:rPr lang="en-US" b="1" dirty="0" smtClean="0"/>
              <a:t>4.2 Data Visualization</a:t>
            </a:r>
          </a:p>
          <a:p>
            <a:r>
              <a:rPr lang="en-US" sz="1900" dirty="0" smtClean="0"/>
              <a:t>Stacked bar charts were generated to display:</a:t>
            </a:r>
          </a:p>
          <a:p>
            <a:pPr lvl="1"/>
            <a:r>
              <a:rPr lang="en-US" sz="1900" dirty="0" smtClean="0"/>
              <a:t>Monthly sales trends across all products.</a:t>
            </a:r>
          </a:p>
          <a:p>
            <a:pPr lvl="1"/>
            <a:r>
              <a:rPr lang="en-US" sz="1900" dirty="0" smtClean="0"/>
              <a:t>Product performance over time.</a:t>
            </a:r>
          </a:p>
          <a:p>
            <a:r>
              <a:rPr lang="en-US" sz="1900" dirty="0" smtClean="0"/>
              <a:t>Visualizations highlighted seasonality and product-specific behavior (e.g., spikes in loan sales at fiscal year ends).</a:t>
            </a:r>
          </a:p>
          <a:p>
            <a:pPr marL="0" indent="0">
              <a:buNone/>
            </a:pPr>
            <a:endParaRPr lang="en-US" dirty="0"/>
          </a:p>
          <a:p>
            <a:endParaRPr lang="en-US" dirty="0"/>
          </a:p>
        </p:txBody>
      </p:sp>
    </p:spTree>
    <p:extLst>
      <p:ext uri="{BB962C8B-B14F-4D97-AF65-F5344CB8AC3E}">
        <p14:creationId xmlns:p14="http://schemas.microsoft.com/office/powerpoint/2010/main" val="5840309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Methodology</a:t>
            </a:r>
            <a:endParaRPr lang="en-US" dirty="0"/>
          </a:p>
        </p:txBody>
      </p:sp>
      <p:sp>
        <p:nvSpPr>
          <p:cNvPr id="3" name="Content Placeholder 2"/>
          <p:cNvSpPr>
            <a:spLocks noGrp="1"/>
          </p:cNvSpPr>
          <p:nvPr>
            <p:ph idx="1"/>
          </p:nvPr>
        </p:nvSpPr>
        <p:spPr/>
        <p:txBody>
          <a:bodyPr>
            <a:normAutofit/>
          </a:bodyPr>
          <a:lstStyle/>
          <a:p>
            <a:r>
              <a:rPr lang="en-US" b="1" dirty="0" smtClean="0"/>
              <a:t>4.3 </a:t>
            </a:r>
            <a:r>
              <a:rPr lang="en-US" b="1" dirty="0"/>
              <a:t>Forecasting</a:t>
            </a:r>
          </a:p>
          <a:p>
            <a:r>
              <a:rPr lang="en-US" dirty="0"/>
              <a:t>A </a:t>
            </a:r>
            <a:r>
              <a:rPr lang="en-US" b="1" dirty="0"/>
              <a:t>Linear Regression </a:t>
            </a:r>
            <a:r>
              <a:rPr lang="en-US" b="1" dirty="0" smtClean="0"/>
              <a:t>Model</a:t>
            </a:r>
            <a:r>
              <a:rPr lang="en-US" dirty="0" smtClean="0"/>
              <a:t> </a:t>
            </a:r>
            <a:r>
              <a:rPr lang="en-US" dirty="0"/>
              <a:t>was applied to forecast total monthly sales for the next six months</a:t>
            </a:r>
            <a:r>
              <a:rPr lang="en-US" dirty="0" smtClean="0"/>
              <a:t>. Also, </a:t>
            </a:r>
            <a:r>
              <a:rPr lang="en-US" b="1" dirty="0" smtClean="0"/>
              <a:t>ARIMA Model </a:t>
            </a:r>
            <a:r>
              <a:rPr lang="en-US" dirty="0" smtClean="0"/>
              <a:t>was applied to compare and measure accuracy of </a:t>
            </a:r>
            <a:r>
              <a:rPr lang="en-US" b="1" dirty="0" smtClean="0"/>
              <a:t>Linear Regression Model</a:t>
            </a:r>
            <a:r>
              <a:rPr lang="en-US" dirty="0"/>
              <a:t> </a:t>
            </a:r>
            <a:r>
              <a:rPr lang="en-US" dirty="0" smtClean="0"/>
              <a:t>with the accuracy of </a:t>
            </a:r>
            <a:r>
              <a:rPr lang="en-US" b="1" dirty="0" smtClean="0"/>
              <a:t>ARIMA Model</a:t>
            </a:r>
            <a:r>
              <a:rPr lang="en-US" dirty="0" smtClean="0"/>
              <a:t>.</a:t>
            </a:r>
            <a:endParaRPr lang="en-US" dirty="0"/>
          </a:p>
          <a:p>
            <a:r>
              <a:rPr lang="en-US" dirty="0"/>
              <a:t>Sales trends were projected using a time index as the independent variable and monthly sales as the dependent variable.</a:t>
            </a:r>
          </a:p>
          <a:p>
            <a:r>
              <a:rPr lang="en-US" dirty="0"/>
              <a:t>Forecast results were visualized with a line chart including historical and predicted values</a:t>
            </a:r>
            <a:r>
              <a:rPr lang="en-US" dirty="0" smtClean="0"/>
              <a:t>.</a:t>
            </a:r>
          </a:p>
          <a:p>
            <a:endParaRPr lang="en-US" dirty="0"/>
          </a:p>
          <a:p>
            <a:r>
              <a:rPr lang="en-US" dirty="0" smtClean="0"/>
              <a:t>4.4 RMSE Score</a:t>
            </a:r>
            <a:endParaRPr lang="en-US" dirty="0"/>
          </a:p>
          <a:p>
            <a:endParaRPr lang="en-US" dirty="0"/>
          </a:p>
        </p:txBody>
      </p:sp>
    </p:spTree>
    <p:extLst>
      <p:ext uri="{BB962C8B-B14F-4D97-AF65-F5344CB8AC3E}">
        <p14:creationId xmlns:p14="http://schemas.microsoft.com/office/powerpoint/2010/main" val="32997667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 Visualization </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271644"/>
            <a:ext cx="8596312" cy="3659324"/>
          </a:xfrm>
        </p:spPr>
      </p:pic>
    </p:spTree>
    <p:extLst>
      <p:ext uri="{BB962C8B-B14F-4D97-AF65-F5344CB8AC3E}">
        <p14:creationId xmlns:p14="http://schemas.microsoft.com/office/powerpoint/2010/main" val="12298825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Visualization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8936" y="2160588"/>
            <a:ext cx="7834165" cy="3881437"/>
          </a:xfrm>
        </p:spPr>
      </p:pic>
    </p:spTree>
    <p:extLst>
      <p:ext uri="{BB962C8B-B14F-4D97-AF65-F5344CB8AC3E}">
        <p14:creationId xmlns:p14="http://schemas.microsoft.com/office/powerpoint/2010/main" val="252720191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76</TotalTime>
  <Words>681</Words>
  <Application>Microsoft Office PowerPoint</Application>
  <PresentationFormat>Widescreen</PresentationFormat>
  <Paragraphs>80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CIDFont+F1</vt:lpstr>
      <vt:lpstr>Trebuchet MS</vt:lpstr>
      <vt:lpstr>Wingdings 3</vt:lpstr>
      <vt:lpstr>Facet</vt:lpstr>
      <vt:lpstr>Sales Trend Analysis and Forecasting in the Banking Sector Using Machine Learning</vt:lpstr>
      <vt:lpstr>Google Colab URL</vt:lpstr>
      <vt:lpstr>Introduction</vt:lpstr>
      <vt:lpstr>Objectives</vt:lpstr>
      <vt:lpstr>Dataset Description</vt:lpstr>
      <vt:lpstr>Methodology</vt:lpstr>
      <vt:lpstr>Methodology</vt:lpstr>
      <vt:lpstr>Data Visualization </vt:lpstr>
      <vt:lpstr>Data Visualization </vt:lpstr>
      <vt:lpstr>Data Visualization </vt:lpstr>
      <vt:lpstr>Key Results</vt:lpstr>
      <vt:lpstr>RMSE Score</vt:lpstr>
      <vt:lpstr>Conclusion</vt:lpstr>
      <vt:lpstr>Recommendations</vt:lpstr>
      <vt:lpstr>Tools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Trend Analysis and Forecasting in the Banking Sector Using Machine Learning</dc:title>
  <dc:creator>KUMAR</dc:creator>
  <cp:lastModifiedBy>KUMAR</cp:lastModifiedBy>
  <cp:revision>22</cp:revision>
  <dcterms:created xsi:type="dcterms:W3CDTF">2025-05-13T12:58:51Z</dcterms:created>
  <dcterms:modified xsi:type="dcterms:W3CDTF">2025-05-15T11:21:30Z</dcterms:modified>
</cp:coreProperties>
</file>