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9" r:id="rId9"/>
    <p:sldId id="262" r:id="rId10"/>
    <p:sldId id="263" r:id="rId11"/>
    <p:sldId id="264" r:id="rId12"/>
    <p:sldId id="272" r:id="rId13"/>
    <p:sldId id="271" r:id="rId14"/>
    <p:sldId id="267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C5C9-899D-495D-A1B3-A6A5CA8C914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645-5AA4-44B9-A125-86E2F7460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8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C5C9-899D-495D-A1B3-A6A5CA8C914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645-5AA4-44B9-A125-86E2F7460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C5C9-899D-495D-A1B3-A6A5CA8C914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645-5AA4-44B9-A125-86E2F7460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0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C5C9-899D-495D-A1B3-A6A5CA8C914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645-5AA4-44B9-A125-86E2F7460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C5C9-899D-495D-A1B3-A6A5CA8C914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645-5AA4-44B9-A125-86E2F7460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3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C5C9-899D-495D-A1B3-A6A5CA8C914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645-5AA4-44B9-A125-86E2F7460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C5C9-899D-495D-A1B3-A6A5CA8C914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645-5AA4-44B9-A125-86E2F7460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C5C9-899D-495D-A1B3-A6A5CA8C914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645-5AA4-44B9-A125-86E2F7460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C5C9-899D-495D-A1B3-A6A5CA8C914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645-5AA4-44B9-A125-86E2F7460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6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C5C9-899D-495D-A1B3-A6A5CA8C914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645-5AA4-44B9-A125-86E2F7460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0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C5C9-899D-495D-A1B3-A6A5CA8C914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6645-5AA4-44B9-A125-86E2F7460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2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C5C9-899D-495D-A1B3-A6A5CA8C914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56645-5AA4-44B9-A125-86E2F7460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7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S0dcwR_a7uomBf-QF42uLeF6Zpje-vRb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Handwritten Digit Recognition Using Convolutional Neural Networks (CNN)</a:t>
            </a:r>
          </a:p>
        </p:txBody>
      </p:sp>
      <p:sp>
        <p:nvSpPr>
          <p:cNvPr id="4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</a:t>
            </a:r>
            <a:r>
              <a:rPr lang="en-US" dirty="0" err="1" smtClean="0"/>
              <a:t>Gopalakrishnan</a:t>
            </a:r>
            <a:r>
              <a:rPr lang="en-US" dirty="0" smtClean="0"/>
              <a:t> Kumar, </a:t>
            </a:r>
            <a:r>
              <a:rPr lang="en-US" dirty="0" err="1" smtClean="0"/>
              <a:t>MTech</a:t>
            </a:r>
            <a:r>
              <a:rPr lang="en-US" dirty="0" smtClean="0"/>
              <a:t> IIT-Bombay,</a:t>
            </a:r>
          </a:p>
          <a:p>
            <a:r>
              <a:rPr lang="en-US" dirty="0" smtClean="0"/>
              <a:t>Math AI Trainer, Outlier AI , Freelance Data Science Consultant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5501" y="47497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501" y="6270910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840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training, the model was evaluated on the test set. Key metrics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5690"/>
              </p:ext>
            </p:extLst>
          </p:nvPr>
        </p:nvGraphicFramePr>
        <p:xfrm>
          <a:off x="838200" y="3086894"/>
          <a:ext cx="10515600" cy="22860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9761866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28044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i="0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481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i="0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/>
                        <a:t>~99.1%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420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i="0"/>
                        <a:t>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/>
                        <a:t>Low (≈0.03)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034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i="0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/>
                        <a:t>&gt;98%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764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i="0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&gt;98%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57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6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Insights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90694"/>
            <a:ext cx="1145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Digit “1” and “0”</a:t>
            </a:r>
            <a:r>
              <a:rPr lang="en-US" altLang="en-US" sz="2400" dirty="0">
                <a:latin typeface="Arial" panose="020B0604020202020204" pitchFamily="34" charset="0"/>
              </a:rPr>
              <a:t> had the highest accuracy due to their distinct shapes.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Digits “3” and “5”</a:t>
            </a:r>
            <a:r>
              <a:rPr lang="en-US" altLang="en-US" sz="2400" dirty="0">
                <a:latin typeface="Arial" panose="020B0604020202020204" pitchFamily="34" charset="0"/>
              </a:rPr>
              <a:t> or </a:t>
            </a:r>
            <a:r>
              <a:rPr lang="en-US" altLang="en-US" sz="2400" b="1" dirty="0">
                <a:latin typeface="Arial" panose="020B0604020202020204" pitchFamily="34" charset="0"/>
              </a:rPr>
              <a:t>“4” and “9” </a:t>
            </a:r>
            <a:r>
              <a:rPr lang="en-US" altLang="en-US" sz="2400" dirty="0">
                <a:latin typeface="Arial" panose="020B0604020202020204" pitchFamily="34" charset="0"/>
              </a:rPr>
              <a:t>were occasionally misclassified due to visual similarity.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 dropout layer helped reduce overfitting by deactivating 50% of </a:t>
            </a:r>
            <a:r>
              <a:rPr lang="en-US" altLang="en-US" sz="2400" dirty="0" smtClean="0">
                <a:latin typeface="Arial" panose="020B0604020202020204" pitchFamily="34" charset="0"/>
              </a:rPr>
              <a:t>neurons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" panose="020B0604020202020204" pitchFamily="34" charset="0"/>
              </a:rPr>
              <a:t>during </a:t>
            </a:r>
            <a:r>
              <a:rPr lang="en-US" altLang="en-US" sz="2400" dirty="0">
                <a:latin typeface="Arial" panose="020B0604020202020204" pitchFamily="34" charset="0"/>
              </a:rPr>
              <a:t>training.</a:t>
            </a:r>
          </a:p>
        </p:txBody>
      </p:sp>
    </p:spTree>
    <p:extLst>
      <p:ext uri="{BB962C8B-B14F-4D97-AF65-F5344CB8AC3E}">
        <p14:creationId xmlns:p14="http://schemas.microsoft.com/office/powerpoint/2010/main" val="14387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729" y="1825625"/>
            <a:ext cx="7006541" cy="4351338"/>
          </a:xfrm>
        </p:spPr>
      </p:pic>
    </p:spTree>
    <p:extLst>
      <p:ext uri="{BB962C8B-B14F-4D97-AF65-F5344CB8AC3E}">
        <p14:creationId xmlns:p14="http://schemas.microsoft.com/office/powerpoint/2010/main" val="16223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16" y="1825625"/>
            <a:ext cx="5826367" cy="4351338"/>
          </a:xfrm>
        </p:spPr>
      </p:pic>
    </p:spTree>
    <p:extLst>
      <p:ext uri="{BB962C8B-B14F-4D97-AF65-F5344CB8AC3E}">
        <p14:creationId xmlns:p14="http://schemas.microsoft.com/office/powerpoint/2010/main" val="30478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demonstrates the use of CNNs in solving handwritten digit classification with impressive accuracy. Using a well-structured architecture and MNIST’s balanced dataset, the model achieved over </a:t>
            </a:r>
            <a:r>
              <a:rPr lang="en-US" b="1" dirty="0"/>
              <a:t>99% test accuracy</a:t>
            </a:r>
            <a:r>
              <a:rPr lang="en-US" dirty="0"/>
              <a:t> and made highly reliable predictions across all digit classes.</a:t>
            </a:r>
          </a:p>
        </p:txBody>
      </p:sp>
    </p:spTree>
    <p:extLst>
      <p:ext uri="{BB962C8B-B14F-4D97-AF65-F5344CB8AC3E}">
        <p14:creationId xmlns:p14="http://schemas.microsoft.com/office/powerpoint/2010/main" val="39508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3371" y="1537065"/>
            <a:ext cx="85924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Bank check digitization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Postal code recognition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OCR (Optical Character Recognition)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Mobile apps for form filling or digit entry</a:t>
            </a:r>
          </a:p>
        </p:txBody>
      </p:sp>
    </p:spTree>
    <p:extLst>
      <p:ext uri="{BB962C8B-B14F-4D97-AF65-F5344CB8AC3E}">
        <p14:creationId xmlns:p14="http://schemas.microsoft.com/office/powerpoint/2010/main" val="16799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Enhancements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7885" y="1690688"/>
            <a:ext cx="95068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🔁 </a:t>
            </a:r>
            <a:r>
              <a:rPr lang="en-US" altLang="en-US" sz="2400" b="1" dirty="0">
                <a:latin typeface="Arial" panose="020B0604020202020204" pitchFamily="34" charset="0"/>
              </a:rPr>
              <a:t>Data Augmentation</a:t>
            </a:r>
            <a:r>
              <a:rPr lang="en-US" altLang="en-US" sz="2400" dirty="0">
                <a:latin typeface="Arial" panose="020B0604020202020204" pitchFamily="34" charset="0"/>
              </a:rPr>
              <a:t>: Apply rotations, shifts, and zoom to improve generalization.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🧠 </a:t>
            </a:r>
            <a:r>
              <a:rPr lang="en-US" altLang="en-US" sz="2400" b="1" dirty="0">
                <a:latin typeface="Arial" panose="020B0604020202020204" pitchFamily="34" charset="0"/>
              </a:rPr>
              <a:t>Transfer Learning</a:t>
            </a:r>
            <a:r>
              <a:rPr lang="en-US" altLang="en-US" sz="2400" dirty="0">
                <a:latin typeface="Arial" panose="020B0604020202020204" pitchFamily="34" charset="0"/>
              </a:rPr>
              <a:t>: Use pre-trained models like </a:t>
            </a:r>
            <a:r>
              <a:rPr lang="en-US" altLang="en-US" sz="2400" dirty="0" err="1">
                <a:latin typeface="Arial" panose="020B0604020202020204" pitchFamily="34" charset="0"/>
              </a:rPr>
              <a:t>ResNet</a:t>
            </a:r>
            <a:r>
              <a:rPr lang="en-US" altLang="en-US" sz="2400" dirty="0">
                <a:latin typeface="Arial" panose="020B0604020202020204" pitchFamily="34" charset="0"/>
              </a:rPr>
              <a:t> or </a:t>
            </a:r>
            <a:r>
              <a:rPr lang="en-US" altLang="en-US" sz="2400" dirty="0" err="1">
                <a:latin typeface="Arial" panose="020B0604020202020204" pitchFamily="34" charset="0"/>
              </a:rPr>
              <a:t>MobileNet</a:t>
            </a:r>
            <a:r>
              <a:rPr lang="en-US" altLang="en-US" sz="2400" dirty="0">
                <a:latin typeface="Arial" panose="020B0604020202020204" pitchFamily="34" charset="0"/>
              </a:rPr>
              <a:t> for more complex datasets.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📱 </a:t>
            </a:r>
            <a:r>
              <a:rPr lang="en-US" altLang="en-US" sz="2400" b="1" dirty="0">
                <a:latin typeface="Arial" panose="020B0604020202020204" pitchFamily="34" charset="0"/>
              </a:rPr>
              <a:t>Deployment</a:t>
            </a:r>
            <a:r>
              <a:rPr lang="en-US" altLang="en-US" sz="2400" dirty="0">
                <a:latin typeface="Arial" panose="020B0604020202020204" pitchFamily="34" charset="0"/>
              </a:rPr>
              <a:t>: Build a web app using Streamlit or Flask for real-time digit recognition.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📦 </a:t>
            </a:r>
            <a:r>
              <a:rPr lang="en-US" altLang="en-US" sz="2400" b="1" dirty="0">
                <a:latin typeface="Arial" panose="020B0604020202020204" pitchFamily="34" charset="0"/>
              </a:rPr>
              <a:t>Export Model</a:t>
            </a:r>
            <a:r>
              <a:rPr lang="en-US" altLang="en-US" sz="2400" dirty="0">
                <a:latin typeface="Arial" panose="020B0604020202020204" pitchFamily="34" charset="0"/>
              </a:rPr>
              <a:t>: Save the trained model as </a:t>
            </a:r>
            <a:r>
              <a:rPr lang="en-US" altLang="en-US" sz="2400" dirty="0">
                <a:latin typeface="Arial Unicode MS"/>
              </a:rPr>
              <a:t>.h5</a:t>
            </a:r>
            <a:r>
              <a:rPr lang="en-US" altLang="en-US" sz="2400" dirty="0"/>
              <a:t> or </a:t>
            </a:r>
            <a:r>
              <a:rPr lang="en-US" altLang="en-US" sz="2400" dirty="0">
                <a:latin typeface="Arial Unicode MS"/>
              </a:rPr>
              <a:t>.</a:t>
            </a:r>
            <a:r>
              <a:rPr lang="en-US" altLang="en-US" sz="2400" dirty="0" err="1">
                <a:latin typeface="Arial Unicode MS"/>
              </a:rPr>
              <a:t>tflite</a:t>
            </a:r>
            <a:r>
              <a:rPr lang="en-US" altLang="en-US" sz="2400" dirty="0"/>
              <a:t> for mobile/embedded deployment.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https://colab.research.google.com/drive/1S0dcwR_a7uomBf-QF42uLeF6Zpje-vRb?usp=sharing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classification of handwritten digits is a classic problem in the field of pattern recognition. It serves as a foundational project for computer vision and deep learning, helping demonstrate the capabilities of neural networks in image classification.</a:t>
            </a:r>
          </a:p>
          <a:p>
            <a:r>
              <a:rPr lang="en-US" dirty="0"/>
              <a:t>This project aims to develop a machine learning model using </a:t>
            </a:r>
            <a:r>
              <a:rPr lang="en-US" b="1" dirty="0"/>
              <a:t>Convolutional Neural Networks (CNNs)</a:t>
            </a:r>
            <a:r>
              <a:rPr lang="en-US" dirty="0"/>
              <a:t> that can automatically recognize and classify </a:t>
            </a:r>
            <a:r>
              <a:rPr lang="en-US" b="1" dirty="0"/>
              <a:t>digits from 0 to 9</a:t>
            </a:r>
            <a:r>
              <a:rPr lang="en-US" dirty="0"/>
              <a:t> based on grayscale images of handwritten digits from the </a:t>
            </a:r>
            <a:r>
              <a:rPr lang="en-US" b="1" dirty="0"/>
              <a:t>MNIST dataset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Dataset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MNIST (Modified National Institute of Standards and Technology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26885" y="2847132"/>
            <a:ext cx="1020717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Yann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LeCun’s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MNIST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Images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70,000 grayscale digit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60,000 training samples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10,000 testing samples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Size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28x28 pixels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 (digits 0 through 9)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6884" y="5290393"/>
            <a:ext cx="10802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Each image contains a single centered digit in white (foreground) on a black background.</a:t>
            </a:r>
          </a:p>
        </p:txBody>
      </p:sp>
    </p:spTree>
    <p:extLst>
      <p:ext uri="{BB962C8B-B14F-4D97-AF65-F5344CB8AC3E}">
        <p14:creationId xmlns:p14="http://schemas.microsoft.com/office/powerpoint/2010/main" val="36258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39" y="1825625"/>
            <a:ext cx="4196722" cy="4351338"/>
          </a:xfrm>
        </p:spPr>
      </p:pic>
    </p:spTree>
    <p:extLst>
      <p:ext uri="{BB962C8B-B14F-4D97-AF65-F5344CB8AC3E}">
        <p14:creationId xmlns:p14="http://schemas.microsoft.com/office/powerpoint/2010/main" val="24148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training, the dataset was preprocessed to improve model performance:</a:t>
            </a:r>
          </a:p>
          <a:p>
            <a:r>
              <a:rPr lang="en-US" b="1" dirty="0"/>
              <a:t>Normalization</a:t>
            </a:r>
            <a:r>
              <a:rPr lang="en-US" dirty="0"/>
              <a:t>: Pixel values were scaled to the range [0, 1] by dividing by 255.</a:t>
            </a:r>
          </a:p>
          <a:p>
            <a:r>
              <a:rPr lang="en-US" b="1" dirty="0"/>
              <a:t>Reshaping</a:t>
            </a:r>
            <a:r>
              <a:rPr lang="en-US" dirty="0"/>
              <a:t>: Input images were reshaped to (28, 28, 1) for CNN compatibility.</a:t>
            </a:r>
          </a:p>
          <a:p>
            <a:r>
              <a:rPr lang="en-US" b="1" dirty="0"/>
              <a:t>Label Encoding</a:t>
            </a:r>
            <a:r>
              <a:rPr lang="en-US" dirty="0"/>
              <a:t>: One-hot encoding was applied to the class labels.</a:t>
            </a:r>
          </a:p>
          <a:p>
            <a:r>
              <a:rPr lang="en-US" b="1" dirty="0"/>
              <a:t>Train-Test Split</a:t>
            </a:r>
            <a:r>
              <a:rPr lang="en-US" dirty="0"/>
              <a:t>: Predefined by MNIST — 60k for training, 10k for testing.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61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Convolutional Neural Network</a:t>
            </a:r>
            <a:r>
              <a:rPr lang="en-US" dirty="0"/>
              <a:t> was chosen due to its high efficiency in image recognition. The architecture includes: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3249"/>
              </p:ext>
            </p:extLst>
          </p:nvPr>
        </p:nvGraphicFramePr>
        <p:xfrm>
          <a:off x="838200" y="2602117"/>
          <a:ext cx="10515600" cy="4114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5099108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96343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Layer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Parameters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470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Conv2D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32 filters, 3x3 kernel, ReLU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29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MaxPooling2D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2x2 pool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588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Conv2D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64 filters, 3x3 kernel, ReLU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66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MaxPooling2D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2x2 pool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795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Flatten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682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Dense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128 neurons, ReLU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77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Dropout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0.5 (prevents overfitting)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508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Output (Dense)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1" dirty="0"/>
                        <a:t>10 </a:t>
                      </a:r>
                      <a:r>
                        <a:rPr lang="fr-FR" sz="2400" b="1" dirty="0" err="1"/>
                        <a:t>neurons</a:t>
                      </a:r>
                      <a:r>
                        <a:rPr lang="fr-FR" sz="2400" b="1" dirty="0"/>
                        <a:t>, </a:t>
                      </a:r>
                      <a:r>
                        <a:rPr lang="fr-FR" sz="2400" b="1" dirty="0" err="1"/>
                        <a:t>Softmax</a:t>
                      </a:r>
                      <a:r>
                        <a:rPr lang="fr-FR" sz="2400" b="1" dirty="0"/>
                        <a:t> (for classification)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97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3" y="1921030"/>
            <a:ext cx="5266954" cy="4160528"/>
          </a:xfrm>
        </p:spPr>
      </p:pic>
    </p:spTree>
    <p:extLst>
      <p:ext uri="{BB962C8B-B14F-4D97-AF65-F5344CB8AC3E}">
        <p14:creationId xmlns:p14="http://schemas.microsoft.com/office/powerpoint/2010/main" val="35018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Training Configuration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1484" y="1427594"/>
            <a:ext cx="103523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Loss Function</a:t>
            </a:r>
            <a:r>
              <a:rPr lang="en-US" altLang="en-US" sz="2400" dirty="0">
                <a:latin typeface="Arial" panose="020B0604020202020204" pitchFamily="34" charset="0"/>
              </a:rPr>
              <a:t>: Categorical </a:t>
            </a:r>
            <a:r>
              <a:rPr lang="en-US" altLang="en-US" sz="2400" dirty="0" err="1">
                <a:latin typeface="Arial" panose="020B0604020202020204" pitchFamily="34" charset="0"/>
              </a:rPr>
              <a:t>Crossentropy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Optimizer</a:t>
            </a:r>
            <a:r>
              <a:rPr lang="en-US" altLang="en-US" sz="2400" dirty="0">
                <a:latin typeface="Arial" panose="020B0604020202020204" pitchFamily="34" charset="0"/>
              </a:rPr>
              <a:t>: Adam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Batch Size</a:t>
            </a:r>
            <a:r>
              <a:rPr lang="en-US" altLang="en-US" sz="2400" dirty="0">
                <a:latin typeface="Arial" panose="020B0604020202020204" pitchFamily="34" charset="0"/>
              </a:rPr>
              <a:t>: 128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Epochs</a:t>
            </a:r>
            <a:r>
              <a:rPr lang="en-US" altLang="en-US" sz="2400" dirty="0">
                <a:latin typeface="Arial" panose="020B0604020202020204" pitchFamily="34" charset="0"/>
              </a:rPr>
              <a:t>: 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Validation Split</a:t>
            </a:r>
            <a:r>
              <a:rPr lang="en-US" altLang="en-US" sz="2400" dirty="0">
                <a:latin typeface="Arial" panose="020B0604020202020204" pitchFamily="34" charset="0"/>
              </a:rPr>
              <a:t>: 10% of training data used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38676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611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CIDFont+F1</vt:lpstr>
      <vt:lpstr>Office Theme</vt:lpstr>
      <vt:lpstr>Handwritten Digit Recognition Using Convolutional Neural Networks (CNN)</vt:lpstr>
      <vt:lpstr>Google Colab URL</vt:lpstr>
      <vt:lpstr>Introduction</vt:lpstr>
      <vt:lpstr>Dataset Overview</vt:lpstr>
      <vt:lpstr>Data Visualization </vt:lpstr>
      <vt:lpstr>Data Preprocessing</vt:lpstr>
      <vt:lpstr>Model Architecture</vt:lpstr>
      <vt:lpstr>Data Visualization </vt:lpstr>
      <vt:lpstr>Training Configuration</vt:lpstr>
      <vt:lpstr>Performance Evaluation</vt:lpstr>
      <vt:lpstr>Insights</vt:lpstr>
      <vt:lpstr>Data Visualization </vt:lpstr>
      <vt:lpstr>Data Visualization </vt:lpstr>
      <vt:lpstr>Conclusion</vt:lpstr>
      <vt:lpstr>Applications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Recognition Using CNN</dc:title>
  <dc:creator>KUMAR</dc:creator>
  <cp:lastModifiedBy>KUMAR</cp:lastModifiedBy>
  <cp:revision>23</cp:revision>
  <dcterms:created xsi:type="dcterms:W3CDTF">2025-07-03T12:29:14Z</dcterms:created>
  <dcterms:modified xsi:type="dcterms:W3CDTF">2025-07-05T12:25:48Z</dcterms:modified>
</cp:coreProperties>
</file>