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BB40B-3997-417D-9E97-8B8DBB00BA5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BC84-7A14-4AD4-93EF-C9ACFC743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9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CBC84-7A14-4AD4-93EF-C9ACFC743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9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CBC84-7A14-4AD4-93EF-C9ACFC7432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7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5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6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ED26-8F9A-41C2-A919-C88A69EF01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FBCD-D741-4850-AF1E-7DAC48B8A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6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jJ1jzyYo8AZtZDl1gz8VNQ744fxHtO-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Document Classification with Transformer Models</a:t>
            </a:r>
            <a:endParaRPr lang="en-US" b="1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7443" y="6062121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79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09" y="1825625"/>
            <a:ext cx="6988781" cy="4351338"/>
          </a:xfrm>
        </p:spPr>
      </p:pic>
      <p:sp>
        <p:nvSpPr>
          <p:cNvPr id="5" name="Rectangle 4"/>
          <p:cNvSpPr/>
          <p:nvPr/>
        </p:nvSpPr>
        <p:spPr>
          <a:xfrm>
            <a:off x="3503550" y="6311900"/>
            <a:ext cx="599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Histogram</a:t>
            </a:r>
            <a:r>
              <a:rPr lang="en-US" sz="2400" dirty="0"/>
              <a:t>: </a:t>
            </a:r>
            <a:r>
              <a:rPr lang="en-US" sz="2400" dirty="0" smtClean="0"/>
              <a:t>Displays document length in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7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762985"/>
              </p:ext>
            </p:extLst>
          </p:nvPr>
        </p:nvGraphicFramePr>
        <p:xfrm>
          <a:off x="2042886" y="2602116"/>
          <a:ext cx="7971972" cy="1828800"/>
        </p:xfrm>
        <a:graphic>
          <a:graphicData uri="http://schemas.openxmlformats.org/drawingml/2006/table">
            <a:tbl>
              <a:tblPr/>
              <a:tblGrid>
                <a:gridCol w="3985986">
                  <a:extLst>
                    <a:ext uri="{9D8B030D-6E8A-4147-A177-3AD203B41FA5}">
                      <a16:colId xmlns:a16="http://schemas.microsoft.com/office/drawing/2014/main" val="507077123"/>
                    </a:ext>
                  </a:extLst>
                </a:gridCol>
                <a:gridCol w="3985986">
                  <a:extLst>
                    <a:ext uri="{9D8B030D-6E8A-4147-A177-3AD203B41FA5}">
                      <a16:colId xmlns:a16="http://schemas.microsoft.com/office/drawing/2014/main" val="29661594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273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~0.85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047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~0.84 (weighted)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01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Best Accuracy Observed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After Epoch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71338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4537893"/>
            <a:ext cx="100864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performed well across most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 misclassification occurred between semantically close categories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politics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world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3" y="2049046"/>
            <a:ext cx="7223774" cy="3904496"/>
          </a:xfrm>
        </p:spPr>
      </p:pic>
    </p:spTree>
    <p:extLst>
      <p:ext uri="{BB962C8B-B14F-4D97-AF65-F5344CB8AC3E}">
        <p14:creationId xmlns:p14="http://schemas.microsoft.com/office/powerpoint/2010/main" val="390885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BERT effectively captures contextual relationships in text, making it a strong baseline for document classification tasks.</a:t>
            </a:r>
          </a:p>
          <a:p>
            <a:r>
              <a:rPr lang="en-US" dirty="0"/>
              <a:t>Label imbalance (if any) can affect performance — consider class weights or sampling.</a:t>
            </a:r>
          </a:p>
          <a:p>
            <a:r>
              <a:rPr lang="en-US" dirty="0"/>
              <a:t>Further tuning with more data or longer training can improve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2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96570" y="1690688"/>
            <a:ext cx="101454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Try </a:t>
            </a:r>
            <a:r>
              <a:rPr lang="en-US" altLang="en-US" sz="2400" b="1" dirty="0" err="1">
                <a:latin typeface="Arial" panose="020B0604020202020204" pitchFamily="34" charset="0"/>
              </a:rPr>
              <a:t>DistilBERT</a:t>
            </a:r>
            <a:r>
              <a:rPr lang="en-US" altLang="en-US" sz="2400" dirty="0">
                <a:latin typeface="Arial" panose="020B0604020202020204" pitchFamily="34" charset="0"/>
              </a:rPr>
              <a:t> for faster and lighter training.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Extend to </a:t>
            </a:r>
            <a:r>
              <a:rPr lang="en-US" altLang="en-US" sz="2400" b="1" dirty="0">
                <a:latin typeface="Arial" panose="020B0604020202020204" pitchFamily="34" charset="0"/>
              </a:rPr>
              <a:t>multi-label classification</a:t>
            </a:r>
            <a:r>
              <a:rPr lang="en-US" altLang="en-US" sz="2400" dirty="0">
                <a:latin typeface="Arial" panose="020B0604020202020204" pitchFamily="34" charset="0"/>
              </a:rPr>
              <a:t> (documents with multiple tags).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Integrate with a </a:t>
            </a:r>
            <a:r>
              <a:rPr lang="en-US" altLang="en-US" sz="2400" b="1" dirty="0">
                <a:latin typeface="Arial" panose="020B0604020202020204" pitchFamily="34" charset="0"/>
              </a:rPr>
              <a:t>web app (Streamlit or </a:t>
            </a:r>
            <a:r>
              <a:rPr lang="en-US" altLang="en-US" sz="2400" b="1" dirty="0" err="1">
                <a:latin typeface="Arial" panose="020B0604020202020204" pitchFamily="34" charset="0"/>
              </a:rPr>
              <a:t>Gradio</a:t>
            </a:r>
            <a:r>
              <a:rPr lang="en-US" altLang="en-US" sz="2400" b="1" dirty="0">
                <a:latin typeface="Arial" panose="020B0604020202020204" pitchFamily="34" charset="0"/>
              </a:rPr>
              <a:t>)</a:t>
            </a:r>
            <a:r>
              <a:rPr lang="en-US" altLang="en-US" sz="2400" dirty="0">
                <a:latin typeface="Arial" panose="020B0604020202020204" pitchFamily="34" charset="0"/>
              </a:rPr>
              <a:t> for live document classification.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Use </a:t>
            </a:r>
            <a:r>
              <a:rPr lang="en-US" altLang="en-US" sz="2400" b="1" dirty="0">
                <a:latin typeface="Arial" panose="020B0604020202020204" pitchFamily="34" charset="0"/>
              </a:rPr>
              <a:t>attention visualization</a:t>
            </a:r>
            <a:r>
              <a:rPr lang="en-US" altLang="en-US" sz="2400" dirty="0">
                <a:latin typeface="Arial" panose="020B0604020202020204" pitchFamily="34" charset="0"/>
              </a:rPr>
              <a:t> for </a:t>
            </a:r>
            <a:r>
              <a:rPr lang="en-US" altLang="en-US" sz="2400" dirty="0" err="1">
                <a:latin typeface="Arial" panose="020B0604020202020204" pitchFamily="34" charset="0"/>
              </a:rPr>
              <a:t>explainability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60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demonstrates how to fine-tune a pre-trained BERT model on a labeled dataset for document classification. The approach is scalable, reproducible, and adaptable to many NLP classification tasks such as news tagging, topic modeling, or content moderation.</a:t>
            </a:r>
          </a:p>
        </p:txBody>
      </p:sp>
    </p:spTree>
    <p:extLst>
      <p:ext uri="{BB962C8B-B14F-4D97-AF65-F5344CB8AC3E}">
        <p14:creationId xmlns:p14="http://schemas.microsoft.com/office/powerpoint/2010/main" val="2081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https://colab.research.google.com/drive/1HjJ1jzyYo8AZtZDl1gz8VNQ744fxHtO-?usp=sharing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applies </a:t>
            </a:r>
            <a:r>
              <a:rPr lang="en-US" b="1" dirty="0"/>
              <a:t>BERT (Bidirectional Encoder Representations from Transformers)</a:t>
            </a:r>
            <a:r>
              <a:rPr lang="en-US" dirty="0"/>
              <a:t> to classify text documents into predefined categories. It demonstrates how to fine-tune a pre-trained BERT model on a custom CSV dataset using the Hugging Face Transformers library, and evaluates the model using accuracy, F1 score,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42645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8228" y="1690688"/>
            <a:ext cx="98116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Input Format</a:t>
            </a:r>
            <a:r>
              <a:rPr lang="en-US" altLang="en-US" sz="2400" dirty="0">
                <a:latin typeface="Arial" panose="020B0604020202020204" pitchFamily="34" charset="0"/>
              </a:rPr>
              <a:t>: CSV file with two columns: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/>
              </a:rPr>
              <a:t>text</a:t>
            </a:r>
            <a:r>
              <a:rPr lang="en-US" altLang="en-US" sz="2400" dirty="0"/>
              <a:t>: The document content.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 Unicode MS"/>
              </a:rPr>
              <a:t>label</a:t>
            </a:r>
            <a:r>
              <a:rPr lang="en-US" altLang="en-US" sz="2400" dirty="0"/>
              <a:t>: The class/category of the document.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Example Labels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latin typeface="Arial Unicode MS"/>
              </a:rPr>
              <a:t>business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Arial Unicode MS"/>
              </a:rPr>
              <a:t>sports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Arial Unicode MS"/>
              </a:rPr>
              <a:t>science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Arial Unicode MS"/>
              </a:rPr>
              <a:t>politics</a:t>
            </a:r>
            <a:r>
              <a:rPr lang="en-US" altLang="en-US" sz="2400" dirty="0"/>
              <a:t>, etc.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Dataset is split into </a:t>
            </a:r>
            <a:r>
              <a:rPr lang="en-US" altLang="en-US" sz="2400" b="1" dirty="0">
                <a:latin typeface="Arial" panose="020B0604020202020204" pitchFamily="34" charset="0"/>
              </a:rPr>
              <a:t>training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Arial" panose="020B0604020202020204" pitchFamily="34" charset="0"/>
              </a:rPr>
              <a:t>testing</a:t>
            </a:r>
            <a:r>
              <a:rPr lang="en-US" altLang="en-US" sz="2400" dirty="0">
                <a:latin typeface="Arial" panose="020B0604020202020204" pitchFamily="34" charset="0"/>
              </a:rPr>
              <a:t> sets using an 80/20 split.</a:t>
            </a:r>
          </a:p>
        </p:txBody>
      </p:sp>
    </p:spTree>
    <p:extLst>
      <p:ext uri="{BB962C8B-B14F-4D97-AF65-F5344CB8AC3E}">
        <p14:creationId xmlns:p14="http://schemas.microsoft.com/office/powerpoint/2010/main" val="41160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Preprocessing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/>
              <a:t>Model </a:t>
            </a:r>
            <a:r>
              <a:rPr lang="en-US" b="1" dirty="0" smtClean="0"/>
              <a:t>Architecture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01486" y="2230122"/>
            <a:ext cx="91031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Labels are encoded using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LabelEncoder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is tokenized using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BertTokenizer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 padding and truncation.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into Hugging Face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format for efficient batching.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01486" y="4305664"/>
            <a:ext cx="9229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bert-base-uncased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is used.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classification head is added to output probabilities over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 Cross-Entropy for multi-class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3329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  <a:p>
            <a:r>
              <a:rPr lang="en-US" dirty="0"/>
              <a:t>Batch size: 8</a:t>
            </a:r>
          </a:p>
          <a:p>
            <a:r>
              <a:rPr lang="en-US" dirty="0"/>
              <a:t>Epochs: 3</a:t>
            </a:r>
          </a:p>
          <a:p>
            <a:r>
              <a:rPr lang="en-US" dirty="0"/>
              <a:t>Learning rate: 2e-5</a:t>
            </a:r>
          </a:p>
          <a:p>
            <a:r>
              <a:rPr lang="en-US" dirty="0"/>
              <a:t>Optimizer: </a:t>
            </a:r>
            <a:r>
              <a:rPr lang="en-US" dirty="0" err="1"/>
              <a:t>AdamW</a:t>
            </a:r>
            <a:endParaRPr lang="en-US" dirty="0"/>
          </a:p>
          <a:p>
            <a:r>
              <a:rPr lang="en-US" dirty="0"/>
              <a:t>Evaluation is performed after each epoch.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Evaluation Metrics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7599" y="1690688"/>
            <a:ext cx="8665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Accuracy</a:t>
            </a:r>
            <a:r>
              <a:rPr lang="en-US" altLang="en-US" sz="2400" dirty="0">
                <a:latin typeface="Arial" panose="020B0604020202020204" pitchFamily="34" charset="0"/>
              </a:rPr>
              <a:t>: Measures overall correctness.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F1 Score (Weighted)</a:t>
            </a:r>
            <a:r>
              <a:rPr lang="en-US" altLang="en-US" sz="2400" dirty="0">
                <a:latin typeface="Arial" panose="020B0604020202020204" pitchFamily="34" charset="0"/>
              </a:rPr>
              <a:t>: Accounts for label imbalance.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Confusion Matrix</a:t>
            </a:r>
            <a:r>
              <a:rPr lang="en-US" altLang="en-US" sz="2400" dirty="0">
                <a:latin typeface="Arial" panose="020B0604020202020204" pitchFamily="34" charset="0"/>
              </a:rPr>
              <a:t>: Visualizes misclassifications.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17263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89" y="1825625"/>
            <a:ext cx="7015421" cy="4351338"/>
          </a:xfrm>
        </p:spPr>
      </p:pic>
      <p:sp>
        <p:nvSpPr>
          <p:cNvPr id="5" name="Rectangle 4"/>
          <p:cNvSpPr/>
          <p:nvPr/>
        </p:nvSpPr>
        <p:spPr>
          <a:xfrm>
            <a:off x="3503550" y="6311900"/>
            <a:ext cx="4794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Histogram</a:t>
            </a:r>
            <a:r>
              <a:rPr lang="en-US" sz="2400" dirty="0"/>
              <a:t>: Displays document labels</a:t>
            </a:r>
          </a:p>
        </p:txBody>
      </p:sp>
    </p:spTree>
    <p:extLst>
      <p:ext uri="{BB962C8B-B14F-4D97-AF65-F5344CB8AC3E}">
        <p14:creationId xmlns:p14="http://schemas.microsoft.com/office/powerpoint/2010/main" val="28234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</a:t>
            </a:r>
            <a:r>
              <a:rPr lang="en-US" b="1" dirty="0" smtClean="0"/>
              <a:t>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89" y="1825625"/>
            <a:ext cx="7015421" cy="4351338"/>
          </a:xfrm>
        </p:spPr>
      </p:pic>
      <p:sp>
        <p:nvSpPr>
          <p:cNvPr id="5" name="Rectangle 4"/>
          <p:cNvSpPr/>
          <p:nvPr/>
        </p:nvSpPr>
        <p:spPr>
          <a:xfrm>
            <a:off x="3503550" y="6311900"/>
            <a:ext cx="4794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Histogram</a:t>
            </a:r>
            <a:r>
              <a:rPr lang="en-US" sz="2400" dirty="0"/>
              <a:t>: Displays document labels</a:t>
            </a:r>
          </a:p>
        </p:txBody>
      </p:sp>
    </p:spTree>
    <p:extLst>
      <p:ext uri="{BB962C8B-B14F-4D97-AF65-F5344CB8AC3E}">
        <p14:creationId xmlns:p14="http://schemas.microsoft.com/office/powerpoint/2010/main" val="30899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452</Words>
  <Application>Microsoft Office PowerPoint</Application>
  <PresentationFormat>Widescreen</PresentationFormat>
  <Paragraphs>72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CIDFont+F1</vt:lpstr>
      <vt:lpstr>Office Theme</vt:lpstr>
      <vt:lpstr>Document Classification with Transformer Models</vt:lpstr>
      <vt:lpstr>Google Colab URL</vt:lpstr>
      <vt:lpstr>Project Overview</vt:lpstr>
      <vt:lpstr>Dataset Description</vt:lpstr>
      <vt:lpstr>Methodology</vt:lpstr>
      <vt:lpstr>Methodology</vt:lpstr>
      <vt:lpstr>Evaluation Metrics</vt:lpstr>
      <vt:lpstr>Data Visualization</vt:lpstr>
      <vt:lpstr>Data Visualization</vt:lpstr>
      <vt:lpstr>Data Visualization </vt:lpstr>
      <vt:lpstr>Results</vt:lpstr>
      <vt:lpstr>Data Visualization</vt:lpstr>
      <vt:lpstr>Insights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Classification with Transformer Models</dc:title>
  <dc:creator>KUMAR</dc:creator>
  <cp:lastModifiedBy>KUMAR</cp:lastModifiedBy>
  <cp:revision>33</cp:revision>
  <dcterms:created xsi:type="dcterms:W3CDTF">2025-07-14T14:22:07Z</dcterms:created>
  <dcterms:modified xsi:type="dcterms:W3CDTF">2025-07-15T12:35:29Z</dcterms:modified>
</cp:coreProperties>
</file>