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6C8E81-4743-46A4-8DE7-4EF504A95199}" type="datetimeFigureOut">
              <a:rPr lang="en-US" smtClean="0"/>
              <a:t>9/5/2025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2E1284-2373-4997-BB3E-32EF5ADA758D}" type="slidenum">
              <a:rPr lang="en-US" smtClean="0"/>
              <a:t>‹#›</a:t>
            </a:fld>
            <a:endParaRPr lang="en-US"/>
          </a:p>
        </p:txBody>
      </p:sp>
    </p:spTree>
    <p:extLst>
      <p:ext uri="{BB962C8B-B14F-4D97-AF65-F5344CB8AC3E}">
        <p14:creationId xmlns:p14="http://schemas.microsoft.com/office/powerpoint/2010/main" val="115569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2E1284-2373-4997-BB3E-32EF5ADA758D}" type="slidenum">
              <a:rPr lang="en-US" smtClean="0"/>
              <a:t>17</a:t>
            </a:fld>
            <a:endParaRPr lang="en-US"/>
          </a:p>
        </p:txBody>
      </p:sp>
    </p:spTree>
    <p:extLst>
      <p:ext uri="{BB962C8B-B14F-4D97-AF65-F5344CB8AC3E}">
        <p14:creationId xmlns:p14="http://schemas.microsoft.com/office/powerpoint/2010/main" val="2827701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2E1284-2373-4997-BB3E-32EF5ADA758D}" type="slidenum">
              <a:rPr lang="en-US" smtClean="0"/>
              <a:t>18</a:t>
            </a:fld>
            <a:endParaRPr lang="en-US"/>
          </a:p>
        </p:txBody>
      </p:sp>
    </p:spTree>
    <p:extLst>
      <p:ext uri="{BB962C8B-B14F-4D97-AF65-F5344CB8AC3E}">
        <p14:creationId xmlns:p14="http://schemas.microsoft.com/office/powerpoint/2010/main" val="1875562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05E61FE-C5C4-4AF5-98CB-3F22E82597C5}"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54089-B765-4ED3-9CFF-BAE307A90E0D}" type="slidenum">
              <a:rPr lang="en-US" smtClean="0"/>
              <a:t>‹#›</a:t>
            </a:fld>
            <a:endParaRPr lang="en-US"/>
          </a:p>
        </p:txBody>
      </p:sp>
    </p:spTree>
    <p:extLst>
      <p:ext uri="{BB962C8B-B14F-4D97-AF65-F5344CB8AC3E}">
        <p14:creationId xmlns:p14="http://schemas.microsoft.com/office/powerpoint/2010/main" val="2214175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5E61FE-C5C4-4AF5-98CB-3F22E82597C5}"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54089-B765-4ED3-9CFF-BAE307A90E0D}" type="slidenum">
              <a:rPr lang="en-US" smtClean="0"/>
              <a:t>‹#›</a:t>
            </a:fld>
            <a:endParaRPr lang="en-US"/>
          </a:p>
        </p:txBody>
      </p:sp>
    </p:spTree>
    <p:extLst>
      <p:ext uri="{BB962C8B-B14F-4D97-AF65-F5344CB8AC3E}">
        <p14:creationId xmlns:p14="http://schemas.microsoft.com/office/powerpoint/2010/main" val="1685353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5E61FE-C5C4-4AF5-98CB-3F22E82597C5}"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54089-B765-4ED3-9CFF-BAE307A90E0D}" type="slidenum">
              <a:rPr lang="en-US" smtClean="0"/>
              <a:t>‹#›</a:t>
            </a:fld>
            <a:endParaRPr lang="en-US"/>
          </a:p>
        </p:txBody>
      </p:sp>
    </p:spTree>
    <p:extLst>
      <p:ext uri="{BB962C8B-B14F-4D97-AF65-F5344CB8AC3E}">
        <p14:creationId xmlns:p14="http://schemas.microsoft.com/office/powerpoint/2010/main" val="3964272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05E61FE-C5C4-4AF5-98CB-3F22E82597C5}"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54089-B765-4ED3-9CFF-BAE307A90E0D}" type="slidenum">
              <a:rPr lang="en-US" smtClean="0"/>
              <a:t>‹#›</a:t>
            </a:fld>
            <a:endParaRPr lang="en-US"/>
          </a:p>
        </p:txBody>
      </p:sp>
    </p:spTree>
    <p:extLst>
      <p:ext uri="{BB962C8B-B14F-4D97-AF65-F5344CB8AC3E}">
        <p14:creationId xmlns:p14="http://schemas.microsoft.com/office/powerpoint/2010/main" val="949576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05E61FE-C5C4-4AF5-98CB-3F22E82597C5}"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54089-B765-4ED3-9CFF-BAE307A90E0D}" type="slidenum">
              <a:rPr lang="en-US" smtClean="0"/>
              <a:t>‹#›</a:t>
            </a:fld>
            <a:endParaRPr lang="en-US"/>
          </a:p>
        </p:txBody>
      </p:sp>
    </p:spTree>
    <p:extLst>
      <p:ext uri="{BB962C8B-B14F-4D97-AF65-F5344CB8AC3E}">
        <p14:creationId xmlns:p14="http://schemas.microsoft.com/office/powerpoint/2010/main" val="2183910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05E61FE-C5C4-4AF5-98CB-3F22E82597C5}"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54089-B765-4ED3-9CFF-BAE307A90E0D}" type="slidenum">
              <a:rPr lang="en-US" smtClean="0"/>
              <a:t>‹#›</a:t>
            </a:fld>
            <a:endParaRPr lang="en-US"/>
          </a:p>
        </p:txBody>
      </p:sp>
    </p:spTree>
    <p:extLst>
      <p:ext uri="{BB962C8B-B14F-4D97-AF65-F5344CB8AC3E}">
        <p14:creationId xmlns:p14="http://schemas.microsoft.com/office/powerpoint/2010/main" val="38091650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05E61FE-C5C4-4AF5-98CB-3F22E82597C5}" type="datetimeFigureOut">
              <a:rPr lang="en-US" smtClean="0"/>
              <a:t>9/5/2025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54089-B765-4ED3-9CFF-BAE307A90E0D}" type="slidenum">
              <a:rPr lang="en-US" smtClean="0"/>
              <a:t>‹#›</a:t>
            </a:fld>
            <a:endParaRPr lang="en-US"/>
          </a:p>
        </p:txBody>
      </p:sp>
    </p:spTree>
    <p:extLst>
      <p:ext uri="{BB962C8B-B14F-4D97-AF65-F5344CB8AC3E}">
        <p14:creationId xmlns:p14="http://schemas.microsoft.com/office/powerpoint/2010/main" val="3659602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05E61FE-C5C4-4AF5-98CB-3F22E82597C5}" type="datetimeFigureOut">
              <a:rPr lang="en-US" smtClean="0"/>
              <a:t>9/5/2025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54089-B765-4ED3-9CFF-BAE307A90E0D}" type="slidenum">
              <a:rPr lang="en-US" smtClean="0"/>
              <a:t>‹#›</a:t>
            </a:fld>
            <a:endParaRPr lang="en-US"/>
          </a:p>
        </p:txBody>
      </p:sp>
    </p:spTree>
    <p:extLst>
      <p:ext uri="{BB962C8B-B14F-4D97-AF65-F5344CB8AC3E}">
        <p14:creationId xmlns:p14="http://schemas.microsoft.com/office/powerpoint/2010/main" val="3289204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05E61FE-C5C4-4AF5-98CB-3F22E82597C5}" type="datetimeFigureOut">
              <a:rPr lang="en-US" smtClean="0"/>
              <a:t>9/5/2025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54089-B765-4ED3-9CFF-BAE307A90E0D}" type="slidenum">
              <a:rPr lang="en-US" smtClean="0"/>
              <a:t>‹#›</a:t>
            </a:fld>
            <a:endParaRPr lang="en-US"/>
          </a:p>
        </p:txBody>
      </p:sp>
    </p:spTree>
    <p:extLst>
      <p:ext uri="{BB962C8B-B14F-4D97-AF65-F5344CB8AC3E}">
        <p14:creationId xmlns:p14="http://schemas.microsoft.com/office/powerpoint/2010/main" val="4152827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5E61FE-C5C4-4AF5-98CB-3F22E82597C5}"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54089-B765-4ED3-9CFF-BAE307A90E0D}" type="slidenum">
              <a:rPr lang="en-US" smtClean="0"/>
              <a:t>‹#›</a:t>
            </a:fld>
            <a:endParaRPr lang="en-US"/>
          </a:p>
        </p:txBody>
      </p:sp>
    </p:spTree>
    <p:extLst>
      <p:ext uri="{BB962C8B-B14F-4D97-AF65-F5344CB8AC3E}">
        <p14:creationId xmlns:p14="http://schemas.microsoft.com/office/powerpoint/2010/main" val="1892212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05E61FE-C5C4-4AF5-98CB-3F22E82597C5}"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54089-B765-4ED3-9CFF-BAE307A90E0D}" type="slidenum">
              <a:rPr lang="en-US" smtClean="0"/>
              <a:t>‹#›</a:t>
            </a:fld>
            <a:endParaRPr lang="en-US"/>
          </a:p>
        </p:txBody>
      </p:sp>
    </p:spTree>
    <p:extLst>
      <p:ext uri="{BB962C8B-B14F-4D97-AF65-F5344CB8AC3E}">
        <p14:creationId xmlns:p14="http://schemas.microsoft.com/office/powerpoint/2010/main" val="31379560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5E61FE-C5C4-4AF5-98CB-3F22E82597C5}" type="datetimeFigureOut">
              <a:rPr lang="en-US" smtClean="0"/>
              <a:t>9/5/2025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754089-B765-4ED3-9CFF-BAE307A90E0D}" type="slidenum">
              <a:rPr lang="en-US" smtClean="0"/>
              <a:t>‹#›</a:t>
            </a:fld>
            <a:endParaRPr lang="en-US"/>
          </a:p>
        </p:txBody>
      </p:sp>
    </p:spTree>
    <p:extLst>
      <p:ext uri="{BB962C8B-B14F-4D97-AF65-F5344CB8AC3E}">
        <p14:creationId xmlns:p14="http://schemas.microsoft.com/office/powerpoint/2010/main" val="237385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ithub.com/Gopalakrishnan-Kumar/" TargetMode="External"/><Relationship Id="rId2" Type="http://schemas.openxmlformats.org/officeDocument/2006/relationships/hyperlink" Target="https://www.linkedin.com/in/gopalakrishnankumar-a73301110/" TargetMode="External"/><Relationship Id="rId1" Type="http://schemas.openxmlformats.org/officeDocument/2006/relationships/slideLayout" Target="../slideLayouts/slideLayout1.xml"/><Relationship Id="rId4" Type="http://schemas.openxmlformats.org/officeDocument/2006/relationships/hyperlink" Target="https://www.kaggle.com/gopalkk2"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colab.research.google.com/drive/10xjNoDeXpC4J4xMf4MmjxeVpHIrEl8dK?usp=shar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Unemployment Rate Prediction</a:t>
            </a:r>
            <a:endParaRPr lang="en-US" b="1" dirty="0"/>
          </a:p>
        </p:txBody>
      </p:sp>
      <p:sp>
        <p:nvSpPr>
          <p:cNvPr id="4" name="Subtitle 2"/>
          <p:cNvSpPr txBox="1">
            <a:spLocks/>
          </p:cNvSpPr>
          <p:nvPr/>
        </p:nvSpPr>
        <p:spPr>
          <a:xfrm>
            <a:off x="1524000" y="3602038"/>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b="1" dirty="0" smtClean="0"/>
              <a:t>By </a:t>
            </a:r>
            <a:r>
              <a:rPr lang="en-US" b="1" dirty="0" err="1" smtClean="0"/>
              <a:t>Gopalakrishnan</a:t>
            </a:r>
            <a:r>
              <a:rPr lang="en-US" b="1" dirty="0" smtClean="0"/>
              <a:t> Kumar, </a:t>
            </a:r>
            <a:r>
              <a:rPr lang="en-US" b="1" dirty="0" err="1" smtClean="0"/>
              <a:t>MTech</a:t>
            </a:r>
            <a:r>
              <a:rPr lang="en-US" b="1" dirty="0" smtClean="0"/>
              <a:t> IIT-Bombay,</a:t>
            </a:r>
          </a:p>
          <a:p>
            <a:r>
              <a:rPr lang="en-US" b="1" dirty="0" smtClean="0"/>
              <a:t>Freelance Data Science Consultant</a:t>
            </a:r>
          </a:p>
          <a:p>
            <a:endParaRPr lang="en-US" dirty="0"/>
          </a:p>
        </p:txBody>
      </p:sp>
      <p:sp>
        <p:nvSpPr>
          <p:cNvPr id="5" name="Rectangle 4"/>
          <p:cNvSpPr/>
          <p:nvPr/>
        </p:nvSpPr>
        <p:spPr>
          <a:xfrm>
            <a:off x="1787443" y="4395788"/>
            <a:ext cx="6096000" cy="1754326"/>
          </a:xfrm>
          <a:prstGeom prst="rect">
            <a:avLst/>
          </a:prstGeom>
        </p:spPr>
        <p:txBody>
          <a:bodyPr>
            <a:spAutoFit/>
          </a:bodyPr>
          <a:lstStyle/>
          <a:p>
            <a:r>
              <a:rPr lang="en-US" dirty="0">
                <a:solidFill>
                  <a:srgbClr val="0D0D0D"/>
                </a:solidFill>
                <a:latin typeface="CIDFont+F1"/>
              </a:rPr>
              <a:t>LinkedIn: Profile Link : </a:t>
            </a:r>
            <a:r>
              <a:rPr lang="en-US" dirty="0">
                <a:solidFill>
                  <a:srgbClr val="0D0D0D"/>
                </a:solidFill>
                <a:latin typeface="CIDFont+F1"/>
                <a:hlinkClick r:id="rId2"/>
              </a:rPr>
              <a:t>https://www.linkedin.com/in/gopalakrishnankumar-a73301110</a:t>
            </a:r>
            <a:r>
              <a:rPr lang="en-US" dirty="0" smtClean="0">
                <a:solidFill>
                  <a:srgbClr val="0D0D0D"/>
                </a:solidFill>
                <a:latin typeface="CIDFont+F1"/>
                <a:hlinkClick r:id="rId2"/>
              </a:rPr>
              <a:t>/</a:t>
            </a:r>
            <a:endParaRPr lang="en-US" dirty="0" smtClean="0">
              <a:solidFill>
                <a:srgbClr val="0D0D0D"/>
              </a:solidFill>
              <a:latin typeface="CIDFont+F1"/>
            </a:endParaRPr>
          </a:p>
          <a:p>
            <a:endParaRPr lang="en-US" dirty="0">
              <a:solidFill>
                <a:srgbClr val="0D0D0D"/>
              </a:solidFill>
              <a:latin typeface="CIDFont+F1"/>
            </a:endParaRPr>
          </a:p>
          <a:p>
            <a:r>
              <a:rPr lang="en-US" dirty="0">
                <a:solidFill>
                  <a:srgbClr val="0D0D0D"/>
                </a:solidFill>
                <a:latin typeface="CIDFont+F1"/>
              </a:rPr>
              <a:t>Github:</a:t>
            </a:r>
            <a:r>
              <a:rPr lang="en-US" dirty="0">
                <a:solidFill>
                  <a:srgbClr val="0D0D0D"/>
                </a:solidFill>
                <a:latin typeface="CIDFont+F1"/>
                <a:hlinkClick r:id="rId3"/>
              </a:rPr>
              <a:t>https://</a:t>
            </a:r>
            <a:r>
              <a:rPr lang="en-US" dirty="0" smtClean="0">
                <a:solidFill>
                  <a:srgbClr val="0D0D0D"/>
                </a:solidFill>
                <a:latin typeface="CIDFont+F1"/>
                <a:hlinkClick r:id="rId3"/>
              </a:rPr>
              <a:t>www.github.com/Gopalakrishnan-Kumar</a:t>
            </a:r>
            <a:r>
              <a:rPr lang="en-US" dirty="0">
                <a:solidFill>
                  <a:srgbClr val="0D0D0D"/>
                </a:solidFill>
                <a:latin typeface="CIDFont+F1"/>
                <a:hlinkClick r:id="rId3"/>
              </a:rPr>
              <a:t>/</a:t>
            </a:r>
            <a:endParaRPr lang="en-US" dirty="0" smtClean="0">
              <a:solidFill>
                <a:srgbClr val="0D0D0D"/>
              </a:solidFill>
              <a:latin typeface="CIDFont+F1"/>
            </a:endParaRPr>
          </a:p>
          <a:p>
            <a:endParaRPr lang="en-US" dirty="0"/>
          </a:p>
        </p:txBody>
      </p:sp>
      <p:sp>
        <p:nvSpPr>
          <p:cNvPr id="6" name="TextBox 5"/>
          <p:cNvSpPr txBox="1"/>
          <p:nvPr/>
        </p:nvSpPr>
        <p:spPr>
          <a:xfrm>
            <a:off x="1760303" y="6051550"/>
            <a:ext cx="6150280" cy="707886"/>
          </a:xfrm>
          <a:prstGeom prst="rect">
            <a:avLst/>
          </a:prstGeom>
          <a:noFill/>
        </p:spPr>
        <p:txBody>
          <a:bodyPr wrap="square" rtlCol="0">
            <a:spAutoFit/>
          </a:bodyPr>
          <a:lstStyle/>
          <a:p>
            <a:r>
              <a:rPr lang="en-US" sz="2000" dirty="0" err="1" smtClean="0"/>
              <a:t>Kaggle</a:t>
            </a:r>
            <a:r>
              <a:rPr lang="en-US" sz="2000" dirty="0" smtClean="0"/>
              <a:t> URL- </a:t>
            </a:r>
            <a:r>
              <a:rPr lang="en-US" sz="2000" dirty="0" smtClean="0">
                <a:hlinkClick r:id="rId4"/>
              </a:rPr>
              <a:t>https://www.kaggle.com/gopalkk2</a:t>
            </a:r>
            <a:endParaRPr lang="en-US" sz="2000" dirty="0" smtClean="0"/>
          </a:p>
          <a:p>
            <a:endParaRPr lang="en-US" sz="2000" dirty="0"/>
          </a:p>
        </p:txBody>
      </p:sp>
    </p:spTree>
    <p:extLst>
      <p:ext uri="{BB962C8B-B14F-4D97-AF65-F5344CB8AC3E}">
        <p14:creationId xmlns:p14="http://schemas.microsoft.com/office/powerpoint/2010/main" val="3974018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Exploratory Data Analysis (EDA)</a:t>
            </a:r>
          </a:p>
        </p:txBody>
      </p:sp>
      <p:sp>
        <p:nvSpPr>
          <p:cNvPr id="3" name="Rectangle 2"/>
          <p:cNvSpPr/>
          <p:nvPr/>
        </p:nvSpPr>
        <p:spPr>
          <a:xfrm>
            <a:off x="1343891" y="1690688"/>
            <a:ext cx="9504218" cy="2308324"/>
          </a:xfrm>
          <a:prstGeom prst="rect">
            <a:avLst/>
          </a:prstGeom>
        </p:spPr>
        <p:txBody>
          <a:bodyPr wrap="square">
            <a:spAutoFit/>
          </a:bodyPr>
          <a:lstStyle/>
          <a:p>
            <a:r>
              <a:rPr lang="en-US" sz="2400" b="1" dirty="0"/>
              <a:t>📊 3.3 Stacked Bar Chart (H1 vs H2)</a:t>
            </a:r>
          </a:p>
          <a:p>
            <a:r>
              <a:rPr lang="en-US" sz="2400" dirty="0"/>
              <a:t>By splitting into </a:t>
            </a:r>
            <a:r>
              <a:rPr lang="en-US" sz="2400" b="1" dirty="0"/>
              <a:t>first half (H1: Jan–Jun)</a:t>
            </a:r>
            <a:r>
              <a:rPr lang="en-US" sz="2400" dirty="0"/>
              <a:t> and </a:t>
            </a:r>
            <a:r>
              <a:rPr lang="en-US" sz="2400" b="1" dirty="0"/>
              <a:t>second half (H2: Jul–Dec)</a:t>
            </a:r>
            <a:r>
              <a:rPr lang="en-US" sz="2400" dirty="0"/>
              <a:t> of each year:</a:t>
            </a:r>
          </a:p>
          <a:p>
            <a:pPr>
              <a:buFont typeface="Arial" panose="020B0604020202020204" pitchFamily="34" charset="0"/>
              <a:buChar char="•"/>
            </a:pPr>
            <a:r>
              <a:rPr lang="en-US" sz="2400" dirty="0"/>
              <a:t>In many years, </a:t>
            </a:r>
            <a:r>
              <a:rPr lang="en-US" sz="2400" b="1" dirty="0"/>
              <a:t>H2 had slightly higher unemployment</a:t>
            </a:r>
            <a:r>
              <a:rPr lang="en-US" sz="2400" dirty="0"/>
              <a:t>, potentially linked to seasonal slowdowns after peak hiring.</a:t>
            </a:r>
          </a:p>
          <a:p>
            <a:pPr>
              <a:buFont typeface="Arial" panose="020B0604020202020204" pitchFamily="34" charset="0"/>
              <a:buChar char="•"/>
            </a:pPr>
            <a:r>
              <a:rPr lang="en-US" sz="2400" dirty="0"/>
              <a:t>Some years reversed this pattern, suggesting sensitivity to external shocks.</a:t>
            </a:r>
          </a:p>
        </p:txBody>
      </p:sp>
    </p:spTree>
    <p:extLst>
      <p:ext uri="{BB962C8B-B14F-4D97-AF65-F5344CB8AC3E}">
        <p14:creationId xmlns:p14="http://schemas.microsoft.com/office/powerpoint/2010/main" val="1421905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4564" y="1360807"/>
            <a:ext cx="9571146" cy="5363501"/>
          </a:xfrm>
          <a:prstGeom prst="rect">
            <a:avLst/>
          </a:prstGeom>
        </p:spPr>
      </p:pic>
    </p:spTree>
    <p:extLst>
      <p:ext uri="{BB962C8B-B14F-4D97-AF65-F5344CB8AC3E}">
        <p14:creationId xmlns:p14="http://schemas.microsoft.com/office/powerpoint/2010/main" val="4283457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Exploratory Data Analysis (EDA)</a:t>
            </a:r>
          </a:p>
        </p:txBody>
      </p:sp>
      <p:sp>
        <p:nvSpPr>
          <p:cNvPr id="4" name="Rectangle 3"/>
          <p:cNvSpPr/>
          <p:nvPr/>
        </p:nvSpPr>
        <p:spPr>
          <a:xfrm>
            <a:off x="1066799" y="1690688"/>
            <a:ext cx="10432473" cy="2308324"/>
          </a:xfrm>
          <a:prstGeom prst="rect">
            <a:avLst/>
          </a:prstGeom>
        </p:spPr>
        <p:txBody>
          <a:bodyPr wrap="square">
            <a:spAutoFit/>
          </a:bodyPr>
          <a:lstStyle/>
          <a:p>
            <a:r>
              <a:rPr lang="en-US" sz="2400" b="1" dirty="0"/>
              <a:t>📊 3.4 Combined Stacked Bar Chart (Country A vs Country B)</a:t>
            </a:r>
          </a:p>
          <a:p>
            <a:r>
              <a:rPr lang="en-US" sz="2400" dirty="0"/>
              <a:t>The comparison revealed:</a:t>
            </a:r>
          </a:p>
          <a:p>
            <a:pPr>
              <a:buFont typeface="Arial" panose="020B0604020202020204" pitchFamily="34" charset="0"/>
              <a:buChar char="•"/>
            </a:pPr>
            <a:r>
              <a:rPr lang="en-US" sz="2400" b="1" dirty="0"/>
              <a:t>Country A</a:t>
            </a:r>
            <a:r>
              <a:rPr lang="en-US" sz="2400" dirty="0"/>
              <a:t> averages ~6% unemployment, while </a:t>
            </a:r>
            <a:r>
              <a:rPr lang="en-US" sz="2400" b="1" dirty="0"/>
              <a:t>Country B</a:t>
            </a:r>
            <a:r>
              <a:rPr lang="en-US" sz="2400" dirty="0"/>
              <a:t> averages ~5.5%.</a:t>
            </a:r>
          </a:p>
          <a:p>
            <a:pPr>
              <a:buFont typeface="Arial" panose="020B0604020202020204" pitchFamily="34" charset="0"/>
              <a:buChar char="•"/>
            </a:pPr>
            <a:r>
              <a:rPr lang="en-US" sz="2400" dirty="0"/>
              <a:t>Country A consistently had slightly higher unemployment, but both followed similar cyclical patterns.</a:t>
            </a:r>
          </a:p>
          <a:p>
            <a:pPr>
              <a:buFont typeface="Arial" panose="020B0604020202020204" pitchFamily="34" charset="0"/>
              <a:buChar char="•"/>
            </a:pPr>
            <a:r>
              <a:rPr lang="en-US" sz="2400" dirty="0"/>
              <a:t>Divergences suggest structural differences in labor policies and industrial bases.</a:t>
            </a:r>
          </a:p>
        </p:txBody>
      </p:sp>
    </p:spTree>
    <p:extLst>
      <p:ext uri="{BB962C8B-B14F-4D97-AF65-F5344CB8AC3E}">
        <p14:creationId xmlns:p14="http://schemas.microsoft.com/office/powerpoint/2010/main" val="9267686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Forecasting with ARIMA</a:t>
            </a:r>
          </a:p>
        </p:txBody>
      </p:sp>
      <p:sp>
        <p:nvSpPr>
          <p:cNvPr id="3" name="Rectangle 2"/>
          <p:cNvSpPr/>
          <p:nvPr/>
        </p:nvSpPr>
        <p:spPr>
          <a:xfrm>
            <a:off x="1246908" y="1540777"/>
            <a:ext cx="10390909" cy="3416320"/>
          </a:xfrm>
          <a:prstGeom prst="rect">
            <a:avLst/>
          </a:prstGeom>
        </p:spPr>
        <p:txBody>
          <a:bodyPr wrap="square">
            <a:spAutoFit/>
          </a:bodyPr>
          <a:lstStyle/>
          <a:p>
            <a:r>
              <a:rPr lang="en-US" sz="2400" b="1" dirty="0"/>
              <a:t>Model Used:</a:t>
            </a:r>
          </a:p>
          <a:p>
            <a:pPr>
              <a:buFont typeface="Arial" panose="020B0604020202020204" pitchFamily="34" charset="0"/>
              <a:buChar char="•"/>
            </a:pPr>
            <a:r>
              <a:rPr lang="en-US" sz="2400" b="1" dirty="0"/>
              <a:t>ARIMA(1,1,1)</a:t>
            </a:r>
            <a:r>
              <a:rPr lang="en-US" sz="2400" dirty="0"/>
              <a:t> was selected after differencing the data to ensure stationarity.</a:t>
            </a:r>
          </a:p>
          <a:p>
            <a:pPr>
              <a:buFont typeface="Arial" panose="020B0604020202020204" pitchFamily="34" charset="0"/>
              <a:buChar char="•"/>
            </a:pPr>
            <a:r>
              <a:rPr lang="en-US" sz="2400" dirty="0"/>
              <a:t>This model balances autoregressive and moving average components effectively.</a:t>
            </a:r>
          </a:p>
          <a:p>
            <a:r>
              <a:rPr lang="en-US" sz="2400" b="1" dirty="0"/>
              <a:t>Forecast Results:</a:t>
            </a:r>
          </a:p>
          <a:p>
            <a:pPr>
              <a:buFont typeface="Arial" panose="020B0604020202020204" pitchFamily="34" charset="0"/>
              <a:buChar char="•"/>
            </a:pPr>
            <a:r>
              <a:rPr lang="en-US" sz="2400" dirty="0"/>
              <a:t>The </a:t>
            </a:r>
            <a:r>
              <a:rPr lang="en-US" sz="2400" b="1" dirty="0"/>
              <a:t>24-month forecast (2025–2026)</a:t>
            </a:r>
            <a:r>
              <a:rPr lang="en-US" sz="2400" dirty="0"/>
              <a:t> projects unemployment to remain between </a:t>
            </a:r>
            <a:r>
              <a:rPr lang="en-US" sz="2400" b="1" dirty="0"/>
              <a:t>5.5% and 6.5%</a:t>
            </a:r>
            <a:r>
              <a:rPr lang="en-US" sz="2400" dirty="0"/>
              <a:t>, consistent with historical averages.</a:t>
            </a:r>
          </a:p>
          <a:p>
            <a:pPr>
              <a:buFont typeface="Arial" panose="020B0604020202020204" pitchFamily="34" charset="0"/>
              <a:buChar char="•"/>
            </a:pPr>
            <a:r>
              <a:rPr lang="en-US" sz="2400" b="1" dirty="0"/>
              <a:t>Confidence intervals</a:t>
            </a:r>
            <a:r>
              <a:rPr lang="en-US" sz="2400" dirty="0"/>
              <a:t> widen as time progresses, reflecting greater uncertainty.</a:t>
            </a:r>
          </a:p>
          <a:p>
            <a:pPr>
              <a:buFont typeface="Arial" panose="020B0604020202020204" pitchFamily="34" charset="0"/>
              <a:buChar char="•"/>
            </a:pPr>
            <a:r>
              <a:rPr lang="en-US" sz="2400" dirty="0"/>
              <a:t>No signs of extreme unemployment spikes or recessions were observed in the forecasted horizon.</a:t>
            </a:r>
          </a:p>
        </p:txBody>
      </p:sp>
    </p:spTree>
    <p:extLst>
      <p:ext uri="{BB962C8B-B14F-4D97-AF65-F5344CB8AC3E}">
        <p14:creationId xmlns:p14="http://schemas.microsoft.com/office/powerpoint/2010/main" val="41370204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Forecasting with ARIMA</a:t>
            </a:r>
          </a:p>
        </p:txBody>
      </p:sp>
      <p:sp>
        <p:nvSpPr>
          <p:cNvPr id="4" name="Content Placeholder 3"/>
          <p:cNvSpPr>
            <a:spLocks noGrp="1"/>
          </p:cNvSpPr>
          <p:nvPr>
            <p:ph idx="1"/>
          </p:nvPr>
        </p:nvSpPr>
        <p:spPr>
          <a:prstGeom prst="rect">
            <a:avLst/>
          </a:prstGeom>
        </p:spPr>
        <p:txBody>
          <a:bodyPr>
            <a:spAutoFit/>
          </a:bodyPr>
          <a:lstStyle/>
          <a:p>
            <a:r>
              <a:rPr lang="en-US" b="1" dirty="0"/>
              <a:t>Forecast Results:</a:t>
            </a:r>
          </a:p>
          <a:p>
            <a:pPr>
              <a:buFont typeface="Arial" panose="020B0604020202020204" pitchFamily="34" charset="0"/>
              <a:buChar char="•"/>
            </a:pPr>
            <a:r>
              <a:rPr lang="en-US" dirty="0"/>
              <a:t>The </a:t>
            </a:r>
            <a:r>
              <a:rPr lang="en-US" b="1" dirty="0"/>
              <a:t>24-month forecast (2025–2026)</a:t>
            </a:r>
            <a:r>
              <a:rPr lang="en-US" dirty="0"/>
              <a:t> projects unemployment to remain between </a:t>
            </a:r>
            <a:r>
              <a:rPr lang="en-US" b="1" dirty="0"/>
              <a:t>5.5% and 6.5%</a:t>
            </a:r>
            <a:r>
              <a:rPr lang="en-US" dirty="0"/>
              <a:t>, consistent with historical averages.</a:t>
            </a:r>
          </a:p>
          <a:p>
            <a:pPr>
              <a:buFont typeface="Arial" panose="020B0604020202020204" pitchFamily="34" charset="0"/>
              <a:buChar char="•"/>
            </a:pPr>
            <a:r>
              <a:rPr lang="en-US" b="1" dirty="0"/>
              <a:t>Confidence intervals</a:t>
            </a:r>
            <a:r>
              <a:rPr lang="en-US" dirty="0"/>
              <a:t> widen as time progresses, reflecting greater uncertainty.</a:t>
            </a:r>
          </a:p>
          <a:p>
            <a:pPr>
              <a:buFont typeface="Arial" panose="020B0604020202020204" pitchFamily="34" charset="0"/>
              <a:buChar char="•"/>
            </a:pPr>
            <a:r>
              <a:rPr lang="en-US" dirty="0"/>
              <a:t>No signs of extreme unemployment spikes or recessions were observed in the forecasted horizon</a:t>
            </a:r>
            <a:r>
              <a:rPr lang="en-US" dirty="0" smtClean="0"/>
              <a:t>.</a:t>
            </a:r>
            <a:endParaRPr lang="en-US" dirty="0"/>
          </a:p>
        </p:txBody>
      </p:sp>
    </p:spTree>
    <p:extLst>
      <p:ext uri="{BB962C8B-B14F-4D97-AF65-F5344CB8AC3E}">
        <p14:creationId xmlns:p14="http://schemas.microsoft.com/office/powerpoint/2010/main" val="6485586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Key Insights</a:t>
            </a:r>
          </a:p>
        </p:txBody>
      </p:sp>
      <p:sp>
        <p:nvSpPr>
          <p:cNvPr id="4" name="Rectangle 1"/>
          <p:cNvSpPr>
            <a:spLocks noGrp="1" noChangeArrowheads="1"/>
          </p:cNvSpPr>
          <p:nvPr>
            <p:ph idx="1"/>
          </p:nvPr>
        </p:nvSpPr>
        <p:spPr bwMode="auto">
          <a:xfrm>
            <a:off x="838200" y="1621623"/>
            <a:ext cx="10918053"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Stable Labor Market</a:t>
            </a:r>
            <a:r>
              <a:rPr kumimoji="0" lang="en-US" altLang="en-US" sz="2400" b="0" i="0" u="none" strike="noStrike" cap="none" normalizeH="0" baseline="0" dirty="0" smtClean="0">
                <a:ln>
                  <a:noFill/>
                </a:ln>
                <a:solidFill>
                  <a:schemeClr val="tx1"/>
                </a:solidFill>
                <a:effectLst/>
              </a:rPr>
              <a:t> – Unemployment remained within a narrow range (~5–7%)</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 over 2010–2024,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 </a:t>
            </a:r>
            <a:r>
              <a:rPr kumimoji="0" lang="en-US" altLang="en-US" sz="2400" b="0" i="0" u="none" strike="noStrike" cap="none" normalizeH="0" baseline="0" dirty="0" smtClean="0">
                <a:ln>
                  <a:noFill/>
                </a:ln>
                <a:solidFill>
                  <a:schemeClr val="tx1"/>
                </a:solidFill>
                <a:effectLst/>
              </a:rPr>
              <a:t>and forecasts suggest stability will continue.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Seasonality Effects</a:t>
            </a:r>
            <a:r>
              <a:rPr kumimoji="0" lang="en-US" altLang="en-US" sz="2400" b="0" i="0" u="none" strike="noStrike" cap="none" normalizeH="0" baseline="0" dirty="0" smtClean="0">
                <a:ln>
                  <a:noFill/>
                </a:ln>
                <a:solidFill>
                  <a:schemeClr val="tx1"/>
                </a:solidFill>
                <a:effectLst/>
              </a:rPr>
              <a:t> – A mild pattern shows unemployment slightly higher in the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 </a:t>
            </a:r>
            <a:r>
              <a:rPr kumimoji="0" lang="en-US" altLang="en-US" sz="2400" b="0" i="0" u="none" strike="noStrike" cap="none" normalizeH="0" baseline="0" dirty="0" smtClean="0">
                <a:ln>
                  <a:noFill/>
                </a:ln>
                <a:solidFill>
                  <a:schemeClr val="tx1"/>
                </a:solidFill>
                <a:effectLst/>
              </a:rPr>
              <a:t>second half of the year.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Cross-Country Comparison</a:t>
            </a:r>
            <a:r>
              <a:rPr kumimoji="0" lang="en-US" altLang="en-US" sz="2400" b="0" i="0" u="none" strike="noStrike" cap="none" normalizeH="0" baseline="0" dirty="0" smtClean="0">
                <a:ln>
                  <a:noFill/>
                </a:ln>
                <a:solidFill>
                  <a:schemeClr val="tx1"/>
                </a:solidFill>
                <a:effectLst/>
              </a:rPr>
              <a:t> – Country B performed marginally better than Country 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 highlighting different economic conditions.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Forecast Confidence</a:t>
            </a:r>
            <a:r>
              <a:rPr kumimoji="0" lang="en-US" altLang="en-US" sz="2400" b="0" i="0" u="none" strike="noStrike" cap="none" normalizeH="0" baseline="0" dirty="0" smtClean="0">
                <a:ln>
                  <a:noFill/>
                </a:ln>
                <a:solidFill>
                  <a:schemeClr val="tx1"/>
                </a:solidFill>
                <a:effectLst/>
              </a:rPr>
              <a:t> – The model provides reliable short-term predictions but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2400" b="0" i="0" u="none" strike="noStrike" cap="none" normalizeH="0" baseline="0" dirty="0" smtClean="0">
                <a:ln>
                  <a:noFill/>
                </a:ln>
                <a:solidFill>
                  <a:schemeClr val="tx1"/>
                </a:solidFill>
                <a:effectLst/>
              </a:rPr>
              <a:t> uncertainty increases with longer horizons.</a:t>
            </a:r>
          </a:p>
        </p:txBody>
      </p:sp>
    </p:spTree>
    <p:extLst>
      <p:ext uri="{BB962C8B-B14F-4D97-AF65-F5344CB8AC3E}">
        <p14:creationId xmlns:p14="http://schemas.microsoft.com/office/powerpoint/2010/main" val="19594470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Applications</a:t>
            </a:r>
          </a:p>
        </p:txBody>
      </p:sp>
      <p:sp>
        <p:nvSpPr>
          <p:cNvPr id="4" name="Rectangle 1"/>
          <p:cNvSpPr>
            <a:spLocks noGrp="1" noChangeArrowheads="1"/>
          </p:cNvSpPr>
          <p:nvPr>
            <p:ph idx="1"/>
          </p:nvPr>
        </p:nvSpPr>
        <p:spPr bwMode="auto">
          <a:xfrm>
            <a:off x="666749" y="1421370"/>
            <a:ext cx="10448925"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Government &amp; Policymakers</a:t>
            </a:r>
            <a:r>
              <a:rPr kumimoji="0" lang="en-US" altLang="en-US" sz="2400" b="0" i="0" u="none" strike="noStrike" cap="none" normalizeH="0" baseline="0" dirty="0" smtClean="0">
                <a:ln>
                  <a:noFill/>
                </a:ln>
                <a:solidFill>
                  <a:schemeClr val="tx1"/>
                </a:solidFill>
                <a:effectLst/>
              </a:rPr>
              <a:t>: Plan welfare budgets, design job creation programs,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 </a:t>
            </a:r>
            <a:r>
              <a:rPr kumimoji="0" lang="en-US" altLang="en-US" sz="2400" b="0" i="0" u="none" strike="noStrike" cap="none" normalizeH="0" baseline="0" dirty="0" smtClean="0">
                <a:ln>
                  <a:noFill/>
                </a:ln>
                <a:solidFill>
                  <a:schemeClr val="tx1"/>
                </a:solidFill>
                <a:effectLst/>
              </a:rPr>
              <a:t>and adjust fiscal policies.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Businesses</a:t>
            </a:r>
            <a:r>
              <a:rPr kumimoji="0" lang="en-US" altLang="en-US" sz="2400" b="0" i="0" u="none" strike="noStrike" cap="none" normalizeH="0" baseline="0" dirty="0" smtClean="0">
                <a:ln>
                  <a:noFill/>
                </a:ln>
                <a:solidFill>
                  <a:schemeClr val="tx1"/>
                </a:solidFill>
                <a:effectLst/>
              </a:rPr>
              <a:t>: Use forecasts to anticipate labor availability and wage pressures.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Investors</a:t>
            </a:r>
            <a:r>
              <a:rPr kumimoji="0" lang="en-US" altLang="en-US" sz="2400" b="0" i="0" u="none" strike="noStrike" cap="none" normalizeH="0" baseline="0" dirty="0" smtClean="0">
                <a:ln>
                  <a:noFill/>
                </a:ln>
                <a:solidFill>
                  <a:schemeClr val="tx1"/>
                </a:solidFill>
                <a:effectLst/>
              </a:rPr>
              <a:t>: Align investment decisions with labor market stability.</a:t>
            </a:r>
          </a:p>
        </p:txBody>
      </p:sp>
    </p:spTree>
    <p:extLst>
      <p:ext uri="{BB962C8B-B14F-4D97-AF65-F5344CB8AC3E}">
        <p14:creationId xmlns:p14="http://schemas.microsoft.com/office/powerpoint/2010/main" val="900175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Limitations</a:t>
            </a:r>
          </a:p>
        </p:txBody>
      </p:sp>
      <p:sp>
        <p:nvSpPr>
          <p:cNvPr id="5" name="Rectangle 1"/>
          <p:cNvSpPr>
            <a:spLocks noChangeArrowheads="1"/>
          </p:cNvSpPr>
          <p:nvPr/>
        </p:nvSpPr>
        <p:spPr bwMode="auto">
          <a:xfrm>
            <a:off x="651164" y="1570628"/>
            <a:ext cx="9318448"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Synthetic Data</a:t>
            </a:r>
            <a:r>
              <a:rPr kumimoji="0" lang="en-US" altLang="en-US" sz="2400" b="0" i="0" u="none" strike="noStrike" cap="none" normalizeH="0" baseline="0" dirty="0" smtClean="0">
                <a:ln>
                  <a:noFill/>
                </a:ln>
                <a:solidFill>
                  <a:schemeClr val="tx1"/>
                </a:solidFill>
                <a:effectLst/>
                <a:latin typeface="Arial" panose="020B0604020202020204" pitchFamily="34" charset="0"/>
              </a:rPr>
              <a:t>: Results may differ on real-world datasets with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rPr>
              <a:t>shocks (e.g., pandemics, wars).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External Drivers</a:t>
            </a:r>
            <a:r>
              <a:rPr kumimoji="0" lang="en-US" altLang="en-US" sz="2400" b="0" i="0" u="none" strike="noStrike" cap="none" normalizeH="0" baseline="0" dirty="0" smtClean="0">
                <a:ln>
                  <a:noFill/>
                </a:ln>
                <a:solidFill>
                  <a:schemeClr val="tx1"/>
                </a:solidFill>
                <a:effectLst/>
                <a:latin typeface="Arial" panose="020B0604020202020204" pitchFamily="34" charset="0"/>
              </a:rPr>
              <a:t>: ARIMA uses only past unemployment rates;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rPr>
              <a:t>exogenous variables (GDP,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rPr>
              <a:t>inflation, interest rates) were not included.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latin typeface="Arial" panose="020B0604020202020204" pitchFamily="34" charset="0"/>
              </a:rPr>
              <a:t>Seasonality</a:t>
            </a:r>
            <a:r>
              <a:rPr kumimoji="0" lang="en-US" altLang="en-US" sz="2400" b="0" i="0" u="none" strike="noStrike" cap="none" normalizeH="0" baseline="0" dirty="0" smtClean="0">
                <a:ln>
                  <a:noFill/>
                </a:ln>
                <a:solidFill>
                  <a:schemeClr val="tx1"/>
                </a:solidFill>
                <a:effectLst/>
                <a:latin typeface="Arial" panose="020B0604020202020204" pitchFamily="34" charset="0"/>
              </a:rPr>
              <a:t>: Stronger seasonal effects might require SARIMA for </a:t>
            </a:r>
          </a:p>
          <a:p>
            <a:pPr marL="0" marR="0" lvl="0" indent="0" algn="l" defTabSz="914400" rtl="0" eaLnBrk="0" fontAlgn="base" latinLnBrk="0" hangingPunct="0">
              <a:lnSpc>
                <a:spcPct val="100000"/>
              </a:lnSpc>
              <a:spcBef>
                <a:spcPct val="0"/>
              </a:spcBef>
              <a:spcAft>
                <a:spcPct val="0"/>
              </a:spcAft>
              <a:buClrTx/>
              <a:buSzTx/>
              <a:tabLst/>
            </a:pPr>
            <a:r>
              <a:rPr lang="en-US" altLang="en-US" sz="2400" dirty="0" smtClean="0">
                <a:latin typeface="Arial" panose="020B0604020202020204" pitchFamily="34" charset="0"/>
              </a:rPr>
              <a:t> </a:t>
            </a:r>
            <a:r>
              <a:rPr kumimoji="0" lang="en-US" altLang="en-US" sz="2400" b="0" i="0" u="none" strike="noStrike" cap="none" normalizeH="0" baseline="0" dirty="0" smtClean="0">
                <a:ln>
                  <a:noFill/>
                </a:ln>
                <a:solidFill>
                  <a:schemeClr val="tx1"/>
                </a:solidFill>
                <a:effectLst/>
                <a:latin typeface="Arial" panose="020B0604020202020204" pitchFamily="34" charset="0"/>
              </a:rPr>
              <a:t>monthly real-world data.</a:t>
            </a:r>
          </a:p>
        </p:txBody>
      </p:sp>
    </p:spTree>
    <p:extLst>
      <p:ext uri="{BB962C8B-B14F-4D97-AF65-F5344CB8AC3E}">
        <p14:creationId xmlns:p14="http://schemas.microsoft.com/office/powerpoint/2010/main" val="3122131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b="1" dirty="0" smtClean="0"/>
              <a:t>Conclusion</a:t>
            </a:r>
            <a:endParaRPr lang="en-US" b="1" dirty="0"/>
          </a:p>
        </p:txBody>
      </p:sp>
      <p:sp>
        <p:nvSpPr>
          <p:cNvPr id="4" name="Rectangle 3"/>
          <p:cNvSpPr/>
          <p:nvPr/>
        </p:nvSpPr>
        <p:spPr>
          <a:xfrm>
            <a:off x="1080653" y="1498984"/>
            <a:ext cx="9760527" cy="3108543"/>
          </a:xfrm>
          <a:prstGeom prst="rect">
            <a:avLst/>
          </a:prstGeom>
        </p:spPr>
        <p:txBody>
          <a:bodyPr wrap="square">
            <a:spAutoFit/>
          </a:bodyPr>
          <a:lstStyle/>
          <a:p>
            <a:r>
              <a:rPr lang="en-US" sz="2800" dirty="0" smtClean="0"/>
              <a:t>The </a:t>
            </a:r>
            <a:r>
              <a:rPr lang="en-US" sz="2800" dirty="0"/>
              <a:t>analysis demonstrates that unemployment rates exhibit </a:t>
            </a:r>
            <a:r>
              <a:rPr lang="en-US" sz="2800" b="1" dirty="0"/>
              <a:t>cyclical but stable patterns</a:t>
            </a:r>
            <a:r>
              <a:rPr lang="en-US" sz="2800" dirty="0"/>
              <a:t>. Forecasting with ARIMA indicates that unemployment is expected to remain steady around </a:t>
            </a:r>
            <a:r>
              <a:rPr lang="en-US" sz="2800" b="1" dirty="0"/>
              <a:t>6%</a:t>
            </a:r>
            <a:r>
              <a:rPr lang="en-US" sz="2800" dirty="0"/>
              <a:t> in the near future, providing reassurance to policymakers and businesses. While the synthetic dataset limits real-world accuracy, the methodology can be directly applied to official labor statistics for actionable insights.</a:t>
            </a:r>
          </a:p>
        </p:txBody>
      </p:sp>
    </p:spTree>
    <p:extLst>
      <p:ext uri="{BB962C8B-B14F-4D97-AF65-F5344CB8AC3E}">
        <p14:creationId xmlns:p14="http://schemas.microsoft.com/office/powerpoint/2010/main" val="8900355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Google Colab URL</a:t>
            </a:r>
            <a:endParaRPr lang="en-US" b="1" dirty="0"/>
          </a:p>
        </p:txBody>
      </p:sp>
      <p:sp>
        <p:nvSpPr>
          <p:cNvPr id="3" name="Content Placeholder 2"/>
          <p:cNvSpPr>
            <a:spLocks noGrp="1"/>
          </p:cNvSpPr>
          <p:nvPr>
            <p:ph idx="1"/>
          </p:nvPr>
        </p:nvSpPr>
        <p:spPr/>
        <p:txBody>
          <a:bodyPr/>
          <a:lstStyle/>
          <a:p>
            <a:r>
              <a:rPr lang="en-US" dirty="0" smtClean="0">
                <a:hlinkClick r:id="rId2"/>
              </a:rPr>
              <a:t>https://colab.research.google.com/drive/10xjNoDeXpC4J4xMf4MmjxeVpHIrEl8dK?usp=sharing</a:t>
            </a:r>
            <a:endParaRPr lang="en-US" dirty="0" smtClean="0"/>
          </a:p>
          <a:p>
            <a:endParaRPr lang="en-US" dirty="0"/>
          </a:p>
        </p:txBody>
      </p:sp>
    </p:spTree>
    <p:extLst>
      <p:ext uri="{BB962C8B-B14F-4D97-AF65-F5344CB8AC3E}">
        <p14:creationId xmlns:p14="http://schemas.microsoft.com/office/powerpoint/2010/main" val="534215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Introduction</a:t>
            </a:r>
          </a:p>
        </p:txBody>
      </p:sp>
      <p:sp>
        <p:nvSpPr>
          <p:cNvPr id="3" name="Content Placeholder 2"/>
          <p:cNvSpPr>
            <a:spLocks noGrp="1"/>
          </p:cNvSpPr>
          <p:nvPr>
            <p:ph idx="1"/>
          </p:nvPr>
        </p:nvSpPr>
        <p:spPr/>
        <p:txBody>
          <a:bodyPr/>
          <a:lstStyle/>
          <a:p>
            <a:r>
              <a:rPr lang="en-US" dirty="0"/>
              <a:t>The unemployment rate is a vital macroeconomic indicator reflecting the health of the labor market and broader economy. Governments, businesses, and investors closely monitor unemployment trends to make informed decisions about fiscal policy, hiring, and investments. In this project, we leverage </a:t>
            </a:r>
            <a:r>
              <a:rPr lang="en-US" b="1" dirty="0"/>
              <a:t>time series analysis using ARIMA</a:t>
            </a:r>
            <a:r>
              <a:rPr lang="en-US" dirty="0"/>
              <a:t> to forecast unemployment trends based on </a:t>
            </a:r>
            <a:r>
              <a:rPr lang="en-US" b="1" dirty="0"/>
              <a:t>synthetic monthly data (2010–2024)</a:t>
            </a:r>
            <a:r>
              <a:rPr lang="en-US" dirty="0"/>
              <a:t>.</a:t>
            </a:r>
          </a:p>
        </p:txBody>
      </p:sp>
    </p:spTree>
    <p:extLst>
      <p:ext uri="{BB962C8B-B14F-4D97-AF65-F5344CB8AC3E}">
        <p14:creationId xmlns:p14="http://schemas.microsoft.com/office/powerpoint/2010/main" val="3836625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Dataset Description</a:t>
            </a:r>
          </a:p>
        </p:txBody>
      </p:sp>
      <p:sp>
        <p:nvSpPr>
          <p:cNvPr id="4" name="Rectangle 1"/>
          <p:cNvSpPr>
            <a:spLocks noGrp="1" noChangeArrowheads="1"/>
          </p:cNvSpPr>
          <p:nvPr>
            <p:ph idx="1"/>
          </p:nvPr>
        </p:nvSpPr>
        <p:spPr bwMode="auto">
          <a:xfrm>
            <a:off x="713508" y="1690688"/>
            <a:ext cx="1102129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Frequency</a:t>
            </a:r>
            <a:r>
              <a:rPr kumimoji="0" lang="en-US" altLang="en-US" sz="2400" b="0" i="0" u="none" strike="noStrike" cap="none" normalizeH="0" baseline="0" dirty="0" smtClean="0">
                <a:ln>
                  <a:noFill/>
                </a:ln>
                <a:solidFill>
                  <a:schemeClr val="tx1"/>
                </a:solidFill>
                <a:effectLst/>
              </a:rPr>
              <a:t>: Monthly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Period</a:t>
            </a:r>
            <a:r>
              <a:rPr kumimoji="0" lang="en-US" altLang="en-US" sz="2400" b="0" i="0" u="none" strike="noStrike" cap="none" normalizeH="0" baseline="0" dirty="0" smtClean="0">
                <a:ln>
                  <a:noFill/>
                </a:ln>
                <a:solidFill>
                  <a:schemeClr val="tx1"/>
                </a:solidFill>
                <a:effectLst/>
              </a:rPr>
              <a:t>: January 2010 – December 2024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Variable</a:t>
            </a:r>
            <a:r>
              <a:rPr kumimoji="0" lang="en-US" altLang="en-US" sz="2400" b="0" i="0" u="none" strike="noStrike" cap="none" normalizeH="0" baseline="0" dirty="0" smtClean="0">
                <a:ln>
                  <a:noFill/>
                </a:ln>
                <a:solidFill>
                  <a:schemeClr val="tx1"/>
                </a:solidFill>
                <a:effectLst/>
              </a:rPr>
              <a:t>: Unemployment Rate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Data Source</a:t>
            </a:r>
            <a:r>
              <a:rPr kumimoji="0" lang="en-US" altLang="en-US" sz="2400" b="0" i="0" u="none" strike="noStrike" cap="none" normalizeH="0" baseline="0" dirty="0" smtClean="0">
                <a:ln>
                  <a:noFill/>
                </a:ln>
                <a:solidFill>
                  <a:schemeClr val="tx1"/>
                </a:solidFill>
                <a:effectLst/>
              </a:rPr>
              <a:t>: Synthetic (normally distributed with mean ~6% and </a:t>
            </a:r>
            <a:r>
              <a:rPr kumimoji="0" lang="en-US" altLang="en-US" sz="2400" b="0" i="0" u="none" strike="noStrike" cap="none" normalizeH="0" baseline="0" dirty="0" err="1" smtClean="0">
                <a:ln>
                  <a:noFill/>
                </a:ln>
                <a:solidFill>
                  <a:schemeClr val="tx1"/>
                </a:solidFill>
                <a:effectLst/>
              </a:rPr>
              <a:t>std</a:t>
            </a:r>
            <a:r>
              <a:rPr kumimoji="0" lang="en-US" altLang="en-US" sz="2400" b="0" i="0" u="none" strike="noStrike" cap="none" normalizeH="0" baseline="0" dirty="0" smtClean="0">
                <a:ln>
                  <a:noFill/>
                </a:ln>
                <a:solidFill>
                  <a:schemeClr val="tx1"/>
                </a:solidFill>
                <a:effectLst/>
              </a:rPr>
              <a:t> ~1%).</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smtClean="0">
                <a:ln>
                  <a:noFill/>
                </a:ln>
                <a:solidFill>
                  <a:schemeClr val="tx1"/>
                </a:solidFill>
                <a:effectLst/>
              </a:rPr>
              <a:t>Additional Data</a:t>
            </a:r>
            <a:r>
              <a:rPr kumimoji="0" lang="en-US" altLang="en-US" sz="2400" b="0" i="0" u="none" strike="noStrike" cap="none" normalizeH="0" baseline="0" dirty="0" smtClean="0">
                <a:ln>
                  <a:noFill/>
                </a:ln>
                <a:solidFill>
                  <a:schemeClr val="tx1"/>
                </a:solidFill>
                <a:effectLst/>
              </a:rPr>
              <a:t>: A second synthetic dataset for </a:t>
            </a:r>
            <a:r>
              <a:rPr kumimoji="0" lang="en-US" altLang="en-US" sz="2400" b="1" i="0" u="none" strike="noStrike" cap="none" normalizeH="0" baseline="0" dirty="0" smtClean="0">
                <a:ln>
                  <a:noFill/>
                </a:ln>
                <a:solidFill>
                  <a:schemeClr val="tx1"/>
                </a:solidFill>
                <a:effectLst/>
              </a:rPr>
              <a:t>Country B</a:t>
            </a:r>
            <a:r>
              <a:rPr kumimoji="0" lang="en-US" altLang="en-US" sz="2400" b="0" i="0" u="none" strike="noStrike" cap="none" normalizeH="0" baseline="0" dirty="0" smtClean="0">
                <a:ln>
                  <a:noFill/>
                </a:ln>
                <a:solidFill>
                  <a:schemeClr val="tx1"/>
                </a:solidFill>
                <a:effectLst/>
              </a:rPr>
              <a:t> (mean ~5.5%, </a:t>
            </a:r>
            <a:r>
              <a:rPr kumimoji="0" lang="en-US" altLang="en-US" sz="2400" b="0" i="0" u="none" strike="noStrike" cap="none" normalizeH="0" baseline="0" dirty="0" err="1" smtClean="0">
                <a:ln>
                  <a:noFill/>
                </a:ln>
                <a:solidFill>
                  <a:schemeClr val="tx1"/>
                </a:solidFill>
                <a:effectLst/>
              </a:rPr>
              <a:t>std</a:t>
            </a:r>
            <a:r>
              <a:rPr kumimoji="0" lang="en-US" altLang="en-US" sz="2400" b="0" i="0" u="none" strike="noStrike" cap="none" normalizeH="0" baseline="0" dirty="0" smtClean="0">
                <a:ln>
                  <a:noFill/>
                </a:ln>
                <a:solidFill>
                  <a:schemeClr val="tx1"/>
                </a:solidFill>
                <a:effectLst/>
              </a:rPr>
              <a:t> ~1.2%) </a:t>
            </a:r>
          </a:p>
          <a:p>
            <a:pPr marL="0" marR="0" lvl="0" indent="0" algn="l" defTabSz="914400" rtl="0" eaLnBrk="0" fontAlgn="base" latinLnBrk="0" hangingPunct="0">
              <a:lnSpc>
                <a:spcPct val="100000"/>
              </a:lnSpc>
              <a:spcBef>
                <a:spcPct val="0"/>
              </a:spcBef>
              <a:spcAft>
                <a:spcPct val="0"/>
              </a:spcAft>
              <a:buClrTx/>
              <a:buSzTx/>
              <a:buNone/>
              <a:tabLst/>
            </a:pPr>
            <a:r>
              <a:rPr lang="en-US" altLang="en-US" sz="2400" dirty="0"/>
              <a:t> </a:t>
            </a:r>
            <a:r>
              <a:rPr kumimoji="0" lang="en-US" altLang="en-US" sz="2400" b="0" i="0" u="none" strike="noStrike" cap="none" normalizeH="0" baseline="0" dirty="0" smtClean="0">
                <a:ln>
                  <a:noFill/>
                </a:ln>
                <a:solidFill>
                  <a:schemeClr val="tx1"/>
                </a:solidFill>
                <a:effectLst/>
              </a:rPr>
              <a:t>was generated for cross-country comparison.</a:t>
            </a:r>
          </a:p>
        </p:txBody>
      </p:sp>
    </p:spTree>
    <p:extLst>
      <p:ext uri="{BB962C8B-B14F-4D97-AF65-F5344CB8AC3E}">
        <p14:creationId xmlns:p14="http://schemas.microsoft.com/office/powerpoint/2010/main" val="1245373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9602" y="1413020"/>
            <a:ext cx="6272796" cy="5001778"/>
          </a:xfrm>
          <a:prstGeom prst="rect">
            <a:avLst/>
          </a:prstGeom>
        </p:spPr>
      </p:pic>
    </p:spTree>
    <p:extLst>
      <p:ext uri="{BB962C8B-B14F-4D97-AF65-F5344CB8AC3E}">
        <p14:creationId xmlns:p14="http://schemas.microsoft.com/office/powerpoint/2010/main" val="1740846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Exploratory Data Analysis (EDA)</a:t>
            </a:r>
          </a:p>
        </p:txBody>
      </p:sp>
      <p:sp>
        <p:nvSpPr>
          <p:cNvPr id="3" name="Rectangle 2"/>
          <p:cNvSpPr/>
          <p:nvPr/>
        </p:nvSpPr>
        <p:spPr>
          <a:xfrm>
            <a:off x="1149928" y="1690688"/>
            <a:ext cx="10584872" cy="1938992"/>
          </a:xfrm>
          <a:prstGeom prst="rect">
            <a:avLst/>
          </a:prstGeom>
        </p:spPr>
        <p:txBody>
          <a:bodyPr wrap="square">
            <a:spAutoFit/>
          </a:bodyPr>
          <a:lstStyle/>
          <a:p>
            <a:r>
              <a:rPr lang="en-US" sz="2400" b="1" dirty="0"/>
              <a:t>📊 3.1 Histogram</a:t>
            </a:r>
          </a:p>
          <a:p>
            <a:r>
              <a:rPr lang="en-US" sz="2400" dirty="0"/>
              <a:t>The histogram of unemployment rates shows that most values cluster around </a:t>
            </a:r>
            <a:r>
              <a:rPr lang="en-US" sz="2400" b="1" dirty="0"/>
              <a:t>6%</a:t>
            </a:r>
            <a:r>
              <a:rPr lang="en-US" sz="2400" dirty="0"/>
              <a:t>, with moderate spread between </a:t>
            </a:r>
            <a:r>
              <a:rPr lang="en-US" sz="2400" b="1" dirty="0"/>
              <a:t>4.5% and 7.5%</a:t>
            </a:r>
            <a:r>
              <a:rPr lang="en-US" sz="2400" dirty="0"/>
              <a:t>. This normal-like distribution suggests unemployment is relatively stable but subject to moderate fluctuations due to economic shocks.</a:t>
            </a:r>
          </a:p>
        </p:txBody>
      </p:sp>
    </p:spTree>
    <p:extLst>
      <p:ext uri="{BB962C8B-B14F-4D97-AF65-F5344CB8AC3E}">
        <p14:creationId xmlns:p14="http://schemas.microsoft.com/office/powerpoint/2010/main" val="405261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a:t>
            </a:r>
            <a:endParaRPr lang="en-US" b="1"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7516" y="1358572"/>
            <a:ext cx="7616967" cy="5193802"/>
          </a:xfrm>
          <a:prstGeom prst="rect">
            <a:avLst/>
          </a:prstGeom>
        </p:spPr>
      </p:pic>
    </p:spTree>
    <p:extLst>
      <p:ext uri="{BB962C8B-B14F-4D97-AF65-F5344CB8AC3E}">
        <p14:creationId xmlns:p14="http://schemas.microsoft.com/office/powerpoint/2010/main" val="1071762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Exploratory Data Analysis (EDA)</a:t>
            </a:r>
          </a:p>
        </p:txBody>
      </p:sp>
      <p:sp>
        <p:nvSpPr>
          <p:cNvPr id="4" name="Rectangle 3"/>
          <p:cNvSpPr/>
          <p:nvPr/>
        </p:nvSpPr>
        <p:spPr>
          <a:xfrm>
            <a:off x="1427017" y="1690688"/>
            <a:ext cx="10113819" cy="2677656"/>
          </a:xfrm>
          <a:prstGeom prst="rect">
            <a:avLst/>
          </a:prstGeom>
        </p:spPr>
        <p:txBody>
          <a:bodyPr wrap="square">
            <a:spAutoFit/>
          </a:bodyPr>
          <a:lstStyle/>
          <a:p>
            <a:r>
              <a:rPr lang="en-US" sz="2400" b="1" dirty="0"/>
              <a:t>📊 3.2 Yearly Bar Chart</a:t>
            </a:r>
          </a:p>
          <a:p>
            <a:r>
              <a:rPr lang="en-US" sz="2400" dirty="0"/>
              <a:t>The yearly average unemployment rates highlight cyclical behavior:</a:t>
            </a:r>
          </a:p>
          <a:p>
            <a:pPr>
              <a:buFont typeface="Arial" panose="020B0604020202020204" pitchFamily="34" charset="0"/>
              <a:buChar char="•"/>
            </a:pPr>
            <a:r>
              <a:rPr lang="en-US" sz="2400" dirty="0"/>
              <a:t>Some years show slightly </a:t>
            </a:r>
            <a:r>
              <a:rPr lang="en-US" sz="2400" b="1" dirty="0"/>
              <a:t>higher unemployment (above 6.5%)</a:t>
            </a:r>
            <a:r>
              <a:rPr lang="en-US" sz="2400" dirty="0"/>
              <a:t>, hinting at slowdowns.</a:t>
            </a:r>
          </a:p>
          <a:p>
            <a:pPr>
              <a:buFont typeface="Arial" panose="020B0604020202020204" pitchFamily="34" charset="0"/>
              <a:buChar char="•"/>
            </a:pPr>
            <a:r>
              <a:rPr lang="en-US" sz="2400" dirty="0"/>
              <a:t>Other years display </a:t>
            </a:r>
            <a:r>
              <a:rPr lang="en-US" sz="2400" b="1" dirty="0"/>
              <a:t>lower unemployment (~5%)</a:t>
            </a:r>
            <a:r>
              <a:rPr lang="en-US" sz="2400" dirty="0"/>
              <a:t>, reflecting growth periods.</a:t>
            </a:r>
            <a:br>
              <a:rPr lang="en-US" sz="2400" dirty="0"/>
            </a:br>
            <a:r>
              <a:rPr lang="en-US" sz="2400" dirty="0"/>
              <a:t>This aligns with real-world labor markets, where unemployment follows business cycles.</a:t>
            </a:r>
          </a:p>
        </p:txBody>
      </p:sp>
    </p:spTree>
    <p:extLst>
      <p:ext uri="{BB962C8B-B14F-4D97-AF65-F5344CB8AC3E}">
        <p14:creationId xmlns:p14="http://schemas.microsoft.com/office/powerpoint/2010/main" val="1023329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t>Data Visualization</a:t>
            </a:r>
            <a:endParaRPr lang="en-US" b="1"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2279" y="1317009"/>
            <a:ext cx="9107442" cy="5193802"/>
          </a:xfrm>
          <a:prstGeom prst="rect">
            <a:avLst/>
          </a:prstGeom>
        </p:spPr>
      </p:pic>
    </p:spTree>
    <p:extLst>
      <p:ext uri="{BB962C8B-B14F-4D97-AF65-F5344CB8AC3E}">
        <p14:creationId xmlns:p14="http://schemas.microsoft.com/office/powerpoint/2010/main" val="1199796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TotalTime>
  <Words>777</Words>
  <Application>Microsoft Office PowerPoint</Application>
  <PresentationFormat>Widescreen</PresentationFormat>
  <Paragraphs>81</Paragraphs>
  <Slides>18</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CIDFont+F1</vt:lpstr>
      <vt:lpstr>Office Theme</vt:lpstr>
      <vt:lpstr>Unemployment Rate Prediction</vt:lpstr>
      <vt:lpstr>Google Colab URL</vt:lpstr>
      <vt:lpstr>Introduction</vt:lpstr>
      <vt:lpstr>Dataset Description</vt:lpstr>
      <vt:lpstr>Data Visualization</vt:lpstr>
      <vt:lpstr>Exploratory Data Analysis (EDA)</vt:lpstr>
      <vt:lpstr>Data Visualization</vt:lpstr>
      <vt:lpstr>Exploratory Data Analysis (EDA)</vt:lpstr>
      <vt:lpstr>Data Visualization</vt:lpstr>
      <vt:lpstr>Exploratory Data Analysis (EDA)</vt:lpstr>
      <vt:lpstr>Data Visualization</vt:lpstr>
      <vt:lpstr>Exploratory Data Analysis (EDA)</vt:lpstr>
      <vt:lpstr>Forecasting with ARIMA</vt:lpstr>
      <vt:lpstr>Forecasting with ARIMA</vt:lpstr>
      <vt:lpstr>Key Insights</vt:lpstr>
      <vt:lpstr>Applications</vt:lpstr>
      <vt:lpstr>Limitations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Unemployment Rate Prediction</dc:title>
  <dc:creator>KUMAR</dc:creator>
  <cp:lastModifiedBy>KUMAR</cp:lastModifiedBy>
  <cp:revision>18</cp:revision>
  <dcterms:created xsi:type="dcterms:W3CDTF">2025-09-05T00:13:07Z</dcterms:created>
  <dcterms:modified xsi:type="dcterms:W3CDTF">2025-09-05T03:17:06Z</dcterms:modified>
</cp:coreProperties>
</file>