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C63B6-8B77-43CE-BE87-70BBB7604DE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6D93-EDCD-4A1B-90DA-0EB3DA386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86D93-EDCD-4A1B-90DA-0EB3DA386F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29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1441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2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1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3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1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2439-7B40-4450-A217-D887C7DDCFC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DD6F55-4C27-4132-ACC5-B938ED30C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OmD7CTgKgYHXvippaG2nlZRAqouZg-eb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1200258"/>
            <a:ext cx="7766936" cy="1646302"/>
          </a:xfrm>
        </p:spPr>
        <p:txBody>
          <a:bodyPr/>
          <a:lstStyle/>
          <a:p>
            <a:r>
              <a:rPr lang="en-US" dirty="0" smtClean="0"/>
              <a:t>Compare sequences to construct a phylogenetic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6320" y="313260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By </a:t>
            </a:r>
            <a:r>
              <a:rPr lang="en-US" sz="2000" b="1" dirty="0" err="1" smtClean="0">
                <a:solidFill>
                  <a:schemeClr val="tx1"/>
                </a:solidFill>
              </a:rPr>
              <a:t>Gopalakrishnan</a:t>
            </a:r>
            <a:r>
              <a:rPr lang="en-US" sz="2000" b="1" dirty="0" smtClean="0">
                <a:solidFill>
                  <a:schemeClr val="tx1"/>
                </a:solidFill>
              </a:rPr>
              <a:t> Kumar, </a:t>
            </a:r>
            <a:r>
              <a:rPr lang="en-US" sz="2000" b="1" dirty="0" err="1" smtClean="0">
                <a:solidFill>
                  <a:schemeClr val="tx1"/>
                </a:solidFill>
              </a:rPr>
              <a:t>MTech</a:t>
            </a:r>
            <a:r>
              <a:rPr lang="en-US" sz="2000" b="1" dirty="0" smtClean="0">
                <a:solidFill>
                  <a:schemeClr val="tx1"/>
                </a:solidFill>
              </a:rPr>
              <a:t> IIT-Bombay,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Freelance Data Science Consultant, GLV Data Solutions Consultancy.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4451013"/>
            <a:ext cx="9448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LinkedIn: Profile Link : </a:t>
            </a:r>
          </a:p>
          <a:p>
            <a:r>
              <a:rPr lang="en-US" sz="2200" dirty="0" smtClean="0"/>
              <a:t>https://www.linkedin.com/in/gopalakrishnankumar-a73301110/ </a:t>
            </a:r>
          </a:p>
          <a:p>
            <a:r>
              <a:rPr lang="en-US" sz="2200" dirty="0" err="1" smtClean="0"/>
              <a:t>Github</a:t>
            </a:r>
            <a:r>
              <a:rPr lang="en-US" sz="2200" dirty="0" smtClean="0"/>
              <a:t>:</a:t>
            </a:r>
          </a:p>
          <a:p>
            <a:r>
              <a:rPr lang="en-US" sz="2200" dirty="0" smtClean="0"/>
              <a:t>https://www.github.com/Gopalakrishnan-Kumar/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5897563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Kaggle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https://www.kaggle.com /gopalkk2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322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3916309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6270" y="1403757"/>
            <a:ext cx="82677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phylogenetic tree successfully illustrates the genetic relationships between sequences.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Clustal</a:t>
            </a:r>
            <a:r>
              <a:rPr lang="en-US" altLang="en-US" sz="2400" dirty="0">
                <a:latin typeface="Arial" panose="020B0604020202020204" pitchFamily="34" charset="0"/>
              </a:rPr>
              <a:t> Omega + </a:t>
            </a:r>
            <a:r>
              <a:rPr lang="en-US" altLang="en-US" sz="2400" dirty="0" err="1">
                <a:latin typeface="Arial" panose="020B0604020202020204" pitchFamily="34" charset="0"/>
              </a:rPr>
              <a:t>Biopython</a:t>
            </a:r>
            <a:r>
              <a:rPr lang="en-US" altLang="en-US" sz="2400" dirty="0">
                <a:latin typeface="Arial" panose="020B0604020202020204" pitchFamily="34" charset="0"/>
              </a:rPr>
              <a:t> provide an effective pipeline for bioinformatics analysis.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Such trees are valuable in evolutionary biology, taxonomy, and gene function prediction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77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Colab</a:t>
            </a:r>
            <a:r>
              <a:rPr lang="en-US" b="1" dirty="0" smtClean="0"/>
              <a:t>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60589"/>
            <a:ext cx="8596668" cy="388077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colab.research.google.com/drive/1OmD7CTgKgYHXvippaG2nlZRAqouZg-eb?usp=sharing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7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</a:t>
            </a:r>
            <a:r>
              <a:rPr lang="en-US" sz="2000" dirty="0"/>
              <a:t>compare DNA sequences and construct a </a:t>
            </a:r>
            <a:r>
              <a:rPr lang="en-US" sz="2000" b="1" dirty="0"/>
              <a:t>phylogenetic tree</a:t>
            </a:r>
            <a:r>
              <a:rPr lang="en-US" sz="2000" dirty="0"/>
              <a:t> to explore evolutionary relationships between </a:t>
            </a:r>
            <a:r>
              <a:rPr lang="en-US" sz="2000" dirty="0" smtClean="0"/>
              <a:t>sequences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92933" y="3396734"/>
            <a:ext cx="29345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Input Data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00513" y="4100975"/>
            <a:ext cx="407515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input.fasta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nucleotide sequences </a:t>
            </a:r>
          </a:p>
        </p:txBody>
      </p:sp>
    </p:spTree>
    <p:extLst>
      <p:ext uri="{BB962C8B-B14F-4D97-AF65-F5344CB8AC3E}">
        <p14:creationId xmlns:p14="http://schemas.microsoft.com/office/powerpoint/2010/main" val="25395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54" y="807283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854" y="2297749"/>
            <a:ext cx="8596668" cy="3880773"/>
          </a:xfrm>
        </p:spPr>
        <p:txBody>
          <a:bodyPr/>
          <a:lstStyle/>
          <a:p>
            <a:r>
              <a:rPr lang="en-US" sz="2400" b="1" dirty="0"/>
              <a:t>Sequence </a:t>
            </a:r>
            <a:r>
              <a:rPr lang="en-US" sz="2400" b="1" dirty="0" smtClean="0"/>
              <a:t>Alignment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841397"/>
            <a:ext cx="917448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Tool: </a:t>
            </a:r>
            <a:r>
              <a:rPr lang="en-US" altLang="en-US" sz="2400" b="1" dirty="0" err="1">
                <a:latin typeface="Arial" panose="020B0604020202020204" pitchFamily="34" charset="0"/>
              </a:rPr>
              <a:t>Clustal</a:t>
            </a:r>
            <a:r>
              <a:rPr lang="en-US" altLang="en-US" sz="2400" b="1" dirty="0">
                <a:latin typeface="Arial" panose="020B0604020202020204" pitchFamily="34" charset="0"/>
              </a:rPr>
              <a:t> Omega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Sequences are aligned to identify regions of similarity.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Gaps are introduced where necessary to optimize alignment.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Alignment output is saved to </a:t>
            </a:r>
            <a:r>
              <a:rPr lang="en-US" altLang="en-US" sz="2400" dirty="0" err="1">
                <a:latin typeface="Arial Unicode MS"/>
              </a:rPr>
              <a:t>aligned_file.fasta</a:t>
            </a:r>
            <a:r>
              <a:rPr lang="en-US" altLang="en-US" sz="2400" dirty="0"/>
              <a:t>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44974" y="1714606"/>
            <a:ext cx="9961381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 Calculation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Tool: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Biopython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DistanceCalculator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identity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Computes pairwise distances between aligned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calculates the proportion of matching nucleotides.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1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8640"/>
            <a:ext cx="8596668" cy="1320800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Tree Construction</a:t>
            </a:r>
          </a:p>
          <a:p>
            <a:r>
              <a:rPr lang="en-US" dirty="0"/>
              <a:t>Method: </a:t>
            </a:r>
            <a:r>
              <a:rPr lang="en-US" b="1" dirty="0"/>
              <a:t>UPGMA (Unweighted Pair Group Method with Arithmetic Mean)</a:t>
            </a:r>
            <a:endParaRPr lang="en-US" dirty="0"/>
          </a:p>
          <a:p>
            <a:r>
              <a:rPr lang="en-US" dirty="0"/>
              <a:t>A hierarchical clustering algorithm used to create a rooted tree.</a:t>
            </a:r>
          </a:p>
          <a:p>
            <a:r>
              <a:rPr lang="en-US" dirty="0"/>
              <a:t>Distance matrix is converted into a </a:t>
            </a:r>
            <a:r>
              <a:rPr lang="en-US" dirty="0" err="1"/>
              <a:t>dendrogram</a:t>
            </a:r>
            <a:r>
              <a:rPr lang="en-US" dirty="0"/>
              <a:t>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Visualization</a:t>
            </a:r>
          </a:p>
          <a:p>
            <a:r>
              <a:rPr lang="en-US" dirty="0"/>
              <a:t>Tool: </a:t>
            </a:r>
            <a:r>
              <a:rPr lang="en-US" b="1" dirty="0" err="1"/>
              <a:t>Biopython</a:t>
            </a:r>
            <a:r>
              <a:rPr lang="en-US" b="1" dirty="0"/>
              <a:t> </a:t>
            </a:r>
            <a:r>
              <a:rPr lang="en-US" b="1" dirty="0" err="1"/>
              <a:t>Phylo</a:t>
            </a:r>
            <a:r>
              <a:rPr lang="en-US" b="1" dirty="0"/>
              <a:t> + </a:t>
            </a:r>
            <a:r>
              <a:rPr lang="en-US" b="1" dirty="0" err="1"/>
              <a:t>Matplotlib</a:t>
            </a:r>
            <a:endParaRPr lang="en-US" dirty="0"/>
          </a:p>
          <a:p>
            <a:r>
              <a:rPr lang="en-US" dirty="0"/>
              <a:t>The final tree is rendered graphically.</a:t>
            </a:r>
          </a:p>
          <a:p>
            <a:r>
              <a:rPr lang="en-US" dirty="0"/>
              <a:t>Branch lengths indicate evolutionary distances.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&amp; Interpretation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236313"/>
              </p:ext>
            </p:extLst>
          </p:nvPr>
        </p:nvGraphicFramePr>
        <p:xfrm>
          <a:off x="677334" y="1930400"/>
          <a:ext cx="8596312" cy="146304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243566548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50347737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03855498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510687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seq1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seq2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seq3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06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seq1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85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seq2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657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seq3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11717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77334" y="3973622"/>
            <a:ext cx="98818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seq2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seq3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are more closely related than either is to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seq1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three sequences are similar, indicating relatively recent divergence.</a:t>
            </a:r>
          </a:p>
        </p:txBody>
      </p:sp>
    </p:spTree>
    <p:extLst>
      <p:ext uri="{BB962C8B-B14F-4D97-AF65-F5344CB8AC3E}">
        <p14:creationId xmlns:p14="http://schemas.microsoft.com/office/powerpoint/2010/main" val="18014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&amp; Interpretation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85" y="2160588"/>
            <a:ext cx="4836867" cy="3881437"/>
          </a:xfrm>
        </p:spPr>
      </p:pic>
    </p:spTree>
    <p:extLst>
      <p:ext uri="{BB962C8B-B14F-4D97-AF65-F5344CB8AC3E}">
        <p14:creationId xmlns:p14="http://schemas.microsoft.com/office/powerpoint/2010/main" val="10170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274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Trebuchet MS</vt:lpstr>
      <vt:lpstr>Wingdings 3</vt:lpstr>
      <vt:lpstr>Facet</vt:lpstr>
      <vt:lpstr>Compare sequences to construct a phylogenetic tree</vt:lpstr>
      <vt:lpstr>Google Colab URL</vt:lpstr>
      <vt:lpstr>Objective </vt:lpstr>
      <vt:lpstr>Methodology</vt:lpstr>
      <vt:lpstr>Methodology</vt:lpstr>
      <vt:lpstr>Methodology</vt:lpstr>
      <vt:lpstr>Methodology</vt:lpstr>
      <vt:lpstr>Results &amp; Interpretation</vt:lpstr>
      <vt:lpstr>Results &amp; Interpretation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Compare sequences to construct a phylogenetic tree</dc:title>
  <dc:creator>ADMIN</dc:creator>
  <cp:lastModifiedBy>ADMIN</cp:lastModifiedBy>
  <cp:revision>14</cp:revision>
  <dcterms:created xsi:type="dcterms:W3CDTF">2025-04-12T04:08:16Z</dcterms:created>
  <dcterms:modified xsi:type="dcterms:W3CDTF">2025-04-13T11:38:10Z</dcterms:modified>
</cp:coreProperties>
</file>