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CE50-1BD1-4D7C-A7DD-BDC3C55363E9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AD75-AC16-4921-9B54-337076243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75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CE50-1BD1-4D7C-A7DD-BDC3C55363E9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AD75-AC16-4921-9B54-337076243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13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CE50-1BD1-4D7C-A7DD-BDC3C55363E9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AD75-AC16-4921-9B54-337076243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64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CE50-1BD1-4D7C-A7DD-BDC3C55363E9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AD75-AC16-4921-9B54-337076243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85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CE50-1BD1-4D7C-A7DD-BDC3C55363E9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AD75-AC16-4921-9B54-337076243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19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CE50-1BD1-4D7C-A7DD-BDC3C55363E9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AD75-AC16-4921-9B54-337076243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70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CE50-1BD1-4D7C-A7DD-BDC3C55363E9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AD75-AC16-4921-9B54-337076243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52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CE50-1BD1-4D7C-A7DD-BDC3C55363E9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AD75-AC16-4921-9B54-337076243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81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CE50-1BD1-4D7C-A7DD-BDC3C55363E9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AD75-AC16-4921-9B54-337076243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01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CE50-1BD1-4D7C-A7DD-BDC3C55363E9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AD75-AC16-4921-9B54-337076243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59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BCE50-1BD1-4D7C-A7DD-BDC3C55363E9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AD75-AC16-4921-9B54-337076243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78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BCE50-1BD1-4D7C-A7DD-BDC3C55363E9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FAD75-AC16-4921-9B54-337076243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99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Gopalakrishnan-Kumar/" TargetMode="External"/><Relationship Id="rId2" Type="http://schemas.openxmlformats.org/officeDocument/2006/relationships/hyperlink" Target="https://www.linkedin.com/in/gopalakrishnan-kumar-a73301110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aggle.com/gopalkk2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ortJzdAqCGY-VvXnPbXeTZKB-8jxbHDK?usp=shar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Ensuring Target Specificity Using Bioinformatics Tools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By </a:t>
            </a:r>
            <a:r>
              <a:rPr lang="en-US" dirty="0" err="1" smtClean="0"/>
              <a:t>Gopalakrishnan</a:t>
            </a:r>
            <a:r>
              <a:rPr lang="en-US" dirty="0" smtClean="0"/>
              <a:t> Kumar, </a:t>
            </a:r>
            <a:r>
              <a:rPr lang="en-US" dirty="0" err="1" smtClean="0"/>
              <a:t>MTech</a:t>
            </a:r>
            <a:r>
              <a:rPr lang="en-US" dirty="0" smtClean="0"/>
              <a:t> IIT-Bombay,</a:t>
            </a:r>
          </a:p>
          <a:p>
            <a:r>
              <a:rPr lang="en-US" dirty="0" smtClean="0"/>
              <a:t>Freelance </a:t>
            </a:r>
            <a:r>
              <a:rPr lang="en-US" smtClean="0"/>
              <a:t>Data Science Consultant, GLV Data Solutions Consultancy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https://www.linkedin.com/in/gopalakrishnan-kumar-a73301110/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https://www.github.com/Gopalakrishnan-Kumar/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https://www.kaggle.com/gopalkk2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438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Google URL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colab.research.google.com/drive/1ortJzdAqCGY-VvXnPbXeTZKB-8jxbHDK?usp=sharing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94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3117"/>
            <a:ext cx="10515600" cy="4351338"/>
          </a:xfrm>
        </p:spPr>
        <p:txBody>
          <a:bodyPr/>
          <a:lstStyle/>
          <a:p>
            <a:r>
              <a:rPr lang="en-US" dirty="0"/>
              <a:t>CRISPR-Cas9 is a powerful genome-editing tool, but ensuring the specificity of CRISPR guide RNAs (gRNAs) is crucial to prevent unintended off-target effects. This report presents a bioinformatics approach to evaluating target specificity by identifying potential off-target mismatches in a reference genome. The study involves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sz="2000" dirty="0" smtClean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21672" y="28638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1025237" y="3306864"/>
            <a:ext cx="862127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Identifying CRISPR target sequences from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sequence.fasta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Comparing them against genomic data from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gene.fna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Visualizing off-target effects using data visualization techniques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6750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091" y="1504950"/>
            <a:ext cx="10515600" cy="4351338"/>
          </a:xfrm>
        </p:spPr>
        <p:txBody>
          <a:bodyPr/>
          <a:lstStyle/>
          <a:p>
            <a:r>
              <a:rPr lang="en-US" b="1" dirty="0"/>
              <a:t>Data </a:t>
            </a:r>
            <a:r>
              <a:rPr lang="en-US" b="1" dirty="0" smtClean="0"/>
              <a:t>Collection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58091" y="1898750"/>
            <a:ext cx="99544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The analysis is based on two input files</a:t>
            </a:r>
            <a:r>
              <a:rPr lang="en-US" altLang="en-US" sz="2000" dirty="0" smtClean="0">
                <a:latin typeface="Arial" panose="020B0604020202020204" pitchFamily="34" charset="0"/>
              </a:rPr>
              <a:t>: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000" dirty="0" err="1">
                <a:latin typeface="Arial Unicode MS"/>
              </a:rPr>
              <a:t>sequence.fasta</a:t>
            </a:r>
            <a:r>
              <a:rPr lang="en-US" altLang="en-US" sz="2000" dirty="0"/>
              <a:t>: Contains CRISPR target sequences (gRNAs).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000" dirty="0" err="1">
                <a:latin typeface="Arial Unicode MS"/>
              </a:rPr>
              <a:t>gene.fna</a:t>
            </a:r>
            <a:r>
              <a:rPr lang="en-US" altLang="en-US" sz="2000" dirty="0"/>
              <a:t>: Contains genomic sequences where off-target effects are evaluated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61109" y="3484326"/>
            <a:ext cx="119218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Bioinformatics </a:t>
            </a:r>
            <a:r>
              <a:rPr lang="en-US" sz="2400" b="1" dirty="0" smtClean="0"/>
              <a:t>Approach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Extract CRISPR target sequences from </a:t>
            </a:r>
            <a:r>
              <a:rPr lang="en-US" altLang="en-US" sz="2000" dirty="0" err="1">
                <a:latin typeface="Arial Unicode MS"/>
              </a:rPr>
              <a:t>sequence.fasta</a:t>
            </a:r>
            <a:r>
              <a:rPr lang="en-US" altLang="en-US" sz="2000" dirty="0"/>
              <a:t>.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Scan the genomic sequences from </a:t>
            </a:r>
            <a:r>
              <a:rPr lang="en-US" altLang="en-US" sz="2000" dirty="0" err="1">
                <a:latin typeface="Arial Unicode MS"/>
              </a:rPr>
              <a:t>gene.fna</a:t>
            </a:r>
            <a:r>
              <a:rPr lang="en-US" altLang="en-US" sz="2000" dirty="0"/>
              <a:t> to identify potential binding sites.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Use sequence alignment techniques to determine mismatches between the CRISPR target sequences and genomic regions.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Apply a mismatch threshold (e.g., up to 3 mismatches) to identify potential off-target sites.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Visualize the results using bar charts, histograms, pie charts, and </a:t>
            </a:r>
            <a:r>
              <a:rPr lang="en-US" altLang="en-US" sz="2000" dirty="0" err="1">
                <a:latin typeface="Arial" panose="020B0604020202020204" pitchFamily="34" charset="0"/>
              </a:rPr>
              <a:t>heatmaps</a:t>
            </a:r>
            <a:r>
              <a:rPr lang="en-US" altLang="en-US" sz="2000" dirty="0">
                <a:latin typeface="Arial" panose="020B0604020202020204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7401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Results and 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3116"/>
            <a:ext cx="10515600" cy="4351338"/>
          </a:xfrm>
        </p:spPr>
        <p:txBody>
          <a:bodyPr/>
          <a:lstStyle/>
          <a:p>
            <a:r>
              <a:rPr lang="en-US" b="1" dirty="0"/>
              <a:t>Off-Target Mismatch </a:t>
            </a:r>
            <a:r>
              <a:rPr lang="en-US" b="1" dirty="0" smtClean="0"/>
              <a:t>Analysis</a:t>
            </a:r>
          </a:p>
          <a:p>
            <a:pPr marL="0" indent="0">
              <a:buNone/>
            </a:pPr>
            <a:r>
              <a:rPr lang="en-US" dirty="0"/>
              <a:t>The analysis identified </a:t>
            </a:r>
            <a:r>
              <a:rPr lang="en-US" b="1" dirty="0"/>
              <a:t>potential off-target effects</a:t>
            </a:r>
            <a:r>
              <a:rPr lang="en-US" dirty="0"/>
              <a:t> in several genomic regions, with varying degrees of mismatch</a:t>
            </a:r>
            <a:r>
              <a:rPr lang="en-US" dirty="0" smtClean="0"/>
              <a:t>.</a:t>
            </a:r>
          </a:p>
          <a:p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935181" y="3164681"/>
            <a:ext cx="1109056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The following visualizations provide insights into the target specificity:</a:t>
            </a:r>
          </a:p>
          <a:p>
            <a:r>
              <a:rPr lang="en-US" sz="2400" b="1" dirty="0" smtClean="0"/>
              <a:t>🔹 Bar Chart: Off-Target Mismatches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Displays the number of mismatches for each CRISPR target.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Helps determine which targets have the highest off-target risks.</a:t>
            </a:r>
          </a:p>
          <a:p>
            <a:r>
              <a:rPr lang="en-US" sz="2400" b="1" dirty="0" smtClean="0"/>
              <a:t>🔹 Histogram: Mismatch Distribution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Shows the frequency of different mismatch counts.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Helps assess whether most targets have low or high mismatches.</a:t>
            </a:r>
          </a:p>
          <a:p>
            <a:r>
              <a:rPr lang="en-US" sz="2400" b="1" dirty="0" smtClean="0"/>
              <a:t>🔹 Pie Chart: Proportion of Off-Target Effects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Shows the percentage of CRISPR sites with mismatches.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Helps determine overall specificity.</a:t>
            </a:r>
          </a:p>
        </p:txBody>
      </p:sp>
    </p:spTree>
    <p:extLst>
      <p:ext uri="{BB962C8B-B14F-4D97-AF65-F5344CB8AC3E}">
        <p14:creationId xmlns:p14="http://schemas.microsoft.com/office/powerpoint/2010/main" val="362302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🔹 </a:t>
            </a:r>
            <a:r>
              <a:rPr lang="en-US" b="1" dirty="0" err="1"/>
              <a:t>Heatmap</a:t>
            </a:r>
            <a:r>
              <a:rPr lang="en-US" b="1" dirty="0"/>
              <a:t>: Mismatch Positioning Across Targets</a:t>
            </a:r>
          </a:p>
          <a:p>
            <a:r>
              <a:rPr lang="en-US" dirty="0"/>
              <a:t>Displays mismatch intensity across different CRISPR sequences.</a:t>
            </a:r>
          </a:p>
          <a:p>
            <a:r>
              <a:rPr lang="en-US" dirty="0"/>
              <a:t>Helps visualize which targets are more prone to off-target effects.</a:t>
            </a:r>
          </a:p>
          <a:p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No </a:t>
            </a:r>
            <a:r>
              <a:rPr lang="en-US" dirty="0"/>
              <a:t>mismatches were detected, this indicates </a:t>
            </a:r>
            <a:r>
              <a:rPr lang="en-US" b="1" dirty="0"/>
              <a:t>high specificity</a:t>
            </a:r>
            <a:r>
              <a:rPr lang="en-US" dirty="0"/>
              <a:t> of the CRISPR targets.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Results and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109521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bioinformatics analysis successfully identified potential off-target effects in CRISPR-Cas9 guide RNAs. The results help in selecting the most </a:t>
            </a:r>
            <a:r>
              <a:rPr lang="en-US" b="1" dirty="0"/>
              <a:t>highly specific</a:t>
            </a:r>
            <a:r>
              <a:rPr lang="en-US" dirty="0"/>
              <a:t> CRISPR sites for genome editing, reducing the risk of unintended genetic modifications</a:t>
            </a:r>
            <a:r>
              <a:rPr lang="en-US" dirty="0" smtClean="0"/>
              <a:t>.</a:t>
            </a:r>
            <a:endParaRPr lang="en-US" b="1" dirty="0" smtClean="0"/>
          </a:p>
          <a:p>
            <a:r>
              <a:rPr lang="en-US" dirty="0" smtClean="0"/>
              <a:t>✅ CRISPR </a:t>
            </a:r>
            <a:r>
              <a:rPr lang="en-US" dirty="0"/>
              <a:t>specificity report saved as </a:t>
            </a:r>
            <a:r>
              <a:rPr lang="en-US" dirty="0" smtClean="0"/>
              <a:t>CSV: </a:t>
            </a:r>
          </a:p>
          <a:p>
            <a:pPr marL="0" indent="0">
              <a:buNone/>
            </a:pPr>
            <a:r>
              <a:rPr lang="en-US" dirty="0" err="1" smtClean="0"/>
              <a:t>CRISPR_Analysis_Output</a:t>
            </a:r>
            <a:r>
              <a:rPr lang="en-US" dirty="0" smtClean="0"/>
              <a:t>/CRISPR_Target_Specificity_Report.csv </a:t>
            </a:r>
          </a:p>
          <a:p>
            <a:r>
              <a:rPr lang="en-US" dirty="0" smtClean="0"/>
              <a:t>✅ </a:t>
            </a:r>
            <a:r>
              <a:rPr lang="en-US" dirty="0"/>
              <a:t>No off-target mismatches detected.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CRISPR </a:t>
            </a:r>
            <a:r>
              <a:rPr lang="en-US" dirty="0"/>
              <a:t>sequences are highly specific!</a:t>
            </a:r>
          </a:p>
        </p:txBody>
      </p:sp>
    </p:spTree>
    <p:extLst>
      <p:ext uri="{BB962C8B-B14F-4D97-AF65-F5344CB8AC3E}">
        <p14:creationId xmlns:p14="http://schemas.microsoft.com/office/powerpoint/2010/main" val="1123669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Recommendations </a:t>
            </a:r>
            <a:r>
              <a:rPr lang="en-US" b="1" dirty="0"/>
              <a:t>&amp; Future Work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838199" y="1304928"/>
            <a:ext cx="100514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Optimize guide RNA design</a:t>
            </a:r>
            <a:r>
              <a:rPr lang="en-US" altLang="en-US" sz="2400" dirty="0">
                <a:latin typeface="Arial" panose="020B0604020202020204" pitchFamily="34" charset="0"/>
              </a:rPr>
              <a:t> by selecting targets with the lowest off-target mismatches.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Use machine learning models</a:t>
            </a:r>
            <a:r>
              <a:rPr lang="en-US" altLang="en-US" sz="2400" dirty="0">
                <a:latin typeface="Arial" panose="020B0604020202020204" pitchFamily="34" charset="0"/>
              </a:rPr>
              <a:t> to predict off-target effects more accurately.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Compare with experimental validation</a:t>
            </a:r>
            <a:r>
              <a:rPr lang="en-US" altLang="en-US" sz="2400" dirty="0">
                <a:latin typeface="Arial" panose="020B0604020202020204" pitchFamily="34" charset="0"/>
              </a:rPr>
              <a:t> to verify computational predictions. </a:t>
            </a:r>
          </a:p>
        </p:txBody>
      </p:sp>
    </p:spTree>
    <p:extLst>
      <p:ext uri="{BB962C8B-B14F-4D97-AF65-F5344CB8AC3E}">
        <p14:creationId xmlns:p14="http://schemas.microsoft.com/office/powerpoint/2010/main" val="1021798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Output </a:t>
            </a:r>
            <a:r>
              <a:rPr lang="en-US" b="1" dirty="0"/>
              <a:t>Files &amp; Next Steps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85800" y="1493759"/>
            <a:ext cx="745915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📂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Visualizations Saved In: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CRISPR_Visualizations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📄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710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467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Unicode MS</vt:lpstr>
      <vt:lpstr>Calibri</vt:lpstr>
      <vt:lpstr>Calibri Light</vt:lpstr>
      <vt:lpstr>Office Theme</vt:lpstr>
      <vt:lpstr>Ensuring Target Specificity Using Bioinformatics Tools</vt:lpstr>
      <vt:lpstr>Google URL</vt:lpstr>
      <vt:lpstr>Introduction</vt:lpstr>
      <vt:lpstr>Methodology</vt:lpstr>
      <vt:lpstr>Results and Data Visualization</vt:lpstr>
      <vt:lpstr>Results and Data Visualization</vt:lpstr>
      <vt:lpstr>Conclusion</vt:lpstr>
      <vt:lpstr>Recommendations &amp; Future Work </vt:lpstr>
      <vt:lpstr>Output Files &amp;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Ensuring Target Specificity Using Bioinformatics Tools</dc:title>
  <dc:creator>KUMAR</dc:creator>
  <cp:lastModifiedBy>KUMAR</cp:lastModifiedBy>
  <cp:revision>12</cp:revision>
  <dcterms:created xsi:type="dcterms:W3CDTF">2025-03-05T09:11:15Z</dcterms:created>
  <dcterms:modified xsi:type="dcterms:W3CDTF">2025-03-06T02:21:14Z</dcterms:modified>
</cp:coreProperties>
</file>