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61" r:id="rId6"/>
    <p:sldId id="264" r:id="rId7"/>
    <p:sldId id="263" r:id="rId8"/>
    <p:sldId id="267" r:id="rId9"/>
    <p:sldId id="268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6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48B9-BB59-6A48-95A3-6CE531367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8A0CC-DA52-7546-A1C6-3C687AB98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6E68-6558-E745-A8B9-064CB716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27-56E3-DC4E-AA99-50144E94E9F1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A4BD-AD61-8045-86DE-9F518974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9CAAC-E432-D14D-9271-BB85241A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63C0-1718-B74E-9E15-D34D0CE6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81D8-CDEB-2847-B5CC-9DF506E4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7410A-7830-3442-9432-2589ACB2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A6B7F-0270-1148-8790-EE4F700C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27-56E3-DC4E-AA99-50144E94E9F1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3FE4-D168-684E-A826-8684E13A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463B5-8341-EC4E-B6C9-A0A48DDB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63C0-1718-B74E-9E15-D34D0CE6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B35A8-D3CD-9544-8D46-87595A131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41498-683F-6C48-BAF7-2CC0A1CB6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629D4-E851-4F43-BEEB-DF7F2EA0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27-56E3-DC4E-AA99-50144E94E9F1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CB3FF-7E5B-E54E-A55A-5E604135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8F46-7252-344E-885E-AF3B0E80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63C0-1718-B74E-9E15-D34D0CE6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5521-915D-2840-8B85-C4E8588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74D4-5A35-E544-BDDE-548EFE3B1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20F88-EF56-D446-93AF-9E443FE0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27-56E3-DC4E-AA99-50144E94E9F1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00C3-1786-4842-8277-4F49D000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CFD69-8ED3-9041-8720-4EAE5ABF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63C0-1718-B74E-9E15-D34D0CE6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068A-DC23-E44C-A23C-7C494CFB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6C913-8B95-D245-9204-D0E270DBE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AB7A-E857-7243-A6E4-2DA96EA0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27-56E3-DC4E-AA99-50144E94E9F1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1CD37-6EEC-A547-8021-E870B38E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34E3-98DB-6C45-A395-708CB97C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63C0-1718-B74E-9E15-D34D0CE6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EE38-B2D7-7D44-8668-D296FCEE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0C16F-EE52-D64A-9D38-E41CF51F1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88D25-DE9C-4049-9D8D-3C225C0A4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8080-47C1-6B4C-A75F-2255BEC6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27-56E3-DC4E-AA99-50144E94E9F1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89D54-AA32-C74D-94FD-41662943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6AF5A-A44A-B349-BC10-754ABBDB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63C0-1718-B74E-9E15-D34D0CE6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6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00BD-DC79-E640-942C-6D0259DC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F77E3-65D2-0940-A3D1-718FBB2E2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2E85-4707-6C40-A0A0-D115140D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F8A96-F488-424E-98ED-E0AF3B524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165F3-BDB3-6246-A545-FE651B3E5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F4FE4-5D35-1140-BB2E-63C1D283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27-56E3-DC4E-AA99-50144E94E9F1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0EFF0-E852-4649-B3B6-68950BFE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C1615-871E-394B-974B-2ACD2893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63C0-1718-B74E-9E15-D34D0CE6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7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4B9B-F94D-2A43-B579-9B379231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4D4A3-CE2C-2A48-AB93-AE0A1D09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27-56E3-DC4E-AA99-50144E94E9F1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FF276-47EC-4646-9D89-12ED88AF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001C4-D94C-2740-A7C5-C809F2C7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63C0-1718-B74E-9E15-D34D0CE6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8C1F5-6D58-F644-A46B-3978F35B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27-56E3-DC4E-AA99-50144E94E9F1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CBDDA-4477-724D-84EA-B43C9B22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EADDC-3522-A24E-8E77-EC54392E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63C0-1718-B74E-9E15-D34D0CE6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3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CD2C-6716-EF42-8EEE-F1A6F97D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13F3-13AD-3740-BD03-D6533B6E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7F91C-6892-5740-8CFA-4EA5758F9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731DE-A72E-B443-B641-E43D2DD3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27-56E3-DC4E-AA99-50144E94E9F1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B37F4-0410-F54B-9FA9-D87236B7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C0674-B950-CB4C-8535-CE2D8C7F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63C0-1718-B74E-9E15-D34D0CE6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5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9667-D3BD-154B-8C77-FA06A49A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100AD-AEA7-B947-BFD0-8FA74C505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C5385-4D6D-9C41-AAD8-C43EAC0A6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0AC59-2B74-BC45-B465-AAEBCA2B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27-56E3-DC4E-AA99-50144E94E9F1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5ACC5-326D-B246-A68A-3B1B914F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C755-D8D7-5341-BC45-52F32C0C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63C0-1718-B74E-9E15-D34D0CE6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64D17-1892-914F-9049-EE7B4BFE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01C6B-122D-0048-9C56-93206EEC5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B5F82-912F-9841-BBC8-94581F669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BF27-56E3-DC4E-AA99-50144E94E9F1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70D95-6ED7-7047-BEEB-3FAE09F6B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B9C2C-2BAE-AB44-BD85-38371FA87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B63C0-1718-B74E-9E15-D34D0CE6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5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9427-C6AB-ED48-AFE2-F3C871FB4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E4185-059C-9B49-A20A-EC1A6A463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Ramya Gopalan</a:t>
            </a:r>
          </a:p>
        </p:txBody>
      </p:sp>
    </p:spTree>
    <p:extLst>
      <p:ext uri="{BB962C8B-B14F-4D97-AF65-F5344CB8AC3E}">
        <p14:creationId xmlns:p14="http://schemas.microsoft.com/office/powerpoint/2010/main" val="4538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7102-A0CE-6044-98BE-10AB2C52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41167-48FD-CE4E-9826-FF2E2CFD0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an average, although accuracy was really poor, KNN performed better than linear purely based on objective scores.</a:t>
            </a:r>
          </a:p>
          <a:p>
            <a:r>
              <a:rPr lang="en-US" dirty="0"/>
              <a:t>But KNN regression took longer than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65022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7102-A0CE-6044-98BE-10AB2C52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41167-48FD-CE4E-9826-FF2E2CFD0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of Male v/s Female proved to be pretty robust given height as a feature</a:t>
            </a:r>
          </a:p>
          <a:p>
            <a:r>
              <a:rPr lang="en-US" dirty="0"/>
              <a:t>Predicting age using regression given features like income, essay length or the number of ‘I’ s used in the essay did not provide good results. </a:t>
            </a:r>
          </a:p>
          <a:p>
            <a:r>
              <a:rPr lang="en-US" dirty="0"/>
              <a:t>Next steps:</a:t>
            </a:r>
          </a:p>
          <a:p>
            <a:r>
              <a:rPr lang="en-US" dirty="0"/>
              <a:t>Features (variables) did not show a strong correlation with each other and posed a challenge to discrimination and prediction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80F7-0821-AD41-A9E6-4B60FD99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Plot #1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0E3521-E400-3947-98CC-E3C4E327C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1418"/>
            <a:ext cx="8324408" cy="5053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9471C4-8E29-5541-8477-98203FED8225}"/>
              </a:ext>
            </a:extLst>
          </p:cNvPr>
          <p:cNvSpPr txBox="1"/>
          <p:nvPr/>
        </p:nvSpPr>
        <p:spPr>
          <a:xfrm>
            <a:off x="2445865" y="6139764"/>
            <a:ext cx="605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Majority of </a:t>
            </a:r>
            <a:r>
              <a:rPr lang="en-US" dirty="0" err="1"/>
              <a:t>OKCupid</a:t>
            </a:r>
            <a:r>
              <a:rPr lang="en-US" dirty="0"/>
              <a:t> users fall in the single, age 15 – 35 bracket</a:t>
            </a:r>
          </a:p>
        </p:txBody>
      </p:sp>
    </p:spTree>
    <p:extLst>
      <p:ext uri="{BB962C8B-B14F-4D97-AF65-F5344CB8AC3E}">
        <p14:creationId xmlns:p14="http://schemas.microsoft.com/office/powerpoint/2010/main" val="185930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80F7-0821-AD41-A9E6-4B60FD99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Plot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4D354-8AE2-3347-982D-DD8628A00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85" y="1462088"/>
            <a:ext cx="5842000" cy="438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AA113D-A183-0D4B-A8F9-AF7C5DC60090}"/>
              </a:ext>
            </a:extLst>
          </p:cNvPr>
          <p:cNvSpPr txBox="1"/>
          <p:nvPr/>
        </p:nvSpPr>
        <p:spPr>
          <a:xfrm>
            <a:off x="2126092" y="6139764"/>
            <a:ext cx="669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Height of male users on an average larger than height of female users</a:t>
            </a:r>
          </a:p>
        </p:txBody>
      </p:sp>
    </p:spTree>
    <p:extLst>
      <p:ext uri="{BB962C8B-B14F-4D97-AF65-F5344CB8AC3E}">
        <p14:creationId xmlns:p14="http://schemas.microsoft.com/office/powerpoint/2010/main" val="92765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9079-B648-2B42-A763-547025BA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BDA4D-0754-844E-B185-817CCF33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new columns created were </a:t>
            </a:r>
          </a:p>
          <a:p>
            <a:pPr lvl="1"/>
            <a:r>
              <a:rPr lang="en-US" dirty="0"/>
              <a:t>status of user mapped to as a set of numbers using panda </a:t>
            </a:r>
            <a:r>
              <a:rPr lang="en-US" dirty="0" err="1"/>
              <a:t>dataframe’s</a:t>
            </a:r>
            <a:r>
              <a:rPr lang="en-US" dirty="0"/>
              <a:t> map function as follows</a:t>
            </a:r>
          </a:p>
          <a:p>
            <a:pPr marL="457200" lvl="1" indent="0">
              <a:buNone/>
            </a:pPr>
            <a:r>
              <a:rPr lang="en-US" dirty="0"/>
              <a:t>    {'single':1, 'married': 2, 'available': 3, 'seeing someone': 4, 'unknown': 5}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Number of times the user uses love in his/her essay using python string object’s count function and applying it on each index using a lambda function</a:t>
            </a:r>
          </a:p>
          <a:p>
            <a:pPr marL="914400" lvl="2" indent="0">
              <a:buNone/>
            </a:pPr>
            <a:r>
              <a:rPr lang="en-US" sz="2400" dirty="0" err="1"/>
              <a:t>loveCnts</a:t>
            </a:r>
            <a:r>
              <a:rPr lang="en-US" sz="2400" dirty="0"/>
              <a:t> = df.essay0.apply(lambda x: </a:t>
            </a:r>
            <a:r>
              <a:rPr lang="en-US" sz="2400" dirty="0" err="1"/>
              <a:t>x.count</a:t>
            </a:r>
            <a:r>
              <a:rPr lang="en-US" sz="2400" dirty="0"/>
              <a:t>("love"))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6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078B-9B86-B74F-B53D-C0379DB9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1196-959D-374B-82FD-AA960956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determine if </a:t>
            </a:r>
            <a:r>
              <a:rPr lang="en-US" dirty="0" err="1"/>
              <a:t>OKCupid</a:t>
            </a:r>
            <a:r>
              <a:rPr lang="en-US" dirty="0"/>
              <a:t> user is male or female based on income and height stats</a:t>
            </a:r>
          </a:p>
          <a:p>
            <a:endParaRPr lang="en-US" dirty="0"/>
          </a:p>
          <a:p>
            <a:r>
              <a:rPr lang="en-US" dirty="0"/>
              <a:t>Based on data exploration experiments, there was no over-whelming feature to discriminate relationship status of user ( single, married, </a:t>
            </a:r>
            <a:r>
              <a:rPr lang="en-US" dirty="0" err="1"/>
              <a:t>etc</a:t>
            </a:r>
            <a:r>
              <a:rPr lang="en-US" dirty="0"/>
              <a:t>) based on income, essay information, or even age</a:t>
            </a:r>
          </a:p>
          <a:p>
            <a:endParaRPr lang="en-US" dirty="0"/>
          </a:p>
          <a:p>
            <a:r>
              <a:rPr lang="en-US" dirty="0"/>
              <a:t>Male-female classification using height of user supported with other features such as income information and essay info showed a good level of accuracy (testing and training).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181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078B-9B86-B74F-B53D-C0379DB9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1196-959D-374B-82FD-AA960956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determine age of user based on income and essay length information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all the continuous valued columns in the data set (age, income and height), I picked age as the variable </a:t>
            </a:r>
            <a:r>
              <a:rPr lang="en-US"/>
              <a:t>of interest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doing further data exploration, I was unable to converge to a feature / set of features that did a good job of regressing to the right age.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Both linear regression and KNN regression showed poor accuracy numbers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982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8C47-5154-4D4C-A7E6-85854530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11" y="-293076"/>
            <a:ext cx="4482489" cy="1600200"/>
          </a:xfrm>
        </p:spPr>
        <p:txBody>
          <a:bodyPr/>
          <a:lstStyle/>
          <a:p>
            <a:r>
              <a:rPr lang="en-US" dirty="0"/>
              <a:t>Classification #1: KNN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B939E-FE61-304C-8CE4-6C72BB10F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8692" y="1307124"/>
            <a:ext cx="4704005" cy="4870938"/>
          </a:xfrm>
        </p:spPr>
        <p:txBody>
          <a:bodyPr>
            <a:normAutofit fontScale="70000" lnSpcReduction="20000"/>
          </a:bodyPr>
          <a:lstStyle/>
          <a:p>
            <a:pPr lvl="1"/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Maximum accuracy on the test set is in the range 0. 82 to 0.84</a:t>
            </a:r>
          </a:p>
          <a:p>
            <a:pPr marL="285750" indent="-285750">
              <a:buFontTx/>
              <a:buChar char="-"/>
            </a:pPr>
            <a:r>
              <a:rPr lang="en-US" dirty="0"/>
              <a:t>Time taken to run classifier using optimal number of neighbors</a:t>
            </a:r>
          </a:p>
          <a:p>
            <a:r>
              <a:rPr lang="en-US" dirty="0"/>
              <a:t>        ( between 50 – 200) around 0.00005 seconds on a MacBook Pro</a:t>
            </a:r>
          </a:p>
          <a:p>
            <a:pPr marL="285750" indent="-285750">
              <a:buFontTx/>
              <a:buChar char="-"/>
            </a:pPr>
            <a:r>
              <a:rPr lang="en-US" dirty="0"/>
              <a:t>From the time to run, picking 50 neighbors seems optimal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Confusion matrix for </a:t>
            </a:r>
            <a:r>
              <a:rPr lang="en-US" dirty="0" err="1"/>
              <a:t>n_neighbors</a:t>
            </a:r>
            <a:r>
              <a:rPr lang="en-US" dirty="0"/>
              <a:t> = 50 gives the following result</a:t>
            </a:r>
          </a:p>
          <a:p>
            <a:r>
              <a:rPr lang="en-US" b="1" dirty="0"/>
              <a:t>                          M     F</a:t>
            </a:r>
          </a:p>
          <a:p>
            <a:r>
              <a:rPr lang="en-US" b="1" dirty="0"/>
              <a:t>              M       379 130 </a:t>
            </a:r>
          </a:p>
          <a:p>
            <a:r>
              <a:rPr lang="en-US" b="1" dirty="0"/>
              <a:t>               F        37   336</a:t>
            </a:r>
          </a:p>
          <a:p>
            <a:pPr marL="285750" indent="-285750">
              <a:buFontTx/>
              <a:buChar char="-"/>
            </a:pPr>
            <a:r>
              <a:rPr lang="en-US" dirty="0"/>
              <a:t>From the confusion matrix, we gather:</a:t>
            </a:r>
          </a:p>
          <a:p>
            <a:r>
              <a:rPr lang="en-US" dirty="0"/>
              <a:t>        Precision for detection of male      ~ 379 / (379 + 37)</a:t>
            </a:r>
          </a:p>
          <a:p>
            <a:r>
              <a:rPr lang="en-US" dirty="0"/>
              <a:t>                                                                    ~ </a:t>
            </a:r>
            <a:r>
              <a:rPr lang="en-US" b="1" dirty="0"/>
              <a:t>0.91</a:t>
            </a:r>
          </a:p>
          <a:p>
            <a:r>
              <a:rPr lang="en-US" dirty="0"/>
              <a:t>        Precision for detection of female  ~ 336 / (336 + 130)</a:t>
            </a:r>
          </a:p>
          <a:p>
            <a:r>
              <a:rPr lang="en-US" dirty="0"/>
              <a:t>                                                                    ~ </a:t>
            </a:r>
            <a:r>
              <a:rPr lang="en-US" b="1" dirty="0"/>
              <a:t>0.72</a:t>
            </a:r>
          </a:p>
          <a:p>
            <a:r>
              <a:rPr lang="en-US" dirty="0"/>
              <a:t>        Recall for detection of male           ~ 379 / (379 + 130) </a:t>
            </a:r>
          </a:p>
          <a:p>
            <a:r>
              <a:rPr lang="en-US" dirty="0"/>
              <a:t>                                                                    ~ </a:t>
            </a:r>
            <a:r>
              <a:rPr lang="en-US" b="1" dirty="0"/>
              <a:t>0.744</a:t>
            </a:r>
          </a:p>
          <a:p>
            <a:r>
              <a:rPr lang="en-US" dirty="0"/>
              <a:t>        Recall for detection of female       ~ 336 / (336 + 37)</a:t>
            </a:r>
          </a:p>
          <a:p>
            <a:r>
              <a:rPr lang="en-US" dirty="0"/>
              <a:t>                                                                    ~  </a:t>
            </a:r>
            <a:r>
              <a:rPr lang="en-US" b="1" dirty="0"/>
              <a:t>0.9</a:t>
            </a:r>
          </a:p>
          <a:p>
            <a:pPr marL="285750" indent="-285750">
              <a:buFontTx/>
              <a:buChar char="-"/>
            </a:pPr>
            <a:r>
              <a:rPr lang="en-US" dirty="0"/>
              <a:t>Observations:</a:t>
            </a:r>
          </a:p>
          <a:p>
            <a:r>
              <a:rPr lang="en-US" dirty="0"/>
              <a:t>          We obtain pretty good Accuracy, precision and recall scores</a:t>
            </a:r>
          </a:p>
          <a:p>
            <a:endParaRPr lang="en-US" b="1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A1E82DC-81C2-5D4B-9551-04F807A090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8" r="2508"/>
          <a:stretch>
            <a:fillRect/>
          </a:stretch>
        </p:blipFill>
        <p:spPr>
          <a:xfrm>
            <a:off x="5615355" y="3953856"/>
            <a:ext cx="3451696" cy="233289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F4EAA7-416C-E74A-AF8F-F1617F5A7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74" y="1307124"/>
            <a:ext cx="3563677" cy="24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8C47-5154-4D4C-A7E6-85854530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19" y="-217274"/>
            <a:ext cx="4482489" cy="1600200"/>
          </a:xfrm>
        </p:spPr>
        <p:txBody>
          <a:bodyPr/>
          <a:lstStyle/>
          <a:p>
            <a:r>
              <a:rPr lang="en-US" dirty="0"/>
              <a:t>Classification #2: SVM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B939E-FE61-304C-8CE4-6C72BB10F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283" y="1539997"/>
            <a:ext cx="4482489" cy="4895972"/>
          </a:xfrm>
        </p:spPr>
        <p:txBody>
          <a:bodyPr>
            <a:normAutofit fontScale="70000" lnSpcReduction="20000"/>
          </a:bodyPr>
          <a:lstStyle/>
          <a:p>
            <a:pPr lvl="1"/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Pretty high accuracy noted on the test set using a linear kernel ~ 0.84</a:t>
            </a:r>
          </a:p>
          <a:p>
            <a:pPr marL="285750" indent="-285750">
              <a:buFontTx/>
              <a:buChar char="-"/>
            </a:pPr>
            <a:r>
              <a:rPr lang="en-US" dirty="0"/>
              <a:t>Time taken to run classifier using  linear kernel ~ 0.1 </a:t>
            </a:r>
            <a:r>
              <a:rPr lang="en-US" dirty="0" err="1"/>
              <a:t>ms</a:t>
            </a:r>
            <a:r>
              <a:rPr lang="en-US" dirty="0"/>
              <a:t> similar to KNN which was around 0.5 </a:t>
            </a:r>
            <a:r>
              <a:rPr lang="en-US" dirty="0" err="1"/>
              <a:t>msec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Confusion matrix</a:t>
            </a:r>
          </a:p>
          <a:p>
            <a:r>
              <a:rPr lang="en-US" b="1" dirty="0"/>
              <a:t>                           M     F</a:t>
            </a:r>
          </a:p>
          <a:p>
            <a:r>
              <a:rPr lang="en-US" b="1" dirty="0"/>
              <a:t>              M       419   89 </a:t>
            </a:r>
          </a:p>
          <a:p>
            <a:r>
              <a:rPr lang="en-US" b="1" dirty="0"/>
              <a:t>               F        77    297</a:t>
            </a:r>
          </a:p>
          <a:p>
            <a:pPr marL="285750" indent="-285750">
              <a:buFontTx/>
              <a:buChar char="-"/>
            </a:pPr>
            <a:r>
              <a:rPr lang="en-US" dirty="0"/>
              <a:t>From the confusion matrix, we gather:</a:t>
            </a:r>
          </a:p>
          <a:p>
            <a:r>
              <a:rPr lang="en-US" dirty="0"/>
              <a:t>         Precision for detection of male      ~ 419 / (419 + 77)</a:t>
            </a:r>
          </a:p>
          <a:p>
            <a:r>
              <a:rPr lang="en-US" dirty="0"/>
              <a:t>                                                                      ~ </a:t>
            </a:r>
            <a:r>
              <a:rPr lang="en-US" b="1" dirty="0"/>
              <a:t>0.85</a:t>
            </a:r>
          </a:p>
          <a:p>
            <a:r>
              <a:rPr lang="en-US" dirty="0"/>
              <a:t>          Precision for detection of female  ~ 297 / (89 + 297)</a:t>
            </a:r>
          </a:p>
          <a:p>
            <a:r>
              <a:rPr lang="en-US" dirty="0"/>
              <a:t>                                                                       ~ </a:t>
            </a:r>
            <a:r>
              <a:rPr lang="en-US" b="1" dirty="0"/>
              <a:t>0.77</a:t>
            </a:r>
          </a:p>
          <a:p>
            <a:r>
              <a:rPr lang="en-US" dirty="0"/>
              <a:t>          Recall for detection of male           ~ 419 / (419 + 89) </a:t>
            </a:r>
          </a:p>
          <a:p>
            <a:r>
              <a:rPr lang="en-US" dirty="0"/>
              <a:t>                                                                       ~ </a:t>
            </a:r>
            <a:r>
              <a:rPr lang="en-US" b="1" dirty="0"/>
              <a:t>0.83</a:t>
            </a:r>
          </a:p>
          <a:p>
            <a:r>
              <a:rPr lang="en-US" dirty="0"/>
              <a:t>          Recall for detection of female        ~ 297 / (77 + 297)</a:t>
            </a:r>
          </a:p>
          <a:p>
            <a:r>
              <a:rPr lang="en-US" dirty="0"/>
              <a:t>                                                                       ~ </a:t>
            </a:r>
            <a:r>
              <a:rPr lang="en-US" b="1" dirty="0"/>
              <a:t>0.79</a:t>
            </a:r>
          </a:p>
          <a:p>
            <a:pPr marL="285750" indent="-285750">
              <a:buFontTx/>
              <a:buChar char="-"/>
            </a:pPr>
            <a:r>
              <a:rPr lang="en-US" dirty="0"/>
              <a:t>Observations:</a:t>
            </a:r>
          </a:p>
          <a:p>
            <a:r>
              <a:rPr lang="en-US" dirty="0"/>
              <a:t>          - We obtain pretty good Accuracy, precision and recall scores</a:t>
            </a:r>
          </a:p>
          <a:p>
            <a:r>
              <a:rPr lang="en-US" dirty="0"/>
              <a:t>          - Male classification seems to be better than female classification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53190F4-9459-0D42-A609-70F9C1906D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8" r="2508"/>
          <a:stretch>
            <a:fillRect/>
          </a:stretch>
        </p:blipFill>
        <p:spPr>
          <a:xfrm>
            <a:off x="7283451" y="3464878"/>
            <a:ext cx="3566160" cy="2815872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6D89C3-E45C-9849-8CC2-3DE1A4671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449" y="642937"/>
            <a:ext cx="4348163" cy="27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8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2BA8-D4A9-4846-8D62-BF6EF8A5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B50A2-BBD0-084D-81FE-B0E7554B6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61738" cy="4351338"/>
          </a:xfrm>
        </p:spPr>
        <p:txBody>
          <a:bodyPr>
            <a:normAutofit/>
          </a:bodyPr>
          <a:lstStyle/>
          <a:p>
            <a:r>
              <a:rPr lang="en-US" dirty="0"/>
              <a:t>Age was chosen as variable for interest and income was chosen as the feature</a:t>
            </a:r>
          </a:p>
          <a:p>
            <a:r>
              <a:rPr lang="en-US" dirty="0"/>
              <a:t>Here are the performance numbers for the 2 regression techniques used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4AE65-9874-FE41-8F23-5BD5B90D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062" y="3462483"/>
            <a:ext cx="3778738" cy="245452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EEFE68-C8F7-CC4E-AF4D-66203AC6E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7793"/>
              </p:ext>
            </p:extLst>
          </p:nvPr>
        </p:nvGraphicFramePr>
        <p:xfrm>
          <a:off x="1187937" y="3722443"/>
          <a:ext cx="561144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482">
                  <a:extLst>
                    <a:ext uri="{9D8B030D-6E8A-4147-A177-3AD203B41FA5}">
                      <a16:colId xmlns:a16="http://schemas.microsoft.com/office/drawing/2014/main" val="2270328793"/>
                    </a:ext>
                  </a:extLst>
                </a:gridCol>
                <a:gridCol w="1870482">
                  <a:extLst>
                    <a:ext uri="{9D8B030D-6E8A-4147-A177-3AD203B41FA5}">
                      <a16:colId xmlns:a16="http://schemas.microsoft.com/office/drawing/2014/main" val="937762886"/>
                    </a:ext>
                  </a:extLst>
                </a:gridCol>
                <a:gridCol w="1870482">
                  <a:extLst>
                    <a:ext uri="{9D8B030D-6E8A-4147-A177-3AD203B41FA5}">
                      <a16:colId xmlns:a16="http://schemas.microsoft.com/office/drawing/2014/main" val="15694095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Timing (secs)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66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8.539277680066167e-07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3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0.076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0.07338544264485392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1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83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18339</TotalTime>
  <Words>756</Words>
  <Application>Microsoft Macintosh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Capstone Project</vt:lpstr>
      <vt:lpstr>Data Exploration: Plot #1</vt:lpstr>
      <vt:lpstr>Data Exploration: Plot #2</vt:lpstr>
      <vt:lpstr>Data augmentation</vt:lpstr>
      <vt:lpstr>Classification Problem Statement </vt:lpstr>
      <vt:lpstr>Regression Problem Statement </vt:lpstr>
      <vt:lpstr>Classification #1: KNN</vt:lpstr>
      <vt:lpstr>Classification #2: SVM</vt:lpstr>
      <vt:lpstr>Regression</vt:lpstr>
      <vt:lpstr>Regression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70</cp:revision>
  <dcterms:created xsi:type="dcterms:W3CDTF">2018-11-12T19:18:25Z</dcterms:created>
  <dcterms:modified xsi:type="dcterms:W3CDTF">2018-12-01T18:22:06Z</dcterms:modified>
</cp:coreProperties>
</file>