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0" r:id="rId9"/>
    <p:sldId id="269" r:id="rId10"/>
    <p:sldId id="263" r:id="rId11"/>
    <p:sldId id="264" r:id="rId12"/>
    <p:sldId id="265" r:id="rId13"/>
    <p:sldId id="271" r:id="rId14"/>
    <p:sldId id="272" r:id="rId15"/>
    <p:sldId id="268" r:id="rId16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516" y="66"/>
      </p:cViewPr>
      <p:guideLst>
        <p:guide orient="horz" pos="2880"/>
        <p:guide pos="2160"/>
      </p:guideLst>
    </p:cSldViewPr>
  </p:slideViewPr>
  <p:notesTextViewPr>
    <p:cViewPr>
      <p:scale>
        <a:sx n="25" d="100"/>
        <a:sy n="2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LCOT\Desktop\Employee_Datase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LCOT\Desktop\Employee_Datase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LCOT\Desktop\Employee_Dataset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[Employee_Dataset.xlsx]PIVOT TABLE!PivotTable2</c:name>
    <c:fmtId val="8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500" b="1" i="0" u="none" strike="noStrike" kern="1200" cap="all" spc="100" normalizeH="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pattFill prst="ltUpDiag">
            <a:fgClr>
              <a:schemeClr val="accent1"/>
            </a:fgClr>
            <a:bgClr>
              <a:schemeClr val="lt1"/>
            </a:bgClr>
          </a:pattFill>
          <a:ln>
            <a:noFill/>
          </a:ln>
          <a:effectLst/>
        </c:spPr>
        <c:marker>
          <c:symbol val="none"/>
        </c:marker>
        <c:dLbl>
          <c:idx val="0"/>
          <c:spPr>
            <a:solidFill>
              <a:srgbClr val="4472C4">
                <a:alpha val="70000"/>
              </a:srgb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pattFill prst="ltUpDiag">
            <a:fgClr>
              <a:schemeClr val="accent1"/>
            </a:fgClr>
            <a:bgClr>
              <a:schemeClr val="lt1"/>
            </a:bgClr>
          </a:pattFill>
          <a:ln>
            <a:noFill/>
          </a:ln>
          <a:effectLst/>
        </c:spPr>
        <c:marker>
          <c:symbol val="none"/>
        </c:marker>
        <c:dLbl>
          <c:idx val="0"/>
          <c:spPr>
            <a:solidFill>
              <a:srgbClr val="4472C4">
                <a:alpha val="70000"/>
              </a:srgb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pattFill prst="ltUpDiag">
            <a:fgClr>
              <a:schemeClr val="accent1"/>
            </a:fgClr>
            <a:bgClr>
              <a:schemeClr val="lt1"/>
            </a:bgClr>
          </a:pattFill>
          <a:ln>
            <a:noFill/>
          </a:ln>
          <a:effectLst/>
        </c:spPr>
        <c:marker>
          <c:symbol val="none"/>
        </c:marker>
        <c:dLbl>
          <c:idx val="0"/>
          <c:spPr>
            <a:solidFill>
              <a:srgbClr val="4472C4">
                <a:alpha val="70000"/>
              </a:srgb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4.0805252369390428E-2"/>
          <c:y val="1.7272074481255881E-2"/>
          <c:w val="0.85082454030421995"/>
          <c:h val="0.7350363987520427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'PIVOT TABLE'!$B$4</c:f>
              <c:strCache>
                <c:ptCount val="1"/>
                <c:pt idx="0">
                  <c:v>Total</c:v>
                </c:pt>
              </c:strCache>
            </c:strRef>
          </c:tx>
          <c:spPr>
            <a:pattFill prst="ltUpDiag">
              <a:fgClr>
                <a:schemeClr val="accent1"/>
              </a:fgClr>
              <a:bgClr>
                <a:schemeClr val="lt1"/>
              </a:bgClr>
            </a:pattFill>
            <a:ln>
              <a:noFill/>
            </a:ln>
            <a:effectLst/>
          </c:spPr>
          <c:invertIfNegative val="0"/>
          <c:cat>
            <c:multiLvlStrRef>
              <c:f>'PIVOT TABLE'!$A$5:$A$35</c:f>
              <c:multiLvlStrCache>
                <c:ptCount val="15"/>
                <c:lvl>
                  <c:pt idx="0">
                    <c:v>Eilis Pavlasek</c:v>
                  </c:pt>
                  <c:pt idx="1">
                    <c:v>Althea  Bronger</c:v>
                  </c:pt>
                  <c:pt idx="2">
                    <c:v>Ansley Gounel</c:v>
                  </c:pt>
                  <c:pt idx="3">
                    <c:v>Faun Rickeard</c:v>
                  </c:pt>
                  <c:pt idx="4">
                    <c:v>Mabel Orrow</c:v>
                  </c:pt>
                  <c:pt idx="5">
                    <c:v>Layton Crayden</c:v>
                  </c:pt>
                  <c:pt idx="6">
                    <c:v>Felice McMurty</c:v>
                  </c:pt>
                  <c:pt idx="7">
                    <c:v>Natalee Craiker</c:v>
                  </c:pt>
                  <c:pt idx="8">
                    <c:v>Camilla Castle</c:v>
                  </c:pt>
                  <c:pt idx="9">
                    <c:v>Shantee  D'Antonio</c:v>
                  </c:pt>
                  <c:pt idx="10">
                    <c:v>Doe Clubley</c:v>
                  </c:pt>
                  <c:pt idx="11">
                    <c:v>Bari Toffano</c:v>
                  </c:pt>
                  <c:pt idx="12">
                    <c:v>Richy Gray</c:v>
                  </c:pt>
                  <c:pt idx="13">
                    <c:v>Theresita Chasmer</c:v>
                  </c:pt>
                  <c:pt idx="14">
                    <c:v>Nickolai  Artin</c:v>
                  </c:pt>
                </c:lvl>
                <c:lvl>
                  <c:pt idx="0">
                    <c:v>PR02010</c:v>
                  </c:pt>
                  <c:pt idx="1">
                    <c:v>PR02288</c:v>
                  </c:pt>
                  <c:pt idx="2">
                    <c:v>SQ00914</c:v>
                  </c:pt>
                  <c:pt idx="3">
                    <c:v>SQ01026</c:v>
                  </c:pt>
                  <c:pt idx="4">
                    <c:v>SQ01829</c:v>
                  </c:pt>
                  <c:pt idx="5">
                    <c:v>SQ01998</c:v>
                  </c:pt>
                  <c:pt idx="6">
                    <c:v>SQ03350</c:v>
                  </c:pt>
                  <c:pt idx="7">
                    <c:v>SQ04603</c:v>
                  </c:pt>
                  <c:pt idx="8">
                    <c:v>TN00182</c:v>
                  </c:pt>
                  <c:pt idx="9">
                    <c:v>TN01389</c:v>
                  </c:pt>
                  <c:pt idx="10">
                    <c:v>TN03169</c:v>
                  </c:pt>
                  <c:pt idx="11">
                    <c:v>TN04058</c:v>
                  </c:pt>
                  <c:pt idx="12">
                    <c:v>VT03701</c:v>
                  </c:pt>
                  <c:pt idx="13">
                    <c:v>VT04552</c:v>
                  </c:pt>
                  <c:pt idx="14">
                    <c:v>VT04681</c:v>
                  </c:pt>
                </c:lvl>
              </c:multiLvlStrCache>
            </c:multiLvlStrRef>
          </c:cat>
          <c:val>
            <c:numRef>
              <c:f>'PIVOT TABLE'!$B$5:$B$35</c:f>
              <c:numCache>
                <c:formatCode>General</c:formatCode>
                <c:ptCount val="15"/>
                <c:pt idx="0">
                  <c:v>1</c:v>
                </c:pt>
                <c:pt idx="1">
                  <c:v>1</c:v>
                </c:pt>
                <c:pt idx="2">
                  <c:v>2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2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2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06C-4A69-84DF-90B6B3FDDF5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69"/>
        <c:overlap val="-20"/>
        <c:axId val="482800632"/>
        <c:axId val="482801336"/>
      </c:barChart>
      <c:catAx>
        <c:axId val="48280063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alpha val="2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3175" cap="flat" cmpd="sng" algn="ctr">
            <a:solidFill>
              <a:schemeClr val="accent1">
                <a:lumMod val="60000"/>
                <a:lumOff val="4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5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2801336"/>
        <c:crosses val="autoZero"/>
        <c:auto val="1"/>
        <c:lblAlgn val="ctr"/>
        <c:lblOffset val="100"/>
        <c:noMultiLvlLbl val="0"/>
      </c:catAx>
      <c:valAx>
        <c:axId val="48280133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28006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rgbClr val="00B0F0"/>
    </a:solidFill>
    <a:ln w="9525" cap="flat" cmpd="sng" algn="ctr">
      <a:solidFill>
        <a:schemeClr val="accent1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[Employee_Dataset.xlsx]PIVOT TABLE!PivotTable2</c:name>
    <c:fmtId val="14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circle"/>
          <c:size val="4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1690185785600331"/>
          <c:y val="6.1320264408670666E-2"/>
          <c:w val="0.7970593175853018"/>
          <c:h val="0.7708733527543477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'PIVOT TABLE'!$B$4</c:f>
              <c:strCache>
                <c:ptCount val="1"/>
                <c:pt idx="0">
                  <c:v>Total</c:v>
                </c:pt>
              </c:strCache>
            </c:strRef>
          </c:tx>
          <c:spPr>
            <a:noFill/>
            <a:ln w="9525" cap="flat" cmpd="sng" algn="ctr">
              <a:solidFill>
                <a:schemeClr val="accent1"/>
              </a:solidFill>
              <a:miter lim="800000"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  <c:invertIfNegative val="0"/>
          <c:trendline>
            <c:spPr>
              <a:ln w="25400" cap="rnd">
                <a:solidFill>
                  <a:schemeClr val="accent1">
                    <a:alpha val="50000"/>
                  </a:schemeClr>
                </a:solidFill>
              </a:ln>
              <a:effectLst/>
            </c:spPr>
            <c:trendlineType val="linear"/>
            <c:dispRSqr val="0"/>
            <c:dispEq val="0"/>
          </c:trendline>
          <c:cat>
            <c:multiLvlStrRef>
              <c:f>'PIVOT TABLE'!$A$5:$A$35</c:f>
              <c:multiLvlStrCache>
                <c:ptCount val="15"/>
                <c:lvl>
                  <c:pt idx="0">
                    <c:v>Eilis Pavlasek</c:v>
                  </c:pt>
                  <c:pt idx="1">
                    <c:v>Althea  Bronger</c:v>
                  </c:pt>
                  <c:pt idx="2">
                    <c:v>Ansley Gounel</c:v>
                  </c:pt>
                  <c:pt idx="3">
                    <c:v>Faun Rickeard</c:v>
                  </c:pt>
                  <c:pt idx="4">
                    <c:v>Mabel Orrow</c:v>
                  </c:pt>
                  <c:pt idx="5">
                    <c:v>Layton Crayden</c:v>
                  </c:pt>
                  <c:pt idx="6">
                    <c:v>Felice McMurty</c:v>
                  </c:pt>
                  <c:pt idx="7">
                    <c:v>Natalee Craiker</c:v>
                  </c:pt>
                  <c:pt idx="8">
                    <c:v>Camilla Castle</c:v>
                  </c:pt>
                  <c:pt idx="9">
                    <c:v>Shantee  D'Antonio</c:v>
                  </c:pt>
                  <c:pt idx="10">
                    <c:v>Doe Clubley</c:v>
                  </c:pt>
                  <c:pt idx="11">
                    <c:v>Bari Toffano</c:v>
                  </c:pt>
                  <c:pt idx="12">
                    <c:v>Richy Gray</c:v>
                  </c:pt>
                  <c:pt idx="13">
                    <c:v>Theresita Chasmer</c:v>
                  </c:pt>
                  <c:pt idx="14">
                    <c:v>Nickolai  Artin</c:v>
                  </c:pt>
                </c:lvl>
                <c:lvl>
                  <c:pt idx="0">
                    <c:v>PR02010</c:v>
                  </c:pt>
                  <c:pt idx="1">
                    <c:v>PR02288</c:v>
                  </c:pt>
                  <c:pt idx="2">
                    <c:v>SQ00914</c:v>
                  </c:pt>
                  <c:pt idx="3">
                    <c:v>SQ01026</c:v>
                  </c:pt>
                  <c:pt idx="4">
                    <c:v>SQ01829</c:v>
                  </c:pt>
                  <c:pt idx="5">
                    <c:v>SQ01998</c:v>
                  </c:pt>
                  <c:pt idx="6">
                    <c:v>SQ03350</c:v>
                  </c:pt>
                  <c:pt idx="7">
                    <c:v>SQ04603</c:v>
                  </c:pt>
                  <c:pt idx="8">
                    <c:v>TN00182</c:v>
                  </c:pt>
                  <c:pt idx="9">
                    <c:v>TN01389</c:v>
                  </c:pt>
                  <c:pt idx="10">
                    <c:v>TN03169</c:v>
                  </c:pt>
                  <c:pt idx="11">
                    <c:v>TN04058</c:v>
                  </c:pt>
                  <c:pt idx="12">
                    <c:v>VT03701</c:v>
                  </c:pt>
                  <c:pt idx="13">
                    <c:v>VT04552</c:v>
                  </c:pt>
                  <c:pt idx="14">
                    <c:v>VT04681</c:v>
                  </c:pt>
                </c:lvl>
              </c:multiLvlStrCache>
            </c:multiLvlStrRef>
          </c:cat>
          <c:val>
            <c:numRef>
              <c:f>'PIVOT TABLE'!$B$5:$B$35</c:f>
              <c:numCache>
                <c:formatCode>General</c:formatCode>
                <c:ptCount val="15"/>
                <c:pt idx="0">
                  <c:v>1</c:v>
                </c:pt>
                <c:pt idx="1">
                  <c:v>1</c:v>
                </c:pt>
                <c:pt idx="2">
                  <c:v>2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2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2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CC4-4254-A33F-9559063EAAA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15"/>
        <c:overlap val="-40"/>
        <c:axId val="482800632"/>
        <c:axId val="482801336"/>
      </c:barChart>
      <c:catAx>
        <c:axId val="4828006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2801336"/>
        <c:crosses val="autoZero"/>
        <c:auto val="1"/>
        <c:lblAlgn val="ctr"/>
        <c:lblOffset val="100"/>
        <c:noMultiLvlLbl val="0"/>
      </c:catAx>
      <c:valAx>
        <c:axId val="482801336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28006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[Employee_Dataset.xlsx]PIVOT TABLE!PivotTable2</c:name>
    <c:fmtId val="17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circle"/>
          <c:size val="6"/>
          <c:spPr>
            <a:solidFill>
              <a:schemeClr val="accent1">
                <a:alpha val="85000"/>
              </a:schemeClr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'PIVOT TABLE'!$B$4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accent1"/>
                </a:solidFill>
              </a:ln>
              <a:effectLst/>
            </c:spPr>
            <c:trendlineType val="linear"/>
            <c:dispRSqr val="0"/>
            <c:dispEq val="0"/>
          </c:trendline>
          <c:cat>
            <c:multiLvlStrRef>
              <c:f>'PIVOT TABLE'!$A$5:$A$35</c:f>
              <c:multiLvlStrCache>
                <c:ptCount val="15"/>
                <c:lvl>
                  <c:pt idx="0">
                    <c:v>Eilis Pavlasek</c:v>
                  </c:pt>
                  <c:pt idx="1">
                    <c:v>Althea  Bronger</c:v>
                  </c:pt>
                  <c:pt idx="2">
                    <c:v>Ansley Gounel</c:v>
                  </c:pt>
                  <c:pt idx="3">
                    <c:v>Faun Rickeard</c:v>
                  </c:pt>
                  <c:pt idx="4">
                    <c:v>Mabel Orrow</c:v>
                  </c:pt>
                  <c:pt idx="5">
                    <c:v>Layton Crayden</c:v>
                  </c:pt>
                  <c:pt idx="6">
                    <c:v>Felice McMurty</c:v>
                  </c:pt>
                  <c:pt idx="7">
                    <c:v>Natalee Craiker</c:v>
                  </c:pt>
                  <c:pt idx="8">
                    <c:v>Camilla Castle</c:v>
                  </c:pt>
                  <c:pt idx="9">
                    <c:v>Shantee  D'Antonio</c:v>
                  </c:pt>
                  <c:pt idx="10">
                    <c:v>Doe Clubley</c:v>
                  </c:pt>
                  <c:pt idx="11">
                    <c:v>Bari Toffano</c:v>
                  </c:pt>
                  <c:pt idx="12">
                    <c:v>Richy Gray</c:v>
                  </c:pt>
                  <c:pt idx="13">
                    <c:v>Theresita Chasmer</c:v>
                  </c:pt>
                  <c:pt idx="14">
                    <c:v>Nickolai  Artin</c:v>
                  </c:pt>
                </c:lvl>
                <c:lvl>
                  <c:pt idx="0">
                    <c:v>PR02010</c:v>
                  </c:pt>
                  <c:pt idx="1">
                    <c:v>PR02288</c:v>
                  </c:pt>
                  <c:pt idx="2">
                    <c:v>SQ00914</c:v>
                  </c:pt>
                  <c:pt idx="3">
                    <c:v>SQ01026</c:v>
                  </c:pt>
                  <c:pt idx="4">
                    <c:v>SQ01829</c:v>
                  </c:pt>
                  <c:pt idx="5">
                    <c:v>SQ01998</c:v>
                  </c:pt>
                  <c:pt idx="6">
                    <c:v>SQ03350</c:v>
                  </c:pt>
                  <c:pt idx="7">
                    <c:v>SQ04603</c:v>
                  </c:pt>
                  <c:pt idx="8">
                    <c:v>TN00182</c:v>
                  </c:pt>
                  <c:pt idx="9">
                    <c:v>TN01389</c:v>
                  </c:pt>
                  <c:pt idx="10">
                    <c:v>TN03169</c:v>
                  </c:pt>
                  <c:pt idx="11">
                    <c:v>TN04058</c:v>
                  </c:pt>
                  <c:pt idx="12">
                    <c:v>VT03701</c:v>
                  </c:pt>
                  <c:pt idx="13">
                    <c:v>VT04552</c:v>
                  </c:pt>
                  <c:pt idx="14">
                    <c:v>VT04681</c:v>
                  </c:pt>
                </c:lvl>
              </c:multiLvlStrCache>
            </c:multiLvlStrRef>
          </c:cat>
          <c:val>
            <c:numRef>
              <c:f>'PIVOT TABLE'!$B$5:$B$35</c:f>
              <c:numCache>
                <c:formatCode>General</c:formatCode>
                <c:ptCount val="15"/>
                <c:pt idx="0">
                  <c:v>1</c:v>
                </c:pt>
                <c:pt idx="1">
                  <c:v>1</c:v>
                </c:pt>
                <c:pt idx="2">
                  <c:v>2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2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2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37B-4680-BCEA-916210CC3D70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482800632"/>
        <c:axId val="482801336"/>
      </c:barChart>
      <c:catAx>
        <c:axId val="4828006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2801336"/>
        <c:crosses val="autoZero"/>
        <c:auto val="1"/>
        <c:lblAlgn val="ctr"/>
        <c:lblOffset val="100"/>
        <c:noMultiLvlLbl val="0"/>
      </c:catAx>
      <c:valAx>
        <c:axId val="482801336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4828006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4">
  <cs:axisTitle>
    <cs:lnRef idx="0"/>
    <cs:fillRef idx="0"/>
    <cs:effectRef idx="0"/>
    <cs:fontRef idx="minor">
      <a:schemeClr val="lt1"/>
    </cs:fontRef>
    <cs:defRPr sz="900" b="1" kern="1200"/>
  </cs:axisTitle>
  <cs:category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800" kern="1200" cap="all" spc="150" normalizeH="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  <cs:defRPr sz="1000" kern="1200"/>
  </cs:chartArea>
  <cs:dataLabel>
    <cs:lnRef idx="0"/>
    <cs:fillRef idx="0">
      <cs:styleClr val="auto"/>
    </cs:fillRef>
    <cs:effectRef idx="0"/>
    <cs:fontRef idx="minor">
      <a:schemeClr val="lt1"/>
    </cs:fontRef>
    <cs:spPr>
      <a:solidFill>
        <a:schemeClr val="phClr">
          <a:alpha val="70000"/>
        </a:schemeClr>
      </a:solidFill>
    </cs:spPr>
    <cs:defRPr sz="900" kern="120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34925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22225">
        <a:solidFill>
          <a:schemeClr val="lt1"/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900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900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500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900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13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27-08-2024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diamond/>
      </p:transition>
    </mc:Choice>
    <mc:Fallback>
      <p:transition spd="slow">
        <p:diamond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diamond/>
      </p:transition>
    </mc:Choice>
    <mc:Fallback>
      <p:transition spd="slow">
        <p:diamond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diamond/>
      </p:transition>
    </mc:Choice>
    <mc:Fallback>
      <p:transition spd="slow">
        <p:diamond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diamond/>
      </p:transition>
    </mc:Choice>
    <mc:Fallback>
      <p:transition spd="slow">
        <p:diamond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diamond/>
      </p:transition>
    </mc:Choice>
    <mc:Fallback>
      <p:transition spd="slow">
        <p:diamond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mc:AlternateContent xmlns:mc="http://schemas.openxmlformats.org/markup-compatibility/2006">
    <mc:Choice xmlns:p14="http://schemas.microsoft.com/office/powerpoint/2010/main" Requires="p14">
      <p:transition spd="slow" p14:dur="800">
        <p:diamond/>
      </p:transition>
    </mc:Choice>
    <mc:Fallback>
      <p:transition spd="slow">
        <p:diamond/>
      </p:transition>
    </mc:Fallback>
  </mc:AlternateConten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461632" y="3334962"/>
            <a:ext cx="8610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NAME:GOPALAKRISHNAN P.</a:t>
            </a:r>
          </a:p>
          <a:p>
            <a:r>
              <a:rPr lang="en-US" sz="2400" dirty="0"/>
              <a:t>REGISTER NO:2213111036010.</a:t>
            </a:r>
          </a:p>
          <a:p>
            <a:r>
              <a:rPr lang="en-US" sz="2400" dirty="0"/>
              <a:t>NM ID: 426BC9B5C378C85AEE9417CF9092A953.</a:t>
            </a:r>
          </a:p>
          <a:p>
            <a:r>
              <a:rPr lang="en-US" sz="2400" dirty="0"/>
              <a:t>DEPARTMENT: B.COM (GENERAL).</a:t>
            </a:r>
          </a:p>
          <a:p>
            <a:r>
              <a:rPr lang="en-US" sz="2400" dirty="0"/>
              <a:t>COLLEGE: GOVERNMENT ARTS AND SCIENCE COLLEGE NANDANAM.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diamond/>
      </p:transition>
    </mc:Choice>
    <mc:Fallback>
      <p:transition spd="slow">
        <p:diamond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76962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32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have used both the pivot charts and slicers at the same time in data analysis so it makes it easy to understand for the users who uses it.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diamond/>
      </p:transition>
    </mc:Choice>
    <mc:Fallback>
      <p:transition spd="slow">
        <p:diamond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9519B6-4532-72BD-0143-F93619CA20FA}"/>
              </a:ext>
            </a:extLst>
          </p:cNvPr>
          <p:cNvSpPr txBox="1"/>
          <p:nvPr/>
        </p:nvSpPr>
        <p:spPr>
          <a:xfrm>
            <a:off x="1524000" y="1295400"/>
            <a:ext cx="6324600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tx1"/>
              </a:buClr>
              <a:buFont typeface="+mj-lt"/>
              <a:buAutoNum type="alphaLcPeriod"/>
            </a:pPr>
            <a:r>
              <a:rPr lang="en-IN" sz="2800" dirty="0"/>
              <a:t>Collection of data from Kaggle.</a:t>
            </a:r>
          </a:p>
          <a:p>
            <a:pPr marL="342900" indent="-342900">
              <a:buClr>
                <a:schemeClr val="tx1"/>
              </a:buClr>
              <a:buFont typeface="+mj-lt"/>
              <a:buAutoNum type="alphaLcPeriod"/>
            </a:pPr>
            <a:r>
              <a:rPr lang="en-IN" sz="2800" dirty="0"/>
              <a:t>Cleaning unwanted data.</a:t>
            </a:r>
          </a:p>
          <a:p>
            <a:pPr marL="342900" indent="-342900">
              <a:buClr>
                <a:schemeClr val="tx1"/>
              </a:buClr>
              <a:buFont typeface="+mj-lt"/>
              <a:buAutoNum type="alphaLcPeriod"/>
            </a:pPr>
            <a:r>
              <a:rPr lang="en-IN" sz="2800" dirty="0"/>
              <a:t>Selection of data.</a:t>
            </a:r>
          </a:p>
          <a:p>
            <a:pPr marL="342900" indent="-342900">
              <a:buClr>
                <a:schemeClr val="tx1"/>
              </a:buClr>
              <a:buFont typeface="+mj-lt"/>
              <a:buAutoNum type="alphaLcPeriod"/>
            </a:pPr>
            <a:r>
              <a:rPr lang="en-IN" sz="2800" dirty="0"/>
              <a:t>Selection of analysis.(gender and department analysis)</a:t>
            </a:r>
          </a:p>
          <a:p>
            <a:pPr marL="342900" indent="-342900">
              <a:buClr>
                <a:schemeClr val="tx1"/>
              </a:buClr>
              <a:buFont typeface="+mj-lt"/>
              <a:buAutoNum type="alphaLcPeriod"/>
            </a:pPr>
            <a:r>
              <a:rPr lang="en-IN" sz="2800" dirty="0"/>
              <a:t>Use of various techniques from excel (conditional formatting, sorting, filtering, table, pivot table, pivot charts, slicers etc,…</a:t>
            </a:r>
          </a:p>
          <a:p>
            <a:pPr marL="342900" indent="-342900">
              <a:buClr>
                <a:schemeClr val="tx1"/>
              </a:buClr>
              <a:buFont typeface="+mj-lt"/>
              <a:buAutoNum type="alphaLcPeriod"/>
            </a:pPr>
            <a:r>
              <a:rPr lang="en-IN" sz="2800" dirty="0"/>
              <a:t>Finding the results.</a:t>
            </a:r>
          </a:p>
          <a:p>
            <a:pPr marL="342900" indent="-342900">
              <a:buClr>
                <a:schemeClr val="tx1"/>
              </a:buClr>
              <a:buFont typeface="+mj-lt"/>
              <a:buAutoNum type="alphaLcPeriod"/>
            </a:pPr>
            <a:r>
              <a:rPr lang="en-IN" sz="2800" dirty="0"/>
              <a:t>Using the charts and graphs.</a:t>
            </a:r>
          </a:p>
          <a:p>
            <a:pPr>
              <a:buClr>
                <a:schemeClr val="tx1"/>
              </a:buClr>
            </a:pPr>
            <a:endParaRPr lang="en-IN" dirty="0"/>
          </a:p>
          <a:p>
            <a:pPr marL="342900" indent="-342900">
              <a:buClr>
                <a:schemeClr val="tx1"/>
              </a:buClr>
              <a:buFont typeface="+mj-lt"/>
              <a:buAutoNum type="alphaLcPeriod"/>
            </a:pP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diamond/>
      </p:transition>
    </mc:Choice>
    <mc:Fallback>
      <p:transition spd="slow">
        <p:diamond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51CBE5FA-14DA-A7D5-2AA0-9DD685B53C3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51363011"/>
              </p:ext>
            </p:extLst>
          </p:nvPr>
        </p:nvGraphicFramePr>
        <p:xfrm>
          <a:off x="2662237" y="1147444"/>
          <a:ext cx="6781800" cy="41433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7D96095B-799F-424F-DA58-A1F526C47F2D}"/>
              </a:ext>
            </a:extLst>
          </p:cNvPr>
          <p:cNvSpPr txBox="1"/>
          <p:nvPr/>
        </p:nvSpPr>
        <p:spPr>
          <a:xfrm>
            <a:off x="2733674" y="5513368"/>
            <a:ext cx="66389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Total number of male employees in sales department of the company.</a:t>
            </a:r>
            <a:endParaRPr lang="en-US" sz="28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diamond/>
      </p:transition>
    </mc:Choice>
    <mc:Fallback>
      <p:transition spd="slow">
        <p:diamond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51CBE5FA-14DA-A7D5-2AA0-9DD685B53C3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57905135"/>
              </p:ext>
            </p:extLst>
          </p:nvPr>
        </p:nvGraphicFramePr>
        <p:xfrm>
          <a:off x="1905000" y="609600"/>
          <a:ext cx="7772400" cy="48005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A0738F49-0DA0-8A9E-496A-B0879BC6127E}"/>
              </a:ext>
            </a:extLst>
          </p:cNvPr>
          <p:cNvSpPr txBox="1"/>
          <p:nvPr/>
        </p:nvSpPr>
        <p:spPr>
          <a:xfrm>
            <a:off x="2133600" y="5638800"/>
            <a:ext cx="8153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Total number of female employees in the marketing department of the company.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378909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diamond/>
      </p:transition>
    </mc:Choice>
    <mc:Fallback>
      <p:transition spd="slow">
        <p:diamond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51CBE5FA-14DA-A7D5-2AA0-9DD685B53C3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17514837"/>
              </p:ext>
            </p:extLst>
          </p:nvPr>
        </p:nvGraphicFramePr>
        <p:xfrm>
          <a:off x="2133600" y="609600"/>
          <a:ext cx="7924800" cy="4648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DB4B6D3-9645-B4FC-6347-3AF378F066E5}"/>
              </a:ext>
            </a:extLst>
          </p:cNvPr>
          <p:cNvSpPr txBox="1"/>
          <p:nvPr/>
        </p:nvSpPr>
        <p:spPr>
          <a:xfrm>
            <a:off x="2590800" y="5562600"/>
            <a:ext cx="7696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Total number of male and female candidates in product management department of the company.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166320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diamond/>
      </p:transition>
    </mc:Choice>
    <mc:Fallback>
      <p:transition spd="slow">
        <p:diamond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C60803-606A-D212-AE0A-9A757BF25CE1}"/>
              </a:ext>
            </a:extLst>
          </p:cNvPr>
          <p:cNvSpPr txBox="1"/>
          <p:nvPr/>
        </p:nvSpPr>
        <p:spPr>
          <a:xfrm>
            <a:off x="755332" y="1676400"/>
            <a:ext cx="960786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800" b="1" dirty="0"/>
              <a:t>Finally I here by conclude that in my project the following outcomes:</a:t>
            </a:r>
          </a:p>
          <a:p>
            <a:pPr algn="just"/>
            <a:r>
              <a:rPr lang="en-IN" sz="2800" dirty="0"/>
              <a:t>1.With my project we can find the total number of employees.</a:t>
            </a:r>
          </a:p>
          <a:p>
            <a:pPr algn="just"/>
            <a:r>
              <a:rPr lang="en-IN" sz="2800" dirty="0"/>
              <a:t>2.We can find the total number of male and female in the working population of the company.</a:t>
            </a:r>
          </a:p>
          <a:p>
            <a:pPr algn="just"/>
            <a:r>
              <a:rPr lang="en-IN" sz="2800" dirty="0"/>
              <a:t>3.We can also find the total number of department that are operating in the company and division of male and female in the particular department.</a:t>
            </a:r>
          </a:p>
          <a:p>
            <a:pPr algn="just"/>
            <a:r>
              <a:rPr lang="en-IN" sz="2800" dirty="0"/>
              <a:t>4.With all this the company find the requirement of employees in the organisation and recruit according to that.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diamond/>
      </p:transition>
    </mc:Choice>
    <mc:Fallback>
      <p:transition spd="slow">
        <p:diamond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gradFill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path path="circle">
              <a:fillToRect l="100000" b="100000"/>
            </a:path>
          </a:gra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Gender and Department  Analysis using Excel.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diamond/>
      </p:transition>
    </mc:Choice>
    <mc:Fallback>
      <p:transition spd="slow">
        <p:diamond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gradFill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diamond/>
      </p:transition>
    </mc:Choice>
    <mc:Fallback>
      <p:transition spd="slow">
        <p:diamond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798896-5DFA-DEAD-5228-6F2A49566359}"/>
              </a:ext>
            </a:extLst>
          </p:cNvPr>
          <p:cNvSpPr txBox="1"/>
          <p:nvPr/>
        </p:nvSpPr>
        <p:spPr>
          <a:xfrm>
            <a:off x="1219200" y="2362200"/>
            <a:ext cx="66294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sz="3200" dirty="0"/>
              <a:t>To know the total working population.</a:t>
            </a:r>
          </a:p>
          <a:p>
            <a:pPr marL="342900" indent="-342900">
              <a:buAutoNum type="arabicPeriod"/>
            </a:pPr>
            <a:r>
              <a:rPr lang="en-IN" sz="3200" dirty="0"/>
              <a:t>To know the total number of working  male and  female.</a:t>
            </a:r>
          </a:p>
          <a:p>
            <a:pPr marL="342900" indent="-342900">
              <a:buAutoNum type="arabicPeriod"/>
            </a:pPr>
            <a:r>
              <a:rPr lang="en-IN" sz="3200" dirty="0"/>
              <a:t>To know the total number of department in the company.</a:t>
            </a:r>
            <a:endParaRPr lang="en-US" sz="32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diamond/>
      </p:transition>
    </mc:Choice>
    <mc:Fallback>
      <p:transition spd="slow">
        <p:diamond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 have </a:t>
            </a:r>
            <a:r>
              <a:rPr lang="en-US" sz="2800" b="0" i="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analysied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gender and department in the company from the data set using various techniques from excel like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tables, sorting, filtering and grouping and using pivot tables, slicers etc,…and expressed my result at the end.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diamond/>
      </p:transition>
    </mc:Choice>
    <mc:Fallback>
      <p:transition spd="slow">
        <p:diamond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175F7C-6258-A74B-5BA1-7BAD6ACCE439}"/>
              </a:ext>
            </a:extLst>
          </p:cNvPr>
          <p:cNvSpPr txBox="1"/>
          <p:nvPr/>
        </p:nvSpPr>
        <p:spPr>
          <a:xfrm>
            <a:off x="1371600" y="2362200"/>
            <a:ext cx="532447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1.Management of the company</a:t>
            </a:r>
          </a:p>
          <a:p>
            <a:r>
              <a:rPr lang="en-IN" sz="3200" dirty="0"/>
              <a:t>2.Employees</a:t>
            </a:r>
          </a:p>
          <a:p>
            <a:r>
              <a:rPr lang="en-IN" sz="3200" dirty="0"/>
              <a:t>3.Researchers </a:t>
            </a:r>
          </a:p>
          <a:p>
            <a:r>
              <a:rPr lang="en-IN" sz="3200" dirty="0"/>
              <a:t>4.Statistical department </a:t>
            </a:r>
            <a:endParaRPr lang="en-US" sz="32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diamond/>
      </p:transition>
    </mc:Choice>
    <mc:Fallback>
      <p:transition spd="slow">
        <p:diamond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11AC0B-42A8-7215-931E-C99541452A62}"/>
              </a:ext>
            </a:extLst>
          </p:cNvPr>
          <p:cNvSpPr txBox="1"/>
          <p:nvPr/>
        </p:nvSpPr>
        <p:spPr>
          <a:xfrm>
            <a:off x="3428999" y="2019301"/>
            <a:ext cx="764946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I have used various techniques in excel like </a:t>
            </a:r>
          </a:p>
          <a:p>
            <a:r>
              <a:rPr lang="en-IN" sz="3200" dirty="0"/>
              <a:t>1.Conditional formatting: for finding the null values.</a:t>
            </a:r>
          </a:p>
          <a:p>
            <a:r>
              <a:rPr lang="en-IN" sz="3200" dirty="0"/>
              <a:t>2.Table: to make look the data in presentable and neat manner.</a:t>
            </a:r>
          </a:p>
          <a:p>
            <a:r>
              <a:rPr lang="en-US" sz="3200" dirty="0"/>
              <a:t>3.alignment:to center the data so that it will look nice.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diamond/>
      </p:transition>
    </mc:Choice>
    <mc:Fallback>
      <p:transition spd="slow">
        <p:diamond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A3587-2240-EB4F-2723-A8704F507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5366" y="1524000"/>
            <a:ext cx="9185434" cy="3816429"/>
          </a:xfrm>
        </p:spPr>
        <p:txBody>
          <a:bodyPr/>
          <a:lstStyle/>
          <a:p>
            <a:r>
              <a:rPr lang="en-US" sz="3200" b="0" dirty="0"/>
              <a:t>4.Pivot table: to </a:t>
            </a:r>
            <a:r>
              <a:rPr lang="en-US" sz="3200" b="0" dirty="0" err="1"/>
              <a:t>summarise</a:t>
            </a:r>
            <a:r>
              <a:rPr lang="en-US" sz="3200" b="0" dirty="0"/>
              <a:t> the data and analysis it.</a:t>
            </a:r>
            <a:br>
              <a:rPr lang="en-US" sz="3200" b="0" dirty="0"/>
            </a:br>
            <a:r>
              <a:rPr lang="en-US" sz="3200" b="0" dirty="0"/>
              <a:t>5.slicers: I have used slicers to easy access the data which we are searching for</a:t>
            </a:r>
            <a:r>
              <a:rPr lang="en-US" sz="4400" dirty="0"/>
              <a:t>.</a:t>
            </a:r>
            <a:br>
              <a:rPr lang="en-US" sz="4400" dirty="0"/>
            </a:br>
            <a:r>
              <a:rPr lang="en-US" sz="3200" b="0" dirty="0"/>
              <a:t>6.pivot charts: to understand the data in a easy manner.</a:t>
            </a:r>
            <a:br>
              <a:rPr lang="en-US" sz="4400" dirty="0"/>
            </a:b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4480952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diamond/>
      </p:transition>
    </mc:Choice>
    <mc:Fallback>
      <p:transition spd="slow">
        <p:diamond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564CD4-4918-87C0-8854-9635C394CED6}"/>
              </a:ext>
            </a:extLst>
          </p:cNvPr>
          <p:cNvSpPr txBox="1"/>
          <p:nvPr/>
        </p:nvSpPr>
        <p:spPr>
          <a:xfrm>
            <a:off x="1905000" y="1676400"/>
            <a:ext cx="662940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400" dirty="0"/>
              <a:t>I have  used the data which I is collected from Kaggle.com.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400" dirty="0"/>
              <a:t>Various data which is been used in my project are</a:t>
            </a:r>
          </a:p>
          <a:p>
            <a:pPr marL="857250" lvl="1" indent="-400050">
              <a:buFont typeface="+mj-lt"/>
              <a:buAutoNum type="romanUcPeriod"/>
            </a:pPr>
            <a:r>
              <a:rPr lang="en-IN" sz="2400" dirty="0"/>
              <a:t>Employee id: alpha numeric.</a:t>
            </a:r>
          </a:p>
          <a:p>
            <a:pPr marL="857250" lvl="1" indent="-400050">
              <a:buFont typeface="+mj-lt"/>
              <a:buAutoNum type="romanUcPeriod"/>
            </a:pPr>
            <a:r>
              <a:rPr lang="en-IN" sz="2400" dirty="0"/>
              <a:t>Name: alphabets.</a:t>
            </a:r>
          </a:p>
          <a:p>
            <a:pPr marL="857250" lvl="1" indent="-400050">
              <a:buFont typeface="+mj-lt"/>
              <a:buAutoNum type="romanUcPeriod"/>
            </a:pPr>
            <a:r>
              <a:rPr lang="en-IN" sz="2400" dirty="0"/>
              <a:t>Gender: alphabet.</a:t>
            </a:r>
          </a:p>
          <a:p>
            <a:pPr marL="857250" lvl="1" indent="-400050">
              <a:buFont typeface="+mj-lt"/>
              <a:buAutoNum type="romanUcPeriod"/>
            </a:pPr>
            <a:r>
              <a:rPr lang="en-IN" sz="2400" dirty="0"/>
              <a:t>Salary: numbers.</a:t>
            </a:r>
          </a:p>
          <a:p>
            <a:pPr marL="857250" lvl="1" indent="-400050">
              <a:buFont typeface="+mj-lt"/>
              <a:buAutoNum type="romanUcPeriod"/>
            </a:pPr>
            <a:r>
              <a:rPr lang="en-IN" sz="2400" dirty="0"/>
              <a:t>Start date: alpha numeric.</a:t>
            </a:r>
          </a:p>
          <a:p>
            <a:pPr marL="857250" lvl="1" indent="-400050">
              <a:buFont typeface="+mj-lt"/>
              <a:buAutoNum type="romanUcPeriod"/>
            </a:pPr>
            <a:r>
              <a:rPr lang="en-IN" sz="2400" dirty="0"/>
              <a:t>Employee type: alphabets.</a:t>
            </a:r>
          </a:p>
          <a:p>
            <a:pPr marL="857250" lvl="1" indent="-400050">
              <a:buFont typeface="+mj-lt"/>
              <a:buAutoNum type="romanUcPeriod"/>
            </a:pPr>
            <a:r>
              <a:rPr lang="en-IN" sz="2400" dirty="0"/>
              <a:t>Work location: alphabets.</a:t>
            </a:r>
          </a:p>
          <a:p>
            <a:pPr lvl="1"/>
            <a:r>
              <a:rPr lang="en-IN" dirty="0"/>
              <a:t>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diamond/>
      </p:transition>
    </mc:Choice>
    <mc:Fallback>
      <p:transition spd="slow">
        <p:diamond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379</TotalTime>
  <Words>590</Words>
  <Application>Microsoft Office PowerPoint</Application>
  <PresentationFormat>Widescreen</PresentationFormat>
  <Paragraphs>84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Roboto</vt:lpstr>
      <vt:lpstr>Times New Roman</vt:lpstr>
      <vt:lpstr>Trebuchet MS</vt:lpstr>
      <vt:lpstr>Wingdings</vt:lpstr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4.Pivot table: to summarise the data and analysis it. 5.slicers: I have used slicers to easy access the data which we are searching for. 6.pivot charts: to understand the data in a easy manner. </vt:lpstr>
      <vt:lpstr>Dataset Description</vt:lpstr>
      <vt:lpstr>THE "WOW" IN OUR SOLUTION</vt:lpstr>
      <vt:lpstr>PowerPoint Presentation</vt:lpstr>
      <vt:lpstr>RESULTS</vt:lpstr>
      <vt:lpstr>PowerPoint Presentation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gayu sam</cp:lastModifiedBy>
  <cp:revision>14</cp:revision>
  <dcterms:created xsi:type="dcterms:W3CDTF">2024-03-29T15:07:22Z</dcterms:created>
  <dcterms:modified xsi:type="dcterms:W3CDTF">2024-08-27T14:37:17Z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