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7" r:id="rId2"/>
    <p:sldId id="258" r:id="rId3"/>
    <p:sldId id="259" r:id="rId4"/>
    <p:sldId id="260" r:id="rId5"/>
    <p:sldId id="261" r:id="rId6"/>
    <p:sldId id="262" r:id="rId7"/>
    <p:sldId id="263" r:id="rId8"/>
    <p:sldId id="264" r:id="rId9"/>
    <p:sldId id="265" r:id="rId10"/>
    <p:sldId id="266" r:id="rId11"/>
    <p:sldId id="268" r:id="rId12"/>
    <p:sldId id="269" r:id="rId13"/>
    <p:sldId id="270"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vin naresh" initials="kn" lastIdx="0" clrIdx="0"/>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691"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commentAuthors" Target="commentAuthors.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kavin\Downloads\Employee_Dataset%20(2)%20(Recovered)%20kavin%20(4).xlsx" TargetMode="External" /><Relationship Id="rId2" Type="http://schemas.microsoft.com/office/2011/relationships/chartColorStyle" Target="colors1.xml" /><Relationship Id="rId1" Type="http://schemas.microsoft.com/office/2011/relationships/chartStyle" Target="style1.xml" /></Relationships>
</file>

<file path=ppt/charts/_rels/chart2.xml.rels><?xml version="1.0" encoding="UTF-8" standalone="yes"?>
<Relationships xmlns="http://schemas.openxmlformats.org/package/2006/relationships"><Relationship Id="rId3" Type="http://schemas.openxmlformats.org/officeDocument/2006/relationships/oleObject" Target="file:///C:\Users\kavin\Downloads\Employee_Dataset%20(2)%20(Recovered)%20kavin%20(4).xlsx" TargetMode="External" /><Relationship Id="rId2" Type="http://schemas.microsoft.com/office/2011/relationships/chartColorStyle" Target="colors2.xml" /><Relationship Id="rId1" Type="http://schemas.microsoft.com/office/2011/relationships/chartStyle" Target="style2.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[Employee_Dataset (2) (Recovered) kavin (4).xlsx]Sheet4!PivotTable3</c:name>
    <c:fmtId val="-1"/>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6"/>
          </a:solidFill>
          <a:ln>
            <a:noFill/>
          </a:ln>
          <a:effectLst/>
        </c:spPr>
        <c:marker>
          <c:symbol val="none"/>
        </c:marker>
      </c:pivotFmt>
      <c:pivotFmt>
        <c:idx val="1"/>
        <c:spPr>
          <a:solidFill>
            <a:schemeClr val="accent6"/>
          </a:solidFill>
          <a:ln>
            <a:noFill/>
          </a:ln>
          <a:effectLst/>
        </c:spPr>
        <c:marker>
          <c:symbol val="none"/>
        </c:marker>
      </c:pivotFmt>
      <c:pivotFmt>
        <c:idx val="2"/>
        <c:spPr>
          <a:solidFill>
            <a:schemeClr val="accent6"/>
          </a:solidFill>
          <a:ln>
            <a:noFill/>
          </a:ln>
          <a:effectLst/>
        </c:spPr>
        <c:marker>
          <c:symbol val="none"/>
        </c:marker>
      </c:pivotFmt>
      <c:pivotFmt>
        <c:idx val="3"/>
        <c:spPr>
          <a:solidFill>
            <a:schemeClr val="accent6"/>
          </a:solidFill>
          <a:ln>
            <a:noFill/>
          </a:ln>
          <a:effectLst/>
        </c:spPr>
        <c:marker>
          <c:symbol val="none"/>
        </c:marker>
      </c:pivotFmt>
      <c:pivotFmt>
        <c:idx val="4"/>
        <c:spPr>
          <a:solidFill>
            <a:schemeClr val="accent6"/>
          </a:solidFill>
          <a:ln>
            <a:noFill/>
          </a:ln>
          <a:effectLst/>
        </c:spPr>
        <c:marker>
          <c:symbol val="none"/>
        </c:marker>
      </c:pivotFmt>
      <c:pivotFmt>
        <c:idx val="5"/>
        <c:spPr>
          <a:solidFill>
            <a:schemeClr val="accent6"/>
          </a:solidFill>
          <a:ln>
            <a:noFill/>
          </a:ln>
          <a:effectLst/>
        </c:spPr>
        <c:marker>
          <c:symbol val="none"/>
        </c:marker>
      </c:pivotFmt>
      <c:pivotFmt>
        <c:idx val="6"/>
        <c:spPr>
          <a:solidFill>
            <a:schemeClr val="accent6"/>
          </a:solidFill>
          <a:ln>
            <a:noFill/>
          </a:ln>
          <a:effectLst/>
        </c:spPr>
        <c:marker>
          <c:symbol val="none"/>
        </c:marker>
      </c:pivotFmt>
      <c:pivotFmt>
        <c:idx val="7"/>
        <c:spPr>
          <a:solidFill>
            <a:schemeClr val="accent6"/>
          </a:solidFill>
          <a:ln>
            <a:noFill/>
          </a:ln>
          <a:effectLst/>
        </c:spPr>
        <c:marker>
          <c:symbol val="none"/>
        </c:marker>
      </c:pivotFmt>
      <c:pivotFmt>
        <c:idx val="8"/>
        <c:spPr>
          <a:solidFill>
            <a:schemeClr val="accent6"/>
          </a:solidFill>
          <a:ln>
            <a:noFill/>
          </a:ln>
          <a:effectLst/>
        </c:spPr>
        <c:marker>
          <c:symbol val="none"/>
        </c:marker>
      </c:pivotFmt>
      <c:pivotFmt>
        <c:idx val="9"/>
        <c:spPr>
          <a:solidFill>
            <a:schemeClr val="accent6"/>
          </a:solidFill>
          <a:ln>
            <a:noFill/>
          </a:ln>
          <a:effectLst/>
        </c:spPr>
        <c:marker>
          <c:symbol val="none"/>
        </c:marker>
      </c:pivotFmt>
      <c:pivotFmt>
        <c:idx val="10"/>
        <c:spPr>
          <a:solidFill>
            <a:schemeClr val="accent6"/>
          </a:solidFill>
          <a:ln>
            <a:noFill/>
          </a:ln>
          <a:effectLst/>
        </c:spPr>
        <c:marker>
          <c:symbol val="none"/>
        </c:marker>
      </c:pivotFmt>
      <c:pivotFmt>
        <c:idx val="11"/>
        <c:spPr>
          <a:solidFill>
            <a:schemeClr val="accent6"/>
          </a:solidFill>
          <a:ln>
            <a:noFill/>
          </a:ln>
          <a:effectLst/>
        </c:spPr>
        <c:marker>
          <c:symbol val="none"/>
        </c:marker>
      </c:pivotFmt>
      <c:pivotFmt>
        <c:idx val="12"/>
        <c:spPr>
          <a:solidFill>
            <a:schemeClr val="accent6"/>
          </a:solidFill>
          <a:ln>
            <a:noFill/>
          </a:ln>
          <a:effectLst/>
        </c:spPr>
        <c:marker>
          <c:symbol val="none"/>
        </c:marker>
      </c:pivotFmt>
      <c:pivotFmt>
        <c:idx val="13"/>
        <c:spPr>
          <a:solidFill>
            <a:schemeClr val="accent6"/>
          </a:solidFill>
          <a:ln>
            <a:noFill/>
          </a:ln>
          <a:effectLst/>
        </c:spPr>
        <c:marker>
          <c:symbol val="none"/>
        </c:marker>
      </c:pivotFmt>
    </c:pivotFmts>
    <c:plotArea>
      <c:layout>
        <c:manualLayout>
          <c:layoutTarget val="inner"/>
          <c:xMode val="edge"/>
          <c:yMode val="edge"/>
          <c:x val="0.12466799037673798"/>
          <c:y val="0.14048517520215634"/>
          <c:w val="0.78206711257280603"/>
          <c:h val="0.5389748922894072"/>
        </c:manualLayout>
      </c:layout>
      <c:barChart>
        <c:barDir val="col"/>
        <c:grouping val="clustered"/>
        <c:varyColors val="0"/>
        <c:ser>
          <c:idx val="0"/>
          <c:order val="0"/>
          <c:tx>
            <c:strRef>
              <c:f>Sheet4!$B$3:$B$4</c:f>
              <c:strCache>
                <c:ptCount val="1"/>
                <c:pt idx="0">
                  <c:v>Female</c:v>
                </c:pt>
              </c:strCache>
            </c:strRef>
          </c:tx>
          <c:spPr>
            <a:solidFill>
              <a:schemeClr val="accent6"/>
            </a:solidFill>
            <a:ln>
              <a:noFill/>
            </a:ln>
            <a:effectLst/>
          </c:spPr>
          <c:invertIfNegative val="0"/>
          <c:cat>
            <c:strRef>
              <c:f>Sheet4!$A$5:$A$16</c:f>
              <c:strCache>
                <c:ptCount val="11"/>
                <c:pt idx="0">
                  <c:v>Accounting</c:v>
                </c:pt>
                <c:pt idx="1">
                  <c:v>Business Development</c:v>
                </c:pt>
                <c:pt idx="2">
                  <c:v>Human Resources</c:v>
                </c:pt>
                <c:pt idx="3">
                  <c:v>Legal</c:v>
                </c:pt>
                <c:pt idx="4">
                  <c:v>NULL</c:v>
                </c:pt>
                <c:pt idx="5">
                  <c:v>Product Management</c:v>
                </c:pt>
                <c:pt idx="6">
                  <c:v>Research and Development</c:v>
                </c:pt>
                <c:pt idx="7">
                  <c:v>Sales</c:v>
                </c:pt>
                <c:pt idx="8">
                  <c:v>Services</c:v>
                </c:pt>
                <c:pt idx="9">
                  <c:v>Support</c:v>
                </c:pt>
                <c:pt idx="10">
                  <c:v>Training</c:v>
                </c:pt>
              </c:strCache>
            </c:strRef>
          </c:cat>
          <c:val>
            <c:numRef>
              <c:f>Sheet4!$B$5:$B$16</c:f>
              <c:numCache>
                <c:formatCode>General</c:formatCode>
                <c:ptCount val="11"/>
                <c:pt idx="0">
                  <c:v>152607.64000000001</c:v>
                </c:pt>
                <c:pt idx="1">
                  <c:v>172792.41</c:v>
                </c:pt>
                <c:pt idx="2">
                  <c:v>166193.16</c:v>
                </c:pt>
                <c:pt idx="3">
                  <c:v>31042.51</c:v>
                </c:pt>
                <c:pt idx="4">
                  <c:v>51165.37</c:v>
                </c:pt>
                <c:pt idx="5">
                  <c:v>67818.14</c:v>
                </c:pt>
                <c:pt idx="6">
                  <c:v>99683.67</c:v>
                </c:pt>
                <c:pt idx="7">
                  <c:v>84598.88</c:v>
                </c:pt>
                <c:pt idx="8">
                  <c:v>73487.16</c:v>
                </c:pt>
                <c:pt idx="9">
                  <c:v>204410.21</c:v>
                </c:pt>
                <c:pt idx="10">
                  <c:v>194315.7</c:v>
                </c:pt>
              </c:numCache>
            </c:numRef>
          </c:val>
          <c:extLst>
            <c:ext xmlns:c16="http://schemas.microsoft.com/office/drawing/2014/chart" uri="{C3380CC4-5D6E-409C-BE32-E72D297353CC}">
              <c16:uniqueId val="{00000000-25E0-F546-A957-5E6DC185D336}"/>
            </c:ext>
          </c:extLst>
        </c:ser>
        <c:dLbls>
          <c:showLegendKey val="0"/>
          <c:showVal val="0"/>
          <c:showCatName val="0"/>
          <c:showSerName val="0"/>
          <c:showPercent val="0"/>
          <c:showBubbleSize val="0"/>
        </c:dLbls>
        <c:gapWidth val="219"/>
        <c:overlap val="-27"/>
        <c:axId val="714535615"/>
        <c:axId val="714525631"/>
      </c:barChart>
      <c:catAx>
        <c:axId val="71453561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14525631"/>
        <c:crosses val="autoZero"/>
        <c:auto val="1"/>
        <c:lblAlgn val="ctr"/>
        <c:lblOffset val="100"/>
        <c:noMultiLvlLbl val="0"/>
      </c:catAx>
      <c:valAx>
        <c:axId val="71452563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1453561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95000"/>
          <a:lumOff val="5000"/>
        </a:schemeClr>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[Employee_Dataset (2) (Recovered) kavin (4).xlsx]Sheet4!PivotTable3</c:name>
    <c:fmtId val="-1"/>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6"/>
          </a:solidFill>
          <a:ln>
            <a:noFill/>
          </a:ln>
          <a:effectLst/>
        </c:spPr>
        <c:marker>
          <c:symbol val="none"/>
        </c:marker>
      </c:pivotFmt>
      <c:pivotFmt>
        <c:idx val="1"/>
        <c:spPr>
          <a:solidFill>
            <a:schemeClr val="accent6"/>
          </a:solidFill>
          <a:ln>
            <a:noFill/>
          </a:ln>
          <a:effectLst/>
        </c:spPr>
        <c:marker>
          <c:symbol val="none"/>
        </c:marker>
      </c:pivotFmt>
      <c:pivotFmt>
        <c:idx val="2"/>
        <c:spPr>
          <a:solidFill>
            <a:schemeClr val="accent6"/>
          </a:solidFill>
          <a:ln>
            <a:noFill/>
          </a:ln>
          <a:effectLst/>
        </c:spPr>
        <c:marker>
          <c:symbol val="none"/>
        </c:marker>
      </c:pivotFmt>
      <c:pivotFmt>
        <c:idx val="3"/>
        <c:spPr>
          <a:solidFill>
            <a:schemeClr val="accent6"/>
          </a:solidFill>
          <a:ln>
            <a:noFill/>
          </a:ln>
          <a:effectLst/>
        </c:spPr>
        <c:marker>
          <c:symbol val="none"/>
        </c:marker>
      </c:pivotFmt>
      <c:pivotFmt>
        <c:idx val="4"/>
        <c:spPr>
          <a:solidFill>
            <a:schemeClr val="accent6"/>
          </a:solidFill>
          <a:ln>
            <a:noFill/>
          </a:ln>
          <a:effectLst/>
        </c:spPr>
        <c:marker>
          <c:symbol val="none"/>
        </c:marker>
      </c:pivotFmt>
      <c:pivotFmt>
        <c:idx val="5"/>
        <c:spPr>
          <a:solidFill>
            <a:schemeClr val="accent6"/>
          </a:solidFill>
          <a:ln>
            <a:noFill/>
          </a:ln>
          <a:effectLst/>
        </c:spPr>
        <c:marker>
          <c:symbol val="none"/>
        </c:marker>
      </c:pivotFmt>
      <c:pivotFmt>
        <c:idx val="6"/>
        <c:spPr>
          <a:solidFill>
            <a:schemeClr val="accent6"/>
          </a:solidFill>
          <a:ln>
            <a:noFill/>
          </a:ln>
          <a:effectLst/>
        </c:spPr>
        <c:marker>
          <c:symbol val="none"/>
        </c:marker>
      </c:pivotFmt>
      <c:pivotFmt>
        <c:idx val="7"/>
        <c:spPr>
          <a:solidFill>
            <a:schemeClr val="accent6"/>
          </a:solidFill>
          <a:ln>
            <a:noFill/>
          </a:ln>
          <a:effectLst/>
        </c:spPr>
        <c:marker>
          <c:symbol val="none"/>
        </c:marker>
      </c:pivotFmt>
      <c:pivotFmt>
        <c:idx val="8"/>
        <c:spPr>
          <a:solidFill>
            <a:schemeClr val="accent6"/>
          </a:solidFill>
          <a:ln>
            <a:noFill/>
          </a:ln>
          <a:effectLst/>
        </c:spPr>
        <c:marker>
          <c:symbol val="none"/>
        </c:marker>
      </c:pivotFmt>
      <c:pivotFmt>
        <c:idx val="9"/>
        <c:spPr>
          <a:solidFill>
            <a:schemeClr val="accent6"/>
          </a:solidFill>
          <a:ln>
            <a:noFill/>
          </a:ln>
          <a:effectLst/>
        </c:spPr>
        <c:marker>
          <c:symbol val="none"/>
        </c:marker>
      </c:pivotFmt>
      <c:pivotFmt>
        <c:idx val="10"/>
        <c:spPr>
          <a:solidFill>
            <a:schemeClr val="accent6"/>
          </a:solidFill>
          <a:ln>
            <a:noFill/>
          </a:ln>
          <a:effectLst/>
        </c:spPr>
        <c:marker>
          <c:symbol val="none"/>
        </c:marker>
      </c:pivotFmt>
      <c:pivotFmt>
        <c:idx val="11"/>
        <c:spPr>
          <a:solidFill>
            <a:schemeClr val="accent6"/>
          </a:solidFill>
          <a:ln>
            <a:noFill/>
          </a:ln>
          <a:effectLst/>
        </c:spPr>
        <c:marker>
          <c:symbol val="none"/>
        </c:marker>
      </c:pivotFmt>
      <c:pivotFmt>
        <c:idx val="12"/>
        <c:spPr>
          <a:solidFill>
            <a:schemeClr val="accent6"/>
          </a:solidFill>
          <a:ln>
            <a:noFill/>
          </a:ln>
          <a:effectLst/>
        </c:spPr>
        <c:marker>
          <c:symbol val="none"/>
        </c:marker>
      </c:pivotFmt>
      <c:pivotFmt>
        <c:idx val="13"/>
        <c:spPr>
          <a:solidFill>
            <a:schemeClr val="accent6"/>
          </a:solidFill>
          <a:ln>
            <a:noFill/>
          </a:ln>
          <a:effectLst/>
        </c:spPr>
        <c:marker>
          <c:symbol val="none"/>
        </c:marker>
      </c:pivotFmt>
    </c:pivotFmts>
    <c:plotArea>
      <c:layout/>
      <c:barChart>
        <c:barDir val="col"/>
        <c:grouping val="clustered"/>
        <c:varyColors val="0"/>
        <c:ser>
          <c:idx val="0"/>
          <c:order val="0"/>
          <c:tx>
            <c:strRef>
              <c:f>Sheet4!$B$3:$B$4</c:f>
              <c:strCache>
                <c:ptCount val="1"/>
                <c:pt idx="0">
                  <c:v>Male</c:v>
                </c:pt>
              </c:strCache>
            </c:strRef>
          </c:tx>
          <c:spPr>
            <a:solidFill>
              <a:schemeClr val="accent6"/>
            </a:solidFill>
            <a:ln>
              <a:noFill/>
            </a:ln>
            <a:effectLst/>
          </c:spPr>
          <c:invertIfNegative val="0"/>
          <c:cat>
            <c:strRef>
              <c:f>Sheet4!$A$5:$A$15</c:f>
              <c:strCache>
                <c:ptCount val="10"/>
                <c:pt idx="0">
                  <c:v>Accounting</c:v>
                </c:pt>
                <c:pt idx="1">
                  <c:v>Business Development</c:v>
                </c:pt>
                <c:pt idx="2">
                  <c:v>Engineering</c:v>
                </c:pt>
                <c:pt idx="3">
                  <c:v>Human Resources</c:v>
                </c:pt>
                <c:pt idx="4">
                  <c:v>Legal</c:v>
                </c:pt>
                <c:pt idx="5">
                  <c:v>Marketing</c:v>
                </c:pt>
                <c:pt idx="6">
                  <c:v>Product Management</c:v>
                </c:pt>
                <c:pt idx="7">
                  <c:v>Services</c:v>
                </c:pt>
                <c:pt idx="8">
                  <c:v>Support</c:v>
                </c:pt>
                <c:pt idx="9">
                  <c:v>Training</c:v>
                </c:pt>
              </c:strCache>
            </c:strRef>
          </c:cat>
          <c:val>
            <c:numRef>
              <c:f>Sheet4!$B$5:$B$15</c:f>
              <c:numCache>
                <c:formatCode>General</c:formatCode>
                <c:ptCount val="10"/>
                <c:pt idx="0">
                  <c:v>57419.35</c:v>
                </c:pt>
                <c:pt idx="1">
                  <c:v>109548.34</c:v>
                </c:pt>
                <c:pt idx="2">
                  <c:v>183397.77</c:v>
                </c:pt>
                <c:pt idx="3">
                  <c:v>72876.91</c:v>
                </c:pt>
                <c:pt idx="4">
                  <c:v>72843.23</c:v>
                </c:pt>
                <c:pt idx="5">
                  <c:v>31816.57</c:v>
                </c:pt>
                <c:pt idx="6">
                  <c:v>213550.28</c:v>
                </c:pt>
                <c:pt idx="7">
                  <c:v>47646.95</c:v>
                </c:pt>
                <c:pt idx="8">
                  <c:v>95017.1</c:v>
                </c:pt>
                <c:pt idx="9">
                  <c:v>305124.25</c:v>
                </c:pt>
              </c:numCache>
            </c:numRef>
          </c:val>
          <c:extLst>
            <c:ext xmlns:c16="http://schemas.microsoft.com/office/drawing/2014/chart" uri="{C3380CC4-5D6E-409C-BE32-E72D297353CC}">
              <c16:uniqueId val="{00000000-FA9B-2540-9236-09B961729653}"/>
            </c:ext>
          </c:extLst>
        </c:ser>
        <c:dLbls>
          <c:showLegendKey val="0"/>
          <c:showVal val="0"/>
          <c:showCatName val="0"/>
          <c:showSerName val="0"/>
          <c:showPercent val="0"/>
          <c:showBubbleSize val="0"/>
        </c:dLbls>
        <c:gapWidth val="219"/>
        <c:overlap val="-27"/>
        <c:axId val="714535615"/>
        <c:axId val="714525631"/>
      </c:barChart>
      <c:catAx>
        <c:axId val="71453561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14525631"/>
        <c:crosses val="autoZero"/>
        <c:auto val="1"/>
        <c:lblAlgn val="ctr"/>
        <c:lblOffset val="100"/>
        <c:noMultiLvlLbl val="0"/>
      </c:catAx>
      <c:valAx>
        <c:axId val="71452563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1453561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95000"/>
          <a:lumOff val="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08"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709"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02-09-2024</a:t>
            </a:fld>
            <a:endParaRPr lang="en-IN"/>
          </a:p>
        </p:txBody>
      </p:sp>
      <p:sp>
        <p:nvSpPr>
          <p:cNvPr id="1048710"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711"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2"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713"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Slide Image Placeholder 1"/>
          <p:cNvSpPr>
            <a:spLocks noGrp="1" noRot="1" noChangeAspect="1"/>
          </p:cNvSpPr>
          <p:nvPr>
            <p:ph type="sldImg"/>
          </p:nvPr>
        </p:nvSpPr>
        <p:spPr/>
      </p:sp>
      <p:sp>
        <p:nvSpPr>
          <p:cNvPr id="1048604" name="Notes Placeholder 2"/>
          <p:cNvSpPr>
            <a:spLocks noGrp="1"/>
          </p:cNvSpPr>
          <p:nvPr>
            <p:ph type="body" idx="1"/>
          </p:nvPr>
        </p:nvSpPr>
        <p:spPr/>
        <p:txBody>
          <a:bodyPr/>
          <a:lstStyle/>
          <a:p>
            <a:endParaRPr lang="en-IN" dirty="0"/>
          </a:p>
        </p:txBody>
      </p:sp>
      <p:sp>
        <p:nvSpPr>
          <p:cNvPr id="1048605"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8" name="Slide Image Placeholder 1"/>
          <p:cNvSpPr>
            <a:spLocks noGrp="1" noRot="1" noChangeAspect="1"/>
          </p:cNvSpPr>
          <p:nvPr>
            <p:ph type="sldImg"/>
          </p:nvPr>
        </p:nvSpPr>
        <p:spPr/>
      </p:sp>
      <p:sp>
        <p:nvSpPr>
          <p:cNvPr id="1048669" name="Notes Placeholder 2"/>
          <p:cNvSpPr>
            <a:spLocks noGrp="1"/>
          </p:cNvSpPr>
          <p:nvPr>
            <p:ph type="body" idx="1"/>
          </p:nvPr>
        </p:nvSpPr>
        <p:spPr/>
        <p:txBody>
          <a:bodyPr/>
          <a:lstStyle/>
          <a:p>
            <a:endParaRPr lang="en-IN" dirty="0"/>
          </a:p>
        </p:txBody>
      </p:sp>
      <p:sp>
        <p:nvSpPr>
          <p:cNvPr id="1048670" name="Slide Number Placeholder 3"/>
          <p:cNvSpPr>
            <a:spLocks noGrp="1"/>
          </p:cNvSpPr>
          <p:nvPr>
            <p:ph type="sldNum" sz="quarter" idx="10"/>
          </p:nvPr>
        </p:nvSpPr>
        <p:spPr/>
        <p:txBody>
          <a:bodyPr/>
          <a:lstStyle/>
          <a:p>
            <a:fld id="{F7F439ED-1E90-4106-847A-8EF19031FE2F}" type="slidenum">
              <a:rPr lang="en-IN" smtClean="0"/>
              <a:t>8</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1048592" name="Holder 3"/>
          <p:cNvSpPr>
            <a:spLocks noGrp="1"/>
          </p:cNvSpPr>
          <p:nvPr>
            <p:ph type="subTitle" idx="4"/>
          </p:nvPr>
        </p:nvSpPr>
        <p:spPr>
          <a:xfrm>
            <a:off x="1828800" y="3840480"/>
            <a:ext cx="8534400" cy="1714500"/>
          </a:xfrm>
          <a:prstGeom prst="rect">
            <a:avLst/>
          </a:prstGeom>
        </p:spPr>
        <p:txBody>
          <a:bodyPr wrap="square" lIns="0" tIns="0" rIns="0" bIns="0">
            <a:spAutoFit/>
          </a:bodyPr>
          <a:lstStyle/>
          <a:p>
            <a:endParaRPr/>
          </a:p>
        </p:txBody>
      </p:sp>
      <p:sp>
        <p:nvSpPr>
          <p:cNvPr id="104859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5"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94"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95" name="Holder 3"/>
          <p:cNvSpPr>
            <a:spLocks noGrp="1"/>
          </p:cNvSpPr>
          <p:nvPr>
            <p:ph type="body" idx="1"/>
          </p:nvPr>
        </p:nvSpPr>
        <p:spPr/>
        <p:txBody>
          <a:bodyPr lIns="0" tIns="0" rIns="0" bIns="0"/>
          <a:lstStyle/>
          <a:p>
            <a:endParaRPr/>
          </a:p>
        </p:txBody>
      </p:sp>
      <p:sp>
        <p:nvSpPr>
          <p:cNvPr id="1048696"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7"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698"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699"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700" name="Holder 3"/>
          <p:cNvSpPr>
            <a:spLocks noGrp="1"/>
          </p:cNvSpPr>
          <p:nvPr>
            <p:ph sz="half" idx="2"/>
          </p:nvPr>
        </p:nvSpPr>
        <p:spPr>
          <a:xfrm>
            <a:off x="609600" y="1577340"/>
            <a:ext cx="5303520" cy="4526280"/>
          </a:xfrm>
          <a:prstGeom prst="rect">
            <a:avLst/>
          </a:prstGeom>
        </p:spPr>
        <p:txBody>
          <a:bodyPr wrap="square" lIns="0" tIns="0" rIns="0" bIns="0">
            <a:spAutoFit/>
          </a:bodyPr>
          <a:lstStyle/>
          <a:p>
            <a:endParaRPr/>
          </a:p>
        </p:txBody>
      </p:sp>
      <p:sp>
        <p:nvSpPr>
          <p:cNvPr id="1048701" name="Holder 4"/>
          <p:cNvSpPr>
            <a:spLocks noGrp="1"/>
          </p:cNvSpPr>
          <p:nvPr>
            <p:ph sz="half" idx="3"/>
          </p:nvPr>
        </p:nvSpPr>
        <p:spPr>
          <a:xfrm>
            <a:off x="6278880" y="1577340"/>
            <a:ext cx="5303520" cy="4526280"/>
          </a:xfrm>
          <a:prstGeom prst="rect">
            <a:avLst/>
          </a:prstGeom>
        </p:spPr>
        <p:txBody>
          <a:bodyPr wrap="square" lIns="0" tIns="0" rIns="0" bIns="0">
            <a:spAutoFit/>
          </a:bodyPr>
          <a:lstStyle/>
          <a:p>
            <a:endParaRPr/>
          </a:p>
        </p:txBody>
      </p:sp>
      <p:sp>
        <p:nvSpPr>
          <p:cNvPr id="1048702"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3"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4"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606"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07"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08"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609"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705"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6"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7"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a:endParaR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2" Type="http://schemas.openxmlformats.org/officeDocument/2006/relationships/chart" Target="../charts/chart2.xml"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048597"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48598"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599"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048600"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2097152" name="object 9"/>
          <p:cNvPicPr>
            <a:picLocks/>
          </p:cNvPicPr>
          <p:nvPr/>
        </p:nvPicPr>
        <p:blipFill>
          <a:blip r:embed="rId3" cstate="print"/>
          <a:stretch>
            <a:fillRect/>
          </a:stretch>
        </p:blipFill>
        <p:spPr>
          <a:xfrm>
            <a:off x="676275" y="6467475"/>
            <a:ext cx="2143125" cy="200025"/>
          </a:xfrm>
          <a:prstGeom prst="rect">
            <a:avLst/>
          </a:prstGeom>
        </p:spPr>
      </p:pic>
      <p:sp>
        <p:nvSpPr>
          <p:cNvPr id="1048601" name="object 11"/>
          <p:cNvSpPr txBox="1">
            <a:spLocks noGrp="1"/>
          </p:cNvSpPr>
          <p:nvPr>
            <p:ph type="sldNum" sz="quarter" idx="7"/>
          </p:nvPr>
        </p:nvSpPr>
        <p:spPr>
          <a:xfrm>
            <a:off x="11353418" y="6473337"/>
            <a:ext cx="151129" cy="1593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048602" name="TextBox 13"/>
          <p:cNvSpPr txBox="1"/>
          <p:nvPr/>
        </p:nvSpPr>
        <p:spPr>
          <a:xfrm>
            <a:off x="901181" y="3073186"/>
            <a:ext cx="8610600" cy="2308324"/>
          </a:xfrm>
          <a:prstGeom prst="rect">
            <a:avLst/>
          </a:prstGeom>
          <a:noFill/>
        </p:spPr>
        <p:txBody>
          <a:bodyPr wrap="square" rtlCol="0">
            <a:spAutoFit/>
          </a:bodyPr>
          <a:lstStyle/>
          <a:p>
            <a:r>
              <a:rPr lang="en-US" sz="2400" dirty="0"/>
              <a:t>STUDENT NAME:</a:t>
            </a:r>
            <a:r>
              <a:rPr lang="en-IN" sz="2400" dirty="0" err="1"/>
              <a:t>Gopalakrishnan</a:t>
            </a:r>
            <a:r>
              <a:rPr lang="en-IN" sz="2400" dirty="0"/>
              <a:t>. S</a:t>
            </a:r>
            <a:endParaRPr lang="en-US" sz="2400" dirty="0"/>
          </a:p>
          <a:p>
            <a:r>
              <a:rPr lang="en-US" sz="2400" dirty="0"/>
              <a:t>REGISTER NO: 22131110361</a:t>
            </a:r>
            <a:r>
              <a:rPr lang="en-IN" sz="2400" dirty="0"/>
              <a:t>25</a:t>
            </a:r>
            <a:endParaRPr lang="en-US" sz="2400" dirty="0"/>
          </a:p>
          <a:p>
            <a:r>
              <a:rPr lang="en-US" sz="2400" dirty="0"/>
              <a:t>DEPARTMENT: B.COM(GENRAL)</a:t>
            </a:r>
          </a:p>
          <a:p>
            <a:r>
              <a:rPr lang="en-US" sz="2400" dirty="0"/>
              <a:t>COLLEGE: GOVERNMENT ARTS COLLEAGE NANDANAM</a:t>
            </a:r>
          </a:p>
          <a:p>
            <a:r>
              <a:rPr lang="en-US" sz="2400" dirty="0"/>
              <a:t>NM ID : </a:t>
            </a:r>
            <a:r>
              <a:rPr lang="en-IN" sz="2400" dirty="0"/>
              <a:t>2598628A2146361AE5B4264A7D06E792</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9"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6" name="object 6"/>
          <p:cNvPicPr>
            <a:picLocks/>
          </p:cNvPicPr>
          <p:nvPr/>
        </p:nvPicPr>
        <p:blipFill>
          <a:blip r:embed="rId2" cstate="print"/>
          <a:stretch>
            <a:fillRect/>
          </a:stretch>
        </p:blipFill>
        <p:spPr>
          <a:xfrm>
            <a:off x="1666875" y="6467475"/>
            <a:ext cx="76200" cy="177800"/>
          </a:xfrm>
          <a:prstGeom prst="rect">
            <a:avLst/>
          </a:prstGeom>
        </p:spPr>
      </p:pic>
      <p:sp>
        <p:nvSpPr>
          <p:cNvPr id="1048680"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48681"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48682"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3" name="TextBox 1"/>
          <p:cNvSpPr txBox="1"/>
          <p:nvPr/>
        </p:nvSpPr>
        <p:spPr>
          <a:xfrm>
            <a:off x="838200" y="1292543"/>
            <a:ext cx="8001000" cy="3970318"/>
          </a:xfrm>
          <a:prstGeom prst="rect">
            <a:avLst/>
          </a:prstGeom>
          <a:noFill/>
        </p:spPr>
        <p:txBody>
          <a:bodyPr wrap="square" rtlCol="0">
            <a:spAutoFit/>
          </a:bodyPr>
          <a:lstStyle/>
          <a:p>
            <a:pPr marL="342900" indent="-342900">
              <a:buFont typeface="Wingdings" panose="05000000000000000000" pitchFamily="2" charset="2"/>
              <a:buChar char="Ø"/>
            </a:pPr>
            <a:r>
              <a:rPr lang="en-IN" sz="2800" dirty="0"/>
              <a:t>Collection of data from kaggle.com</a:t>
            </a:r>
          </a:p>
          <a:p>
            <a:pPr marL="342900" indent="-342900">
              <a:buFont typeface="Wingdings" panose="05000000000000000000" pitchFamily="2" charset="2"/>
              <a:buChar char="Ø"/>
            </a:pPr>
            <a:r>
              <a:rPr lang="en-IN" sz="2800" dirty="0"/>
              <a:t>Selection of data</a:t>
            </a:r>
          </a:p>
          <a:p>
            <a:pPr marL="342900" indent="-342900">
              <a:buFont typeface="Wingdings" panose="05000000000000000000" pitchFamily="2" charset="2"/>
              <a:buChar char="Ø"/>
            </a:pPr>
            <a:r>
              <a:rPr lang="en-IN" sz="2800" dirty="0"/>
              <a:t>Selection of analysis (salary, department and employee type)</a:t>
            </a:r>
          </a:p>
          <a:p>
            <a:pPr marL="342900" indent="-342900">
              <a:buFont typeface="Wingdings" panose="05000000000000000000" pitchFamily="2" charset="2"/>
              <a:buChar char="Ø"/>
            </a:pPr>
            <a:r>
              <a:rPr lang="en-IN" sz="2800" dirty="0"/>
              <a:t>Uses of various techniques in the excel (pivot table , slicers , pie chart </a:t>
            </a:r>
            <a:r>
              <a:rPr lang="en-IN" sz="2800" dirty="0" err="1"/>
              <a:t>etc</a:t>
            </a:r>
            <a:r>
              <a:rPr lang="en-IN" sz="2800" dirty="0"/>
              <a:t>)</a:t>
            </a:r>
          </a:p>
          <a:p>
            <a:pPr marL="342900" indent="-342900">
              <a:buFont typeface="Wingdings" panose="05000000000000000000" pitchFamily="2" charset="2"/>
              <a:buChar char="Ø"/>
            </a:pPr>
            <a:r>
              <a:rPr lang="en-IN" sz="2800" dirty="0"/>
              <a:t>Clearing unwanted </a:t>
            </a:r>
            <a:r>
              <a:rPr lang="en-IN" sz="2800" dirty="0" err="1"/>
              <a:t>datas</a:t>
            </a:r>
            <a:endParaRPr lang="en-IN" sz="2800" dirty="0"/>
          </a:p>
          <a:p>
            <a:pPr marL="342900" indent="-342900">
              <a:buFont typeface="Wingdings" panose="05000000000000000000" pitchFamily="2" charset="2"/>
              <a:buChar char="Ø"/>
            </a:pPr>
            <a:r>
              <a:rPr lang="en-IN" sz="2800" dirty="0"/>
              <a:t>Using graph charts </a:t>
            </a:r>
          </a:p>
          <a:p>
            <a:pPr marL="342900" indent="-342900">
              <a:buFont typeface="Wingdings" panose="05000000000000000000" pitchFamily="2" charset="2"/>
              <a:buChar char="Ø"/>
            </a:pPr>
            <a:r>
              <a:rPr lang="en-IN" sz="2800" dirty="0"/>
              <a:t>Finding result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5"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86"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7" name="object 6"/>
          <p:cNvPicPr>
            <a:picLocks/>
          </p:cNvPicPr>
          <p:nvPr/>
        </p:nvPicPr>
        <p:blipFill>
          <a:blip r:embed="rId2" cstate="print"/>
          <a:stretch>
            <a:fillRect/>
          </a:stretch>
        </p:blipFill>
        <p:spPr>
          <a:xfrm>
            <a:off x="1666875" y="6467475"/>
            <a:ext cx="76200" cy="177800"/>
          </a:xfrm>
          <a:prstGeom prst="rect">
            <a:avLst/>
          </a:prstGeom>
        </p:spPr>
      </p:pic>
      <p:sp>
        <p:nvSpPr>
          <p:cNvPr id="104868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1048688"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4194304" name="Chart 9"/>
          <p:cNvGraphicFramePr>
            <a:graphicFrameLocks/>
          </p:cNvGraphicFramePr>
          <p:nvPr/>
        </p:nvGraphicFramePr>
        <p:xfrm>
          <a:off x="1447800" y="1295400"/>
          <a:ext cx="6615598" cy="3657601"/>
        </p:xfrm>
        <a:graphic>
          <a:graphicData uri="http://schemas.openxmlformats.org/drawingml/2006/chart">
            <c:chart xmlns:c="http://schemas.openxmlformats.org/drawingml/2006/chart" xmlns:r="http://schemas.openxmlformats.org/officeDocument/2006/relationships" r:id="rId3"/>
          </a:graphicData>
        </a:graphic>
      </p:graphicFrame>
      <p:sp>
        <p:nvSpPr>
          <p:cNvPr id="1048689" name="TextBox 7"/>
          <p:cNvSpPr txBox="1"/>
          <p:nvPr/>
        </p:nvSpPr>
        <p:spPr>
          <a:xfrm>
            <a:off x="2133600" y="5353051"/>
            <a:ext cx="5278016" cy="707886"/>
          </a:xfrm>
          <a:prstGeom prst="rect">
            <a:avLst/>
          </a:prstGeom>
          <a:noFill/>
        </p:spPr>
        <p:txBody>
          <a:bodyPr wrap="square" rtlCol="0">
            <a:spAutoFit/>
          </a:bodyPr>
          <a:lstStyle/>
          <a:p>
            <a:r>
              <a:rPr lang="en-IN" sz="2000" dirty="0"/>
              <a:t>Sum of salaries of the female employees in all department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0" name="Title 1"/>
          <p:cNvSpPr>
            <a:spLocks noGrp="1"/>
          </p:cNvSpPr>
          <p:nvPr>
            <p:ph type="title"/>
          </p:nvPr>
        </p:nvSpPr>
        <p:spPr/>
        <p:txBody>
          <a:bodyPr/>
          <a:lstStyle/>
          <a:p>
            <a:r>
              <a:rPr lang="en-IN" dirty="0"/>
              <a:t>Result</a:t>
            </a:r>
          </a:p>
        </p:txBody>
      </p:sp>
      <p:graphicFrame>
        <p:nvGraphicFramePr>
          <p:cNvPr id="4194305" name="Chart 2"/>
          <p:cNvGraphicFramePr>
            <a:graphicFrameLocks/>
          </p:cNvGraphicFramePr>
          <p:nvPr/>
        </p:nvGraphicFramePr>
        <p:xfrm>
          <a:off x="1828800" y="1600200"/>
          <a:ext cx="6629400" cy="3505200"/>
        </p:xfrm>
        <a:graphic>
          <a:graphicData uri="http://schemas.openxmlformats.org/drawingml/2006/chart">
            <c:chart xmlns:c="http://schemas.openxmlformats.org/drawingml/2006/chart" xmlns:r="http://schemas.openxmlformats.org/officeDocument/2006/relationships" r:id="rId2"/>
          </a:graphicData>
        </a:graphic>
      </p:graphicFrame>
      <p:sp>
        <p:nvSpPr>
          <p:cNvPr id="1048691" name="TextBox 4"/>
          <p:cNvSpPr txBox="1"/>
          <p:nvPr/>
        </p:nvSpPr>
        <p:spPr>
          <a:xfrm>
            <a:off x="1676400" y="5561966"/>
            <a:ext cx="6629400" cy="769441"/>
          </a:xfrm>
          <a:prstGeom prst="rect">
            <a:avLst/>
          </a:prstGeom>
          <a:noFill/>
        </p:spPr>
        <p:txBody>
          <a:bodyPr wrap="square" rtlCol="0">
            <a:spAutoFit/>
          </a:bodyPr>
          <a:lstStyle/>
          <a:p>
            <a:r>
              <a:rPr lang="en-IN" sz="2200" dirty="0"/>
              <a:t>Sum of salaries of the male employees  in all departments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1048693" name="TextBox 2"/>
          <p:cNvSpPr txBox="1"/>
          <p:nvPr/>
        </p:nvSpPr>
        <p:spPr>
          <a:xfrm>
            <a:off x="533400" y="1905000"/>
            <a:ext cx="9144000" cy="2785378"/>
          </a:xfrm>
          <a:prstGeom prst="rect">
            <a:avLst/>
          </a:prstGeom>
          <a:noFill/>
        </p:spPr>
        <p:txBody>
          <a:bodyPr wrap="square" rtlCol="0">
            <a:spAutoFit/>
          </a:bodyPr>
          <a:lstStyle/>
          <a:p>
            <a:r>
              <a:rPr lang="en-IN" sz="2500" dirty="0"/>
              <a:t>It was a wonderful learning experience for me while preparing on this project. This project has developed my thinking skills related to this project. Here I have come to the end of this project , in this project I have a taken a data from kaggle.com and analysed it and prepared a pivot table and slicers in a excel sheet about the salaries in the basis of gender and various department in the company. So it is very easy to understand about the salary basis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10"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28"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12"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13"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14"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15"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16"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17"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18"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19"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20"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21"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22"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23"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24" name="object 17"/>
          <p:cNvSpPr txBox="1">
            <a:spLocks noGrp="1"/>
          </p:cNvSpPr>
          <p:nvPr>
            <p:ph type="title"/>
          </p:nvPr>
        </p:nvSpPr>
        <p:spPr>
          <a:xfrm>
            <a:off x="739775" y="829627"/>
            <a:ext cx="3909695" cy="57531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29" name="object 18"/>
          <p:cNvGrpSpPr/>
          <p:nvPr/>
        </p:nvGrpSpPr>
        <p:grpSpPr>
          <a:xfrm>
            <a:off x="466725" y="6410325"/>
            <a:ext cx="3705225" cy="295275"/>
            <a:chOff x="466725" y="6410325"/>
            <a:chExt cx="3705225" cy="295275"/>
          </a:xfrm>
        </p:grpSpPr>
        <p:pic>
          <p:nvPicPr>
            <p:cNvPr id="2097153" name="object 19"/>
            <p:cNvPicPr>
              <a:picLocks/>
            </p:cNvPicPr>
            <p:nvPr/>
          </p:nvPicPr>
          <p:blipFill>
            <a:blip r:embed="rId2" cstate="print"/>
            <a:stretch>
              <a:fillRect/>
            </a:stretch>
          </p:blipFill>
          <p:spPr>
            <a:xfrm>
              <a:off x="676275" y="6467475"/>
              <a:ext cx="2143125" cy="200025"/>
            </a:xfrm>
            <a:prstGeom prst="rect">
              <a:avLst/>
            </a:prstGeom>
          </p:spPr>
        </p:pic>
        <p:pic>
          <p:nvPicPr>
            <p:cNvPr id="2097154" name="object 20"/>
            <p:cNvPicPr>
              <a:picLocks/>
            </p:cNvPicPr>
            <p:nvPr/>
          </p:nvPicPr>
          <p:blipFill>
            <a:blip r:embed="rId3" cstate="print"/>
            <a:stretch>
              <a:fillRect/>
            </a:stretch>
          </p:blipFill>
          <p:spPr>
            <a:xfrm>
              <a:off x="466725" y="6410325"/>
              <a:ext cx="3705225" cy="295275"/>
            </a:xfrm>
            <a:prstGeom prst="rect">
              <a:avLst/>
            </a:prstGeom>
          </p:spPr>
        </p:pic>
      </p:grpSp>
      <p:sp>
        <p:nvSpPr>
          <p:cNvPr id="1048625" name="object 22"/>
          <p:cNvSpPr txBox="1">
            <a:spLocks noGrp="1"/>
          </p:cNvSpPr>
          <p:nvPr>
            <p:ph type="sldNum" sz="quarter" idx="7"/>
          </p:nvPr>
        </p:nvSpPr>
        <p:spPr>
          <a:xfrm>
            <a:off x="11353418" y="6473337"/>
            <a:ext cx="151129" cy="1593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1048626" name="TextBox 22"/>
          <p:cNvSpPr txBox="1"/>
          <p:nvPr/>
        </p:nvSpPr>
        <p:spPr>
          <a:xfrm>
            <a:off x="1217522" y="2123271"/>
            <a:ext cx="8593228" cy="1259841"/>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27"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1"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29"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30"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31"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32"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33"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34"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35"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36"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37"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38"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40"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55" name="object 17"/>
          <p:cNvPicPr>
            <a:picLocks/>
          </p:cNvPicPr>
          <p:nvPr/>
        </p:nvPicPr>
        <p:blipFill>
          <a:blip r:embed="rId2" cstate="print"/>
          <a:stretch>
            <a:fillRect/>
          </a:stretch>
        </p:blipFill>
        <p:spPr>
          <a:xfrm>
            <a:off x="10687050" y="6134100"/>
            <a:ext cx="247650" cy="247650"/>
          </a:xfrm>
          <a:prstGeom prst="rect">
            <a:avLst/>
          </a:prstGeom>
        </p:spPr>
      </p:pic>
      <p:grpSp>
        <p:nvGrpSpPr>
          <p:cNvPr id="32" name="object 18"/>
          <p:cNvGrpSpPr/>
          <p:nvPr/>
        </p:nvGrpSpPr>
        <p:grpSpPr>
          <a:xfrm>
            <a:off x="47625" y="3819523"/>
            <a:ext cx="4124325" cy="3009900"/>
            <a:chOff x="47625" y="3819523"/>
            <a:chExt cx="4124325" cy="3009900"/>
          </a:xfrm>
        </p:grpSpPr>
        <p:pic>
          <p:nvPicPr>
            <p:cNvPr id="2097156" name="object 19"/>
            <p:cNvPicPr>
              <a:picLocks/>
            </p:cNvPicPr>
            <p:nvPr/>
          </p:nvPicPr>
          <p:blipFill>
            <a:blip r:embed="rId3" cstate="print"/>
            <a:stretch>
              <a:fillRect/>
            </a:stretch>
          </p:blipFill>
          <p:spPr>
            <a:xfrm>
              <a:off x="466725" y="6410325"/>
              <a:ext cx="3705225" cy="295275"/>
            </a:xfrm>
            <a:prstGeom prst="rect">
              <a:avLst/>
            </a:prstGeom>
          </p:spPr>
        </p:pic>
        <p:pic>
          <p:nvPicPr>
            <p:cNvPr id="2097157" name="object 20"/>
            <p:cNvPicPr>
              <a:picLocks/>
            </p:cNvPicPr>
            <p:nvPr/>
          </p:nvPicPr>
          <p:blipFill>
            <a:blip r:embed="rId4" cstate="print"/>
            <a:stretch>
              <a:fillRect/>
            </a:stretch>
          </p:blipFill>
          <p:spPr>
            <a:xfrm>
              <a:off x="47625" y="3819523"/>
              <a:ext cx="1733550" cy="3009898"/>
            </a:xfrm>
            <a:prstGeom prst="rect">
              <a:avLst/>
            </a:prstGeom>
          </p:spPr>
        </p:pic>
      </p:grpSp>
      <p:sp>
        <p:nvSpPr>
          <p:cNvPr id="1048641" name="object 21"/>
          <p:cNvSpPr txBox="1">
            <a:spLocks noGrp="1"/>
          </p:cNvSpPr>
          <p:nvPr>
            <p:ph type="title"/>
          </p:nvPr>
        </p:nvSpPr>
        <p:spPr>
          <a:xfrm>
            <a:off x="739775" y="445388"/>
            <a:ext cx="2357120" cy="648335"/>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1048642" name="object 22"/>
          <p:cNvSpPr txBox="1">
            <a:spLocks noGrp="1"/>
          </p:cNvSpPr>
          <p:nvPr>
            <p:ph type="sldNum" sz="quarter" idx="7"/>
          </p:nvPr>
        </p:nvSpPr>
        <p:spPr>
          <a:xfrm>
            <a:off x="11353418" y="6473337"/>
            <a:ext cx="151129" cy="1593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1048643" name="TextBox 22"/>
          <p:cNvSpPr txBox="1"/>
          <p:nvPr/>
        </p:nvSpPr>
        <p:spPr>
          <a:xfrm>
            <a:off x="2509807" y="1041533"/>
            <a:ext cx="5029200" cy="3901440"/>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5"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8"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4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47" name="object 7"/>
          <p:cNvSpPr txBox="1">
            <a:spLocks noGrp="1"/>
          </p:cNvSpPr>
          <p:nvPr>
            <p:ph type="title"/>
          </p:nvPr>
        </p:nvSpPr>
        <p:spPr>
          <a:xfrm>
            <a:off x="457200" y="304800"/>
            <a:ext cx="7677150" cy="256921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r>
              <a:rPr lang="en-IN" sz="4250" spc="10" dirty="0"/>
              <a:t>  </a:t>
            </a:r>
            <a:br>
              <a:rPr lang="en-IN" sz="4250" spc="10" dirty="0"/>
            </a:br>
            <a:br>
              <a:rPr lang="en-IN" sz="4250" spc="10" dirty="0"/>
            </a:br>
            <a:br>
              <a:rPr lang="en-IN" sz="4250" spc="10" dirty="0"/>
            </a:br>
            <a:r>
              <a:rPr lang="en-IN" sz="2200" spc="10" dirty="0"/>
              <a:t>The aim of this project is to address the problem that is difficult to evaluate employee performance and to know the sum of salaries of the employees in department wise</a:t>
            </a:r>
            <a:endParaRPr sz="1600" dirty="0"/>
          </a:p>
        </p:txBody>
      </p:sp>
      <p:pic>
        <p:nvPicPr>
          <p:cNvPr id="2097159" name="object 8"/>
          <p:cNvPicPr>
            <a:picLocks/>
          </p:cNvPicPr>
          <p:nvPr/>
        </p:nvPicPr>
        <p:blipFill>
          <a:blip r:embed="rId3" cstate="print"/>
          <a:stretch>
            <a:fillRect/>
          </a:stretch>
        </p:blipFill>
        <p:spPr>
          <a:xfrm>
            <a:off x="676275" y="6467475"/>
            <a:ext cx="2143125" cy="200025"/>
          </a:xfrm>
          <a:prstGeom prst="rect">
            <a:avLst/>
          </a:prstGeom>
        </p:spPr>
      </p:pic>
      <p:sp>
        <p:nvSpPr>
          <p:cNvPr id="1048648" name="object 10"/>
          <p:cNvSpPr txBox="1">
            <a:spLocks noGrp="1"/>
          </p:cNvSpPr>
          <p:nvPr>
            <p:ph type="sldNum" sz="quarter" idx="7"/>
          </p:nvPr>
        </p:nvSpPr>
        <p:spPr>
          <a:xfrm>
            <a:off x="11353418" y="6473337"/>
            <a:ext cx="151129" cy="1593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0"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0"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51"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2" name="object 7"/>
          <p:cNvSpPr txBox="1">
            <a:spLocks noGrp="1"/>
          </p:cNvSpPr>
          <p:nvPr>
            <p:ph type="title"/>
          </p:nvPr>
        </p:nvSpPr>
        <p:spPr>
          <a:xfrm>
            <a:off x="739775" y="829627"/>
            <a:ext cx="5263515" cy="57531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2097161" name="object 8"/>
          <p:cNvPicPr>
            <a:picLocks/>
          </p:cNvPicPr>
          <p:nvPr/>
        </p:nvPicPr>
        <p:blipFill>
          <a:blip r:embed="rId3" cstate="print"/>
          <a:stretch>
            <a:fillRect/>
          </a:stretch>
        </p:blipFill>
        <p:spPr>
          <a:xfrm>
            <a:off x="676275" y="6467475"/>
            <a:ext cx="2143125" cy="200025"/>
          </a:xfrm>
          <a:prstGeom prst="rect">
            <a:avLst/>
          </a:prstGeom>
        </p:spPr>
      </p:pic>
      <p:sp>
        <p:nvSpPr>
          <p:cNvPr id="1048653" name="object 10"/>
          <p:cNvSpPr txBox="1">
            <a:spLocks noGrp="1"/>
          </p:cNvSpPr>
          <p:nvPr>
            <p:ph type="sldNum" sz="quarter" idx="7"/>
          </p:nvPr>
        </p:nvSpPr>
        <p:spPr>
          <a:xfrm>
            <a:off x="11353418" y="6473337"/>
            <a:ext cx="151129" cy="1593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048654" name="TextBox 10"/>
          <p:cNvSpPr txBox="1"/>
          <p:nvPr/>
        </p:nvSpPr>
        <p:spPr>
          <a:xfrm>
            <a:off x="990600" y="2133600"/>
            <a:ext cx="7924800" cy="1412240"/>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r>
              <a:rPr lang="en-IN" sz="2400" dirty="0">
                <a:latin typeface="Times New Roman" panose="02020603050405020304" pitchFamily="18" charset="0"/>
                <a:cs typeface="Times New Roman" panose="02020603050405020304" pitchFamily="18" charset="0"/>
              </a:rPr>
              <a:t>In this project I have analysed the salary of the employees in the basis of gender and the department wise and also analysed about the employee type in the company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5"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6"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7"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58" name="object 5"/>
          <p:cNvSpPr txBox="1">
            <a:spLocks noGrp="1"/>
          </p:cNvSpPr>
          <p:nvPr>
            <p:ph type="title"/>
          </p:nvPr>
        </p:nvSpPr>
        <p:spPr>
          <a:xfrm>
            <a:off x="723900" y="914400"/>
            <a:ext cx="5014595" cy="3039110"/>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br>
              <a:rPr lang="en-IN" sz="3200" spc="5" dirty="0"/>
            </a:br>
            <a:br>
              <a:rPr lang="en-IN" sz="3200" spc="5" dirty="0"/>
            </a:br>
            <a:br>
              <a:rPr lang="en-IN" sz="3200" spc="5" dirty="0"/>
            </a:br>
            <a:br>
              <a:rPr lang="en-IN" sz="3200" spc="5" dirty="0"/>
            </a:br>
            <a:r>
              <a:rPr lang="en-IN" sz="3200" spc="5" dirty="0"/>
              <a:t>1.</a:t>
            </a:r>
            <a:r>
              <a:rPr lang="en-IN" sz="3200" b="0" spc="5" dirty="0"/>
              <a:t>Management of the company</a:t>
            </a:r>
            <a:br>
              <a:rPr lang="en-IN" sz="3200" b="0" spc="5" dirty="0"/>
            </a:br>
            <a:r>
              <a:rPr lang="en-IN" sz="3200" b="0" spc="5" dirty="0"/>
              <a:t>2.Statistical department</a:t>
            </a:r>
            <a:br>
              <a:rPr lang="en-IN" sz="3200" b="0" spc="5" dirty="0"/>
            </a:br>
            <a:r>
              <a:rPr lang="en-IN" sz="3200" b="0" spc="5" dirty="0"/>
              <a:t>3.Financial </a:t>
            </a:r>
            <a:r>
              <a:rPr lang="en-IN" sz="3200" b="0" spc="5" dirty="0" err="1"/>
              <a:t>departmenmts</a:t>
            </a:r>
            <a:endParaRPr lang="en-IN" sz="3200" b="0" dirty="0"/>
          </a:p>
        </p:txBody>
      </p:sp>
      <p:pic>
        <p:nvPicPr>
          <p:cNvPr id="2097162" name="object 6"/>
          <p:cNvPicPr>
            <a:picLocks/>
          </p:cNvPicPr>
          <p:nvPr/>
        </p:nvPicPr>
        <p:blipFill>
          <a:blip r:embed="rId2" cstate="print"/>
          <a:stretch>
            <a:fillRect/>
          </a:stretch>
        </p:blipFill>
        <p:spPr>
          <a:xfrm>
            <a:off x="723900" y="6172200"/>
            <a:ext cx="2181225" cy="485775"/>
          </a:xfrm>
          <a:prstGeom prst="rect">
            <a:avLst/>
          </a:prstGeom>
        </p:spPr>
      </p:pic>
      <p:sp>
        <p:nvSpPr>
          <p:cNvPr id="1048659" name="object 8"/>
          <p:cNvSpPr txBox="1">
            <a:spLocks noGrp="1"/>
          </p:cNvSpPr>
          <p:nvPr>
            <p:ph type="sldNum" sz="quarter" idx="7"/>
          </p:nvPr>
        </p:nvSpPr>
        <p:spPr>
          <a:xfrm>
            <a:off x="11353418" y="6473337"/>
            <a:ext cx="151129" cy="1593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3" name="object 2"/>
          <p:cNvPicPr>
            <a:picLocks/>
          </p:cNvPicPr>
          <p:nvPr/>
        </p:nvPicPr>
        <p:blipFill>
          <a:blip r:embed="rId2" cstate="print"/>
          <a:stretch>
            <a:fillRect/>
          </a:stretch>
        </p:blipFill>
        <p:spPr>
          <a:xfrm>
            <a:off x="0" y="1476375"/>
            <a:ext cx="2695574" cy="3248025"/>
          </a:xfrm>
          <a:prstGeom prst="rect">
            <a:avLst/>
          </a:prstGeom>
        </p:spPr>
      </p:pic>
      <p:sp>
        <p:nvSpPr>
          <p:cNvPr id="1048660"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1"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2"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63"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2097164" name="object 7"/>
          <p:cNvPicPr>
            <a:picLocks/>
          </p:cNvPicPr>
          <p:nvPr/>
        </p:nvPicPr>
        <p:blipFill>
          <a:blip r:embed="rId3" cstate="print"/>
          <a:stretch>
            <a:fillRect/>
          </a:stretch>
        </p:blipFill>
        <p:spPr>
          <a:xfrm>
            <a:off x="676275" y="6467475"/>
            <a:ext cx="2143125" cy="200025"/>
          </a:xfrm>
          <a:prstGeom prst="rect">
            <a:avLst/>
          </a:prstGeom>
        </p:spPr>
      </p:pic>
      <p:sp>
        <p:nvSpPr>
          <p:cNvPr id="1048664"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48665" name="TextBox 7"/>
          <p:cNvSpPr txBox="1"/>
          <p:nvPr/>
        </p:nvSpPr>
        <p:spPr>
          <a:xfrm>
            <a:off x="3276600" y="2209800"/>
            <a:ext cx="5410200" cy="2462213"/>
          </a:xfrm>
          <a:prstGeom prst="rect">
            <a:avLst/>
          </a:prstGeom>
          <a:noFill/>
        </p:spPr>
        <p:txBody>
          <a:bodyPr wrap="square" rtlCol="0">
            <a:spAutoFit/>
          </a:bodyPr>
          <a:lstStyle/>
          <a:p>
            <a:pPr marL="285750" indent="-285750">
              <a:buFont typeface="Wingdings" panose="05000000000000000000" pitchFamily="2" charset="2"/>
              <a:buChar char="q"/>
            </a:pPr>
            <a:r>
              <a:rPr lang="en-IN" sz="2200" dirty="0"/>
              <a:t>I have used various techniques in excel like</a:t>
            </a:r>
          </a:p>
          <a:p>
            <a:pPr marL="285750" indent="-285750">
              <a:buFont typeface="Wingdings" panose="05000000000000000000" pitchFamily="2" charset="2"/>
              <a:buChar char="q"/>
            </a:pPr>
            <a:r>
              <a:rPr lang="en-IN" sz="2200" dirty="0"/>
              <a:t>Conditional formulating : to finding null values </a:t>
            </a:r>
          </a:p>
          <a:p>
            <a:pPr marL="285750" indent="-285750">
              <a:buFont typeface="Wingdings" panose="05000000000000000000" pitchFamily="2" charset="2"/>
              <a:buChar char="q"/>
            </a:pPr>
            <a:r>
              <a:rPr lang="en-IN" sz="2200" dirty="0"/>
              <a:t>Pivot table : to make the data in presentable and neat </a:t>
            </a:r>
            <a:r>
              <a:rPr lang="en-IN" sz="2200" dirty="0" err="1"/>
              <a:t>maner</a:t>
            </a:r>
            <a:r>
              <a:rPr lang="en-IN" sz="2200" dirty="0"/>
              <a:t>  </a:t>
            </a:r>
          </a:p>
          <a:p>
            <a:pPr marL="285750" indent="-285750">
              <a:buFont typeface="Wingdings" panose="05000000000000000000" pitchFamily="2" charset="2"/>
              <a:buChar char="q"/>
            </a:pPr>
            <a:r>
              <a:rPr lang="en-IN" sz="2200" dirty="0"/>
              <a:t>Alignment to centre the data so that it will look nice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6" name="Title 1"/>
          <p:cNvSpPr>
            <a:spLocks noGrp="1"/>
          </p:cNvSpPr>
          <p:nvPr>
            <p:ph type="title"/>
          </p:nvPr>
        </p:nvSpPr>
        <p:spPr>
          <a:xfrm>
            <a:off x="755332" y="348121"/>
            <a:ext cx="10730652" cy="1477328"/>
          </a:xfrm>
        </p:spPr>
        <p:txBody>
          <a:bodyPr/>
          <a:lstStyle/>
          <a:p>
            <a:r>
              <a:rPr lang="en-IN" dirty="0"/>
              <a:t>Dataset Description</a:t>
            </a:r>
            <a:br>
              <a:rPr lang="en-IN" dirty="0"/>
            </a:br>
            <a:endParaRPr lang="en-IN" dirty="0"/>
          </a:p>
        </p:txBody>
      </p:sp>
      <p:sp>
        <p:nvSpPr>
          <p:cNvPr id="1048667" name="TextBox 10"/>
          <p:cNvSpPr txBox="1"/>
          <p:nvPr/>
        </p:nvSpPr>
        <p:spPr>
          <a:xfrm>
            <a:off x="990600" y="1428125"/>
            <a:ext cx="6400800" cy="3108543"/>
          </a:xfrm>
          <a:prstGeom prst="rect">
            <a:avLst/>
          </a:prstGeom>
          <a:noFill/>
        </p:spPr>
        <p:txBody>
          <a:bodyPr wrap="square" rtlCol="0">
            <a:spAutoFit/>
          </a:bodyPr>
          <a:lstStyle/>
          <a:p>
            <a:pPr marL="285750" indent="-285750">
              <a:buFont typeface="Wingdings" panose="05000000000000000000" pitchFamily="2" charset="2"/>
              <a:buChar char="v"/>
            </a:pPr>
            <a:r>
              <a:rPr lang="en-IN" sz="2200" dirty="0"/>
              <a:t>In this I have used the data which I have collected from kaggle.com</a:t>
            </a:r>
          </a:p>
          <a:p>
            <a:pPr marL="285750" indent="-285750">
              <a:buFont typeface="Wingdings" panose="05000000000000000000" pitchFamily="2" charset="2"/>
              <a:buChar char="v"/>
            </a:pPr>
            <a:r>
              <a:rPr lang="en-IN" sz="2200" dirty="0"/>
              <a:t>The data which are all used in my project are as follows; </a:t>
            </a:r>
          </a:p>
          <a:p>
            <a:pPr marL="400050" indent="-400050">
              <a:buFont typeface="+mj-lt"/>
              <a:buAutoNum type="romanLcPeriod"/>
            </a:pPr>
            <a:r>
              <a:rPr lang="en-IN" dirty="0"/>
              <a:t>Employee id : alpha numeric</a:t>
            </a:r>
          </a:p>
          <a:p>
            <a:pPr marL="400050" indent="-400050">
              <a:buFont typeface="+mj-lt"/>
              <a:buAutoNum type="romanLcPeriod"/>
            </a:pPr>
            <a:r>
              <a:rPr lang="en-IN" dirty="0"/>
              <a:t>Name :   alphabets                  </a:t>
            </a:r>
          </a:p>
          <a:p>
            <a:pPr marL="400050" indent="-400050">
              <a:buFont typeface="+mj-lt"/>
              <a:buAutoNum type="romanLcPeriod"/>
            </a:pPr>
            <a:r>
              <a:rPr lang="en-IN" dirty="0"/>
              <a:t>Gender : alphabets</a:t>
            </a:r>
          </a:p>
          <a:p>
            <a:pPr marL="400050" indent="-400050">
              <a:buFont typeface="+mj-lt"/>
              <a:buAutoNum type="romanLcPeriod"/>
            </a:pPr>
            <a:r>
              <a:rPr lang="en-IN" dirty="0"/>
              <a:t>Salary : numeric</a:t>
            </a:r>
          </a:p>
          <a:p>
            <a:pPr marL="400050" indent="-400050">
              <a:buFont typeface="+mj-lt"/>
              <a:buAutoNum type="romanLcPeriod"/>
            </a:pPr>
            <a:r>
              <a:rPr lang="en-IN" dirty="0"/>
              <a:t>Employee type :alphabets</a:t>
            </a:r>
          </a:p>
          <a:p>
            <a:pPr marL="400050" indent="-400050">
              <a:buFont typeface="+mj-lt"/>
              <a:buAutoNum type="romanLcPeriod"/>
            </a:pPr>
            <a:r>
              <a:rPr lang="en-IN" dirty="0"/>
              <a:t>Work location :alphabets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1"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72"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3"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4"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5" name="object 6"/>
          <p:cNvPicPr>
            <a:picLocks/>
          </p:cNvPicPr>
          <p:nvPr/>
        </p:nvPicPr>
        <p:blipFill>
          <a:blip r:embed="rId2" cstate="print"/>
          <a:stretch>
            <a:fillRect/>
          </a:stretch>
        </p:blipFill>
        <p:spPr>
          <a:xfrm>
            <a:off x="66675" y="3381373"/>
            <a:ext cx="2466975" cy="3419475"/>
          </a:xfrm>
          <a:prstGeom prst="rect">
            <a:avLst/>
          </a:prstGeom>
        </p:spPr>
      </p:pic>
      <p:sp>
        <p:nvSpPr>
          <p:cNvPr id="1048675"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48676"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48677" name="TextBox 8"/>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48678" name="TextBox 9"/>
          <p:cNvSpPr txBox="1"/>
          <p:nvPr/>
        </p:nvSpPr>
        <p:spPr>
          <a:xfrm>
            <a:off x="2496328" y="2409824"/>
            <a:ext cx="6723872" cy="1815882"/>
          </a:xfrm>
          <a:prstGeom prst="rect">
            <a:avLst/>
          </a:prstGeom>
          <a:solidFill>
            <a:schemeClr val="accent1">
              <a:lumMod val="40000"/>
              <a:lumOff val="60000"/>
            </a:schemeClr>
          </a:solidFill>
        </p:spPr>
        <p:txBody>
          <a:bodyPr wrap="square" rtlCol="0">
            <a:spAutoFit/>
          </a:bodyPr>
          <a:lstStyle/>
          <a:p>
            <a:r>
              <a:rPr lang="en-IN" sz="2800" dirty="0"/>
              <a:t>In this project I have used picot chart and slicers in the separate excel sheet so it makes very easy to understand for the users who are going to use it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13</Slides>
  <Notes>2</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     The aim of this project is to address the problem that is difficult to evaluate employee performance and to know the sum of salaries of the employees in department wise</vt:lpstr>
      <vt:lpstr>PROJECT OVERVIEW</vt:lpstr>
      <vt:lpstr>WHO ARE THE END USERS?    1.Management of the company 2.Statistical department 3.Financial departmenmts</vt:lpstr>
      <vt:lpstr>OUR SOLUTION AND ITS VALUE PROPOSITION</vt:lpstr>
      <vt:lpstr>Dataset Description </vt:lpstr>
      <vt:lpstr>THE "WOW" IN OUR SOLUTION</vt:lpstr>
      <vt:lpstr>PowerPoint Presentation</vt:lpstr>
      <vt:lpstr>RESULTS</vt:lpstr>
      <vt:lpstr>Result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gopalakrishnangogul@gmail.com</cp:lastModifiedBy>
  <cp:revision>9</cp:revision>
  <dcterms:created xsi:type="dcterms:W3CDTF">2024-03-29T04:07:22Z</dcterms:created>
  <dcterms:modified xsi:type="dcterms:W3CDTF">2024-09-02T16:58:38Z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c0dae2289f8e4ec4938fc8b2e7697867</vt:lpwstr>
  </property>
</Properties>
</file>