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5" r:id="rId9"/>
    <p:sldId id="266" r:id="rId10"/>
    <p:sldId id="276" r:id="rId11"/>
    <p:sldId id="268" r:id="rId12"/>
    <p:sldId id="267" r:id="rId13"/>
    <p:sldId id="269" r:id="rId14"/>
    <p:sldId id="270" r:id="rId15"/>
    <p:sldId id="271" r:id="rId16"/>
    <p:sldId id="272" r:id="rId17"/>
    <p:sldId id="278" r:id="rId18"/>
    <p:sldId id="277" r:id="rId19"/>
    <p:sldId id="279" r:id="rId20"/>
    <p:sldId id="281" r:id="rId21"/>
    <p:sldId id="274" r:id="rId22"/>
    <p:sldId id="275" r:id="rId23"/>
    <p:sldId id="280" r:id="rId24"/>
    <p:sldId id="282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6"/>
  </p:normalViewPr>
  <p:slideViewPr>
    <p:cSldViewPr snapToGrid="0">
      <p:cViewPr>
        <p:scale>
          <a:sx n="120" d="100"/>
          <a:sy n="120" d="100"/>
        </p:scale>
        <p:origin x="-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6784-B696-AEED-F33A-17F2913E7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9821-FD6D-EB60-9981-41457A0B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4CF1-3A09-1BC5-4D82-258190D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C2F5-328E-5C7A-E886-B47C003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8F8E-31FA-B869-3AFF-3DFEFCEE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C54-F199-40E8-0858-345EF1A1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98F65-F6B1-4C95-C6B0-435A21C8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D145-1830-7AC5-28DC-FAF79192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BF63-6857-658D-812F-3B699C1F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E761-4FD1-968A-8785-EA425EF9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132CE-4D15-0FCF-0A6C-B5D6AF29F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32140-61B2-43B7-9B9C-1D31CF57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939F-AE83-2CD9-8DC8-F23DC6BA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E7C5-1011-9C2C-81E9-498AB39B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14AF-93D1-CF07-9057-032534D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872A-7656-9796-7E9A-7DC14FD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E512-8B01-FB0C-BA1C-1CA8B564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A363-154D-6085-22D5-C5EFE265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4496-64FC-DAF9-D446-483233DD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0CE5-A95B-F4F6-60A5-B557D0AE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E8A3-F870-9FDD-3483-B7E94526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325B-5DE2-F312-31AE-ED9372F5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82F2-90F3-BA40-BB57-B1009149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6ECD-617E-4189-86F5-8F7261D5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A6B5-D727-AAB5-3837-69949E44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77D8-A343-F3E8-4E3D-B5C8A1FC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82F4-BD71-4F0D-7976-B9B457B36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78A05-6410-0589-E1BA-13B61BC1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EF2B-B72B-4883-237A-1C9FA778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4E54-1321-D7F0-CA4E-029B7B8E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275F-1973-BB23-6434-30723C75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4AE1-615E-9DFB-E0C5-95353403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DA8D3-24E6-4095-5636-692DFF7F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FED2E-FAD6-D2A4-183F-6D25A740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AF533-7AA6-10CC-D1F8-5F426F5D2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D8A15-0C03-8C3D-4DA4-1789B8A62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620FE-0501-1684-397E-5BF54111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1C96B-C5D3-306F-1465-44D5B650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84051-9583-64BA-34DB-98B36A54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11A8-A1F3-0914-9A19-98FAB77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007BE-3125-518C-9B4E-7423ED94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92B26-8E06-E110-B490-6E11947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DFE45-A8A3-0D46-4371-BDFC70A2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AF638-7435-C42D-B10F-9BE45BC9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55313-FB5F-EED4-09B0-FCF10D99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7B3F-069F-A8EA-39D8-58E983B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CEC4-B261-84D8-C5EF-F135CDDD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BEF5-3A8C-EB3D-B227-58F71CD0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BC07D-17C0-F394-6B91-E1696F76E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38FB1-4294-CD08-2950-CBF6A14B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226F-C558-8D5D-65B1-C6A56998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A162-DAF2-8858-EDE6-E4F325A8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0ACA-79A3-B2E1-962C-E80864D6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E31E9-0A34-19CC-7AFB-6E0A0D3B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DE115-9FA5-F74C-2F7F-FFB0B0F0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44C6-6F89-4C41-62C3-B21957EC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A104-7A60-4204-F57F-5D41E45E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B371-7BDB-2BB5-B4CD-C256E47D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A93E7-641C-38A9-9279-86D03BA1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630D-CFDE-4C50-9195-8C87C5B1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25E3-1092-8E13-D472-88EDE783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022D3-08E0-7E42-8DDD-EE9E9A47D0A1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7F3E-D67C-E8D6-4B02-0CFDEEFC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937A-8ED3-33FA-5013-1B74C0C8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0888A-63F8-AC45-9B33-F3A6423F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smus_Lerdor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" TargetMode="External"/><Relationship Id="rId2" Type="http://schemas.openxmlformats.org/officeDocument/2006/relationships/hyperlink" Target="https://www.ph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w3schools.com/php/php_looping_for.asp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php_looping_foreach.asp" TargetMode="External"/><Relationship Id="rId5" Type="http://schemas.openxmlformats.org/officeDocument/2006/relationships/hyperlink" Target="https://www.w3schools.com/php/php_looping_do_while.asp" TargetMode="External"/><Relationship Id="rId4" Type="http://schemas.openxmlformats.org/officeDocument/2006/relationships/hyperlink" Target="https://www.w3schools.com/php/php_looping_while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DD010-3BE1-8B1F-CF5F-8C11161B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D229E-4DEA-09E7-C792-0ECCE21F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AEDB3-61B5-8B45-A260-5F45DD0F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PHP Constants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20A8-1984-CD88-F93C-F7E3D84C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The value cannot be changed during the script.</a:t>
            </a:r>
          </a:p>
          <a:p>
            <a:r>
              <a:rPr lang="en-US" sz="2000" dirty="0"/>
              <a:t>starts with a letter or underscore (no $ sign before the constant name).</a:t>
            </a:r>
          </a:p>
          <a:p>
            <a:r>
              <a:rPr lang="en-US" sz="2000" dirty="0"/>
              <a:t>To create a constant, use the define() function.</a:t>
            </a:r>
          </a:p>
          <a:p>
            <a:r>
              <a:rPr lang="en-US" sz="2000" b="1" dirty="0"/>
              <a:t>define()</a:t>
            </a:r>
            <a:r>
              <a:rPr lang="en-US" sz="2000" dirty="0"/>
              <a:t> or const keyword used to create constant.</a:t>
            </a:r>
          </a:p>
          <a:p>
            <a:pPr lvl="1"/>
            <a:r>
              <a:rPr lang="en-US" sz="2000" dirty="0"/>
              <a:t>const MYCAR = "Volvo"; echo MYCAR;</a:t>
            </a:r>
          </a:p>
          <a:p>
            <a:pPr lvl="1"/>
            <a:endParaRPr lang="en-US" sz="2000" dirty="0">
              <a:effectLst/>
            </a:endParaRPr>
          </a:p>
          <a:p>
            <a:r>
              <a:rPr lang="en-US" sz="2000" dirty="0"/>
              <a:t>PHP has nine predefined constants that change value depending on where they are used, and therefor they are called "</a:t>
            </a:r>
            <a:r>
              <a:rPr lang="en-US" sz="2000" b="1" dirty="0"/>
              <a:t>magic constants</a:t>
            </a:r>
            <a:r>
              <a:rPr lang="en-US" sz="2000" dirty="0"/>
              <a:t>".</a:t>
            </a:r>
          </a:p>
          <a:p>
            <a:r>
              <a:rPr lang="en-US" sz="2000" dirty="0"/>
              <a:t>These magic constants are written with a double underscore at the start and the end, except for the </a:t>
            </a:r>
            <a:r>
              <a:rPr lang="en-US" sz="2000" dirty="0" err="1"/>
              <a:t>ClassName</a:t>
            </a:r>
            <a:r>
              <a:rPr lang="en-US" sz="2000" dirty="0"/>
              <a:t>::class constant.</a:t>
            </a:r>
          </a:p>
          <a:p>
            <a:r>
              <a:rPr lang="en-US" sz="2000" dirty="0"/>
              <a:t>__CLASS__,  __DIR__ </a:t>
            </a:r>
            <a:r>
              <a:rPr lang="en-US" sz="2000" dirty="0" err="1"/>
              <a:t>etc</a:t>
            </a:r>
            <a:r>
              <a:rPr lang="en-US" sz="2000" dirty="0"/>
              <a:t> are some examples.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72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31D12-9728-D95B-0045-468EE4F9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PHP Superglobals</a:t>
            </a:r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1D99D16B-6F67-5E55-D66E-C6F5061D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3" y="2391156"/>
            <a:ext cx="5458968" cy="233370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76C6-5CBF-11CD-E818-89BF3C5B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1200"/>
              <a:t>Superglobals are built-in global arrays in PHP that are always accessible, regardless of scope.</a:t>
            </a:r>
          </a:p>
          <a:p>
            <a:r>
              <a:rPr lang="en-US" sz="1200"/>
              <a:t>They are used to retrieve various types of information from forms, sessions, cookies, server environment, and more.</a:t>
            </a:r>
          </a:p>
          <a:p>
            <a:endParaRPr lang="en-US" sz="1200"/>
          </a:p>
          <a:p>
            <a:r>
              <a:rPr lang="en-US" sz="1200" b="0" i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PHP superglobal variables are: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$GLOBALS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$_SERVER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$_REQUEST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$_POST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$_GET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200" b="0" i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$_FILES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b="0" i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$_ENV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$_COOKIE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200" b="0" i="0" u="none" strike="noStrike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$_SESSION</a:t>
            </a:r>
            <a:endParaRPr lang="en-US" sz="1200" b="0" i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132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3D842-121D-CD11-FCC2-6CCD8058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PHP Partials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AD98-9372-F965-4372-F6ECEE9A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900"/>
              <a:t>Partials are reusable pieces of HTML or PHP code that can be included in multiple places within a web application.</a:t>
            </a:r>
          </a:p>
          <a:p>
            <a:r>
              <a:rPr lang="en-US" sz="1900"/>
              <a:t>They promote code reuse and maintainability by breaking down complex pages into manageable, reusable components.</a:t>
            </a:r>
          </a:p>
          <a:p>
            <a:r>
              <a:rPr lang="en-US" sz="1900" b="1"/>
              <a:t>Including Partials in PHP</a:t>
            </a:r>
          </a:p>
          <a:p>
            <a:pPr lvl="1"/>
            <a:r>
              <a:rPr lang="en-US" sz="1900" b="1"/>
              <a:t>include Statement:</a:t>
            </a:r>
            <a:r>
              <a:rPr lang="en-US" sz="1900"/>
              <a:t> Includes and evaluates a specified file.</a:t>
            </a:r>
          </a:p>
          <a:p>
            <a:pPr lvl="1"/>
            <a:r>
              <a:rPr lang="en-US" sz="1900" b="1"/>
              <a:t>require Statement:</a:t>
            </a:r>
            <a:r>
              <a:rPr lang="en-US" sz="1900"/>
              <a:t> Similar to include, but produces a fatal error if the file cannot be found.</a:t>
            </a:r>
          </a:p>
          <a:p>
            <a:pPr lvl="1"/>
            <a:r>
              <a:rPr lang="en-US" sz="1900" b="1"/>
              <a:t>include_once and require_once:</a:t>
            </a:r>
            <a:r>
              <a:rPr lang="en-US" sz="1900"/>
              <a:t> Ensures the file is included only once.</a:t>
            </a:r>
          </a:p>
          <a:p>
            <a:endParaRPr lang="en-US" sz="1900"/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E208B59-B3CA-40B9-6525-97752B11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50" y="4404732"/>
            <a:ext cx="4305005" cy="1632513"/>
          </a:xfrm>
          <a:prstGeom prst="rect">
            <a:avLst/>
          </a:prstGeom>
        </p:spPr>
      </p:pic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3A6A22BE-C81A-2436-9364-2DD62BA9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651" y="1543313"/>
            <a:ext cx="4305006" cy="14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8BA15-0332-84D9-A5C0-F94D25ED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Connecting with DB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87CF-5500-5129-0A14-016142E9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665027" cy="3483864"/>
          </a:xfrm>
        </p:spPr>
        <p:txBody>
          <a:bodyPr>
            <a:normAutofit/>
          </a:bodyPr>
          <a:lstStyle/>
          <a:p>
            <a:r>
              <a:rPr lang="en-US" sz="1700" dirty="0"/>
              <a:t>Enable PHP scripts to interact with databases for data operations.</a:t>
            </a:r>
          </a:p>
          <a:p>
            <a:r>
              <a:rPr lang="en-US" sz="1700" dirty="0"/>
              <a:t>Generally </a:t>
            </a:r>
            <a:r>
              <a:rPr lang="en-US" sz="1700" dirty="0" err="1"/>
              <a:t>mySQL</a:t>
            </a:r>
            <a:r>
              <a:rPr lang="en-US" sz="1700" dirty="0"/>
              <a:t> is </a:t>
            </a:r>
            <a:r>
              <a:rPr lang="en-US" sz="1700" dirty="0" err="1"/>
              <a:t>preffered</a:t>
            </a:r>
            <a:r>
              <a:rPr lang="en-US" sz="1700" dirty="0"/>
              <a:t>.</a:t>
            </a:r>
          </a:p>
          <a:p>
            <a:r>
              <a:rPr lang="en-US" sz="1700" b="1" dirty="0"/>
              <a:t>Methods to Connect PHP to MySQL</a:t>
            </a:r>
          </a:p>
          <a:p>
            <a:pPr lvl="1">
              <a:buFont typeface="+mj-lt"/>
              <a:buAutoNum type="arabicPeriod"/>
            </a:pPr>
            <a:r>
              <a:rPr lang="en-US" sz="1700" b="1" dirty="0" err="1"/>
              <a:t>MySQLi</a:t>
            </a:r>
            <a:r>
              <a:rPr lang="en-US" sz="1700" b="1" dirty="0"/>
              <a:t> (MySQL Improved)</a:t>
            </a:r>
          </a:p>
          <a:p>
            <a:pPr lvl="2"/>
            <a:r>
              <a:rPr lang="en-US" sz="1700" b="1" dirty="0" err="1"/>
              <a:t>mysqli_connect</a:t>
            </a:r>
            <a:r>
              <a:rPr lang="en-US" sz="1700" dirty="0"/>
              <a:t>: Function used to establish a connection to the MySQL database.</a:t>
            </a:r>
            <a:endParaRPr lang="en-US" sz="1700" b="1" dirty="0"/>
          </a:p>
          <a:p>
            <a:pPr lvl="2"/>
            <a:endParaRPr lang="en-US" sz="1700" dirty="0"/>
          </a:p>
          <a:p>
            <a:pPr lvl="1">
              <a:buFont typeface="+mj-lt"/>
              <a:buAutoNum type="arabicPeriod"/>
            </a:pPr>
            <a:r>
              <a:rPr lang="en-US" sz="1700" b="1" dirty="0"/>
              <a:t>PDO (PHP Data Objects)</a:t>
            </a:r>
          </a:p>
          <a:p>
            <a:pPr lvl="2"/>
            <a:r>
              <a:rPr lang="en-US" sz="1700" b="1" dirty="0"/>
              <a:t>new PDO</a:t>
            </a:r>
            <a:r>
              <a:rPr lang="en-US" sz="1700" dirty="0"/>
              <a:t>: Creates a new PDO instance, establishing a database connection.</a:t>
            </a:r>
          </a:p>
          <a:p>
            <a:endParaRPr lang="en-US" sz="1700" dirty="0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0F25CB3F-A139-C735-A940-763A7FA7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69" y="545758"/>
            <a:ext cx="5200021" cy="3133012"/>
          </a:xfrm>
          <a:prstGeom prst="rect">
            <a:avLst/>
          </a:prstGeom>
        </p:spPr>
      </p:pic>
      <p:pic>
        <p:nvPicPr>
          <p:cNvPr id="7" name="Picture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D088057-545B-D14C-B87D-215B7D056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91" y="4401879"/>
            <a:ext cx="5309849" cy="2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BC728-460B-52F4-EF2D-C1BF543B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PHP Form Validation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D3E7-AEF9-83A8-7208-120150BC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500"/>
              <a:t>Ensure user inputs are valid and secure before processing.</a:t>
            </a:r>
          </a:p>
          <a:p>
            <a:r>
              <a:rPr lang="en-US" sz="1500"/>
              <a:t>Prevents invalid data, enhances security, and improves user experience.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b="1"/>
              <a:t>Client-Side Validation:</a:t>
            </a:r>
            <a:endParaRPr lang="en-US" sz="1500"/>
          </a:p>
          <a:p>
            <a:pPr lvl="1"/>
            <a:r>
              <a:rPr lang="en-US" sz="1500"/>
              <a:t>Provides immediate feedback.</a:t>
            </a:r>
          </a:p>
          <a:p>
            <a:pPr lvl="1"/>
            <a:r>
              <a:rPr lang="en-US" sz="1500"/>
              <a:t>Uses JavaScript and HTML5 attributes (e.g., required, pattern).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b="1"/>
              <a:t>Server-Side Validation:</a:t>
            </a:r>
            <a:endParaRPr lang="en-US" sz="1500"/>
          </a:p>
          <a:p>
            <a:pPr lvl="1"/>
            <a:r>
              <a:rPr lang="en-US" sz="1500"/>
              <a:t>Ensures data integrity.</a:t>
            </a:r>
          </a:p>
          <a:p>
            <a:pPr lvl="1"/>
            <a:r>
              <a:rPr lang="en-US" sz="1500"/>
              <a:t>Uses PHP to validate input after form submission.</a:t>
            </a:r>
          </a:p>
          <a:p>
            <a:pPr lvl="1"/>
            <a:endParaRPr lang="en-US" sz="150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Sanitize Inputs:</a:t>
            </a:r>
            <a:r>
              <a:rPr lang="en-US" sz="1500"/>
              <a:t> Use functions like trim(), stripslashes(), and htmlspecialchars() to clean input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Validate Inputs:</a:t>
            </a:r>
            <a:r>
              <a:rPr lang="en-US" sz="1500"/>
              <a:t> Check for required fields, correct formats, and valid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Prepared Statements:</a:t>
            </a:r>
            <a:r>
              <a:rPr lang="en-US" sz="1500"/>
              <a:t> Always use prepared statements to protect against SQL injection.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Error Handling:</a:t>
            </a:r>
            <a:r>
              <a:rPr lang="en-US" sz="1500"/>
              <a:t> Provide clear error messages for users to correct their inputs.</a:t>
            </a:r>
          </a:p>
          <a:p>
            <a:pPr lvl="1"/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798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F3AF4-BBF6-112B-5A1B-740BD33E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PHP Classes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5467-1BCE-F006-197A-E04BA0DD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897455" cy="35478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400" dirty="0"/>
              <a:t>A class is a blueprint or template for creating objects. </a:t>
            </a:r>
          </a:p>
          <a:p>
            <a:r>
              <a:rPr lang="en-US" sz="1400" dirty="0"/>
              <a:t>It defines the properties (variables) and methods (functions) that an object of that class will have.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Benefits of using </a:t>
            </a:r>
            <a:r>
              <a:rPr lang="en-US" sz="1400" b="1" dirty="0" err="1"/>
              <a:t>classes:</a:t>
            </a:r>
            <a:r>
              <a:rPr lang="en-US" sz="1400" dirty="0" err="1"/>
              <a:t>Code</a:t>
            </a:r>
            <a:r>
              <a:rPr lang="en-US" sz="1400" dirty="0"/>
              <a:t> reusability and organization</a:t>
            </a:r>
          </a:p>
          <a:p>
            <a:pPr lvl="1"/>
            <a:r>
              <a:rPr lang="en-US" sz="1400" dirty="0"/>
              <a:t>Encapsulation: Protecting data from external access</a:t>
            </a:r>
          </a:p>
          <a:p>
            <a:pPr lvl="1"/>
            <a:r>
              <a:rPr lang="en-US" sz="1400" dirty="0"/>
              <a:t>Inheritance: Creating new classes based on existing ones</a:t>
            </a:r>
          </a:p>
          <a:p>
            <a:pPr lvl="1"/>
            <a:r>
              <a:rPr lang="en-US" sz="1400" dirty="0"/>
              <a:t>Polymorphism: Allowing objects to be treated as different types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To define a PHP class, you use the class keyword followed by the name of the class.</a:t>
            </a:r>
          </a:p>
          <a:p>
            <a:r>
              <a:rPr lang="en-US" sz="1400" dirty="0"/>
              <a:t>A constructor allows you to initialize an object's properties upon creation of the object.</a:t>
            </a:r>
          </a:p>
          <a:p>
            <a:r>
              <a:rPr lang="en-US" sz="1400" b="1" dirty="0"/>
              <a:t>__construct() </a:t>
            </a:r>
            <a:r>
              <a:rPr lang="en-US" sz="1400" dirty="0"/>
              <a:t>function, PHP will automatically call this function when you create an object from a class.</a:t>
            </a:r>
          </a:p>
          <a:p>
            <a:br>
              <a:rPr lang="en-US" sz="1400" dirty="0"/>
            </a:b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8373BE8-3C64-AB92-9F13-63B98AB6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56" y="1849075"/>
            <a:ext cx="4994750" cy="33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03FF1-2924-430F-69F8-FCBF99E8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72240"/>
            <a:ext cx="4818888" cy="1149168"/>
          </a:xfrm>
        </p:spPr>
        <p:txBody>
          <a:bodyPr anchor="b">
            <a:normAutofit/>
          </a:bodyPr>
          <a:lstStyle/>
          <a:p>
            <a:r>
              <a:rPr lang="en-US" sz="5000" b="0" i="0" dirty="0">
                <a:effectLst/>
                <a:latin typeface="var(--font-fk-grotesk)"/>
              </a:rPr>
              <a:t>Namespace</a:t>
            </a:r>
            <a:endParaRPr lang="en-US" sz="50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435F-1669-98D4-D114-73F02967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057483" cy="3807944"/>
          </a:xfrm>
        </p:spPr>
        <p:txBody>
          <a:bodyPr anchor="t">
            <a:normAutofit/>
          </a:bodyPr>
          <a:lstStyle/>
          <a:p>
            <a:r>
              <a:rPr lang="en-US" sz="1000" dirty="0"/>
              <a:t>Namespaces in PHP are a way to organize and encapsulate code elements, such as classes, functions, and constants, to avoid name collisions and improve code readability.</a:t>
            </a:r>
          </a:p>
          <a:p>
            <a:endParaRPr lang="en-US" sz="1000" dirty="0"/>
          </a:p>
          <a:p>
            <a:r>
              <a:rPr lang="en-US" sz="1000" dirty="0"/>
              <a:t>Key Benefits of Namespaces</a:t>
            </a:r>
          </a:p>
          <a:p>
            <a:r>
              <a:rPr lang="en-US" sz="1000" dirty="0"/>
              <a:t>Avoid Name Collisions: Namespaces prevent the same name from being used for different classes, functions, or constants, ensuring that each element is unique.</a:t>
            </a:r>
          </a:p>
          <a:p>
            <a:r>
              <a:rPr lang="en-US" sz="1000" dirty="0"/>
              <a:t>Improved Organization: Namespaces group related code elements together, making it easier to find and manage them.</a:t>
            </a:r>
          </a:p>
          <a:p>
            <a:r>
              <a:rPr lang="en-US" sz="1000" dirty="0"/>
              <a:t>Better Readability: By using namespaces, you can clearly indicate the origin of a class or function, making the code more readable and maintainable.</a:t>
            </a:r>
          </a:p>
          <a:p>
            <a:r>
              <a:rPr lang="en-US" sz="1000" dirty="0"/>
              <a:t>Declaring a Namespace</a:t>
            </a:r>
          </a:p>
          <a:p>
            <a:r>
              <a:rPr lang="en-US" sz="1000" dirty="0"/>
              <a:t>A namespace is declared at the beginning of a PHP file using the namespace keyword.</a:t>
            </a:r>
          </a:p>
          <a:p>
            <a:r>
              <a:rPr lang="en-US" sz="1000" dirty="0"/>
              <a:t>Access elements within a namespace using the backslash (\) </a:t>
            </a:r>
            <a:r>
              <a:rPr lang="en-US" sz="1000" dirty="0" err="1"/>
              <a:t>separator.Use</a:t>
            </a:r>
            <a:r>
              <a:rPr lang="en-US" sz="1000" dirty="0"/>
              <a:t> use statements to import elements from other namespaces.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E6C8FE1-F148-44AD-8A15-5A20C9CE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99" y="392575"/>
            <a:ext cx="5458968" cy="2669602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1E81E754-FE32-D9CA-5526-8DAF1476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97" y="3310710"/>
            <a:ext cx="5458967" cy="1239833"/>
          </a:xfrm>
          <a:prstGeom prst="rect">
            <a:avLst/>
          </a:prstGeom>
        </p:spPr>
      </p:pic>
      <p:pic>
        <p:nvPicPr>
          <p:cNvPr id="11" name="Picture 10" descr="A black background with red and white text&#10;&#10;Description automatically generated">
            <a:extLst>
              <a:ext uri="{FF2B5EF4-FFF2-40B4-BE49-F238E27FC236}">
                <a16:creationId xmlns:a16="http://schemas.microsoft.com/office/drawing/2014/main" id="{93A1DF81-DB5E-CDFA-ABF9-FD11F491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97" y="4799076"/>
            <a:ext cx="5458967" cy="17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95D50-246A-6E49-F351-175CD06A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Inheritance</a:t>
            </a:r>
          </a:p>
        </p:txBody>
      </p:sp>
      <p:pic>
        <p:nvPicPr>
          <p:cNvPr id="9" name="Picture 8" descr="A black background with text&#10;&#10;Description automatically generated">
            <a:extLst>
              <a:ext uri="{FF2B5EF4-FFF2-40B4-BE49-F238E27FC236}">
                <a16:creationId xmlns:a16="http://schemas.microsoft.com/office/drawing/2014/main" id="{0DC4ED47-5D7E-E2E2-A5AD-BBF51765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37" y="5454017"/>
            <a:ext cx="4729570" cy="935989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DDF3-3D66-0A70-D64E-0FB30990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452044" cy="3672144"/>
          </a:xfrm>
        </p:spPr>
        <p:txBody>
          <a:bodyPr>
            <a:normAutofit/>
          </a:bodyPr>
          <a:lstStyle/>
          <a:p>
            <a:r>
              <a:rPr lang="en-US" sz="2200" dirty="0"/>
              <a:t>Allows one class to inherit properties and methods from another class.</a:t>
            </a:r>
          </a:p>
          <a:p>
            <a:r>
              <a:rPr lang="en-US" sz="2200" dirty="0"/>
              <a:t>Promotes code reuse, simplifies code maintenance, and supports polymorphism.</a:t>
            </a:r>
          </a:p>
          <a:p>
            <a:r>
              <a:rPr lang="en-US" sz="2200" dirty="0"/>
              <a:t>‘</a:t>
            </a:r>
            <a:r>
              <a:rPr lang="en-US" sz="2200" b="1" dirty="0"/>
              <a:t>extends</a:t>
            </a:r>
            <a:r>
              <a:rPr lang="en-US" sz="2200" dirty="0"/>
              <a:t>’ keyword is used to define a child class that inherits from a parent class.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85C7B17-CC29-F327-107A-B320BC83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37" y="365124"/>
            <a:ext cx="4729571" cy="3138105"/>
          </a:xfrm>
          <a:prstGeom prst="rect">
            <a:avLst/>
          </a:prstGeom>
        </p:spPr>
      </p:pic>
      <p:pic>
        <p:nvPicPr>
          <p:cNvPr id="7" name="Picture 6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21A79852-515E-4355-EEE6-1D1C1478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037" y="3674069"/>
            <a:ext cx="4729571" cy="14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B7FF7-8986-8E15-6CE2-189FA013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PHP Access Modifiers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D650-E385-7282-7ECD-6699D4E5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429083" cy="3547872"/>
          </a:xfrm>
        </p:spPr>
        <p:txBody>
          <a:bodyPr anchor="t">
            <a:normAutofit/>
          </a:bodyPr>
          <a:lstStyle/>
          <a:p>
            <a:r>
              <a:rPr lang="en-US" sz="1500" dirty="0"/>
              <a:t>Used to control the visibility and accessibility of class properties and methods.</a:t>
            </a:r>
          </a:p>
          <a:p>
            <a:r>
              <a:rPr lang="en-US" sz="1500" dirty="0"/>
              <a:t>Encapsulate data and provide security by restricting access to internal implementation details.</a:t>
            </a:r>
          </a:p>
          <a:p>
            <a:r>
              <a:rPr lang="en-US" sz="1500" dirty="0"/>
              <a:t>There are three access modifiers:</a:t>
            </a:r>
          </a:p>
          <a:p>
            <a:r>
              <a:rPr lang="en-US" sz="1500" dirty="0"/>
              <a:t>public - the property or method can be accessed from everywhere. This is default</a:t>
            </a:r>
          </a:p>
          <a:p>
            <a:r>
              <a:rPr lang="en-US" sz="1500" dirty="0"/>
              <a:t>protected - the property or method can be accessed within the class and by classes derived from that class</a:t>
            </a:r>
          </a:p>
          <a:p>
            <a:r>
              <a:rPr lang="en-US" sz="1500" dirty="0"/>
              <a:t>private - the property or method can ONLY be accessed within the class</a:t>
            </a:r>
          </a:p>
          <a:p>
            <a:endParaRPr lang="en-US" sz="1500" dirty="0"/>
          </a:p>
        </p:txBody>
      </p:sp>
      <p:pic>
        <p:nvPicPr>
          <p:cNvPr id="5" name="Picture 4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A20793A-9299-8B6F-ED0E-097460FF9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01"/>
          <a:stretch/>
        </p:blipFill>
        <p:spPr>
          <a:xfrm>
            <a:off x="7470648" y="1552480"/>
            <a:ext cx="4427184" cy="37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0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6D7A-171A-21E0-D28B-50981F7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Abstract Classes</a:t>
            </a:r>
            <a:br>
              <a:rPr lang="en-US" sz="5000"/>
            </a:br>
            <a:endParaRPr 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DAC3-C053-449F-5034-2F98EB34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270134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Provide a blueprint for other classes. Cannot be instantiated.</a:t>
            </a:r>
          </a:p>
          <a:p>
            <a:r>
              <a:rPr lang="en-US" sz="2200" dirty="0"/>
              <a:t>An abstract class or method is defined with the </a:t>
            </a:r>
            <a:r>
              <a:rPr lang="en-US" sz="2200" b="1" dirty="0"/>
              <a:t>abstract</a:t>
            </a:r>
            <a:r>
              <a:rPr lang="en-US" sz="2200" dirty="0"/>
              <a:t> keyword</a:t>
            </a:r>
          </a:p>
          <a:p>
            <a:r>
              <a:rPr lang="en-US" sz="2200" dirty="0"/>
              <a:t>when we have a common base class with shared functionality and a need to enforce a common interface we use abstract class</a:t>
            </a:r>
          </a:p>
          <a:p>
            <a:r>
              <a:rPr lang="en-US" sz="2200" dirty="0"/>
              <a:t>Enforce consistent interface for derived classes, facilitating code organization and maintainability.</a:t>
            </a:r>
          </a:p>
        </p:txBody>
      </p:sp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CC2ECE6F-A4AF-0495-F8B5-845C607D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02601"/>
            <a:ext cx="5458968" cy="3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CDDE-520F-B44A-F4CA-BC1FB3FB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Originally known as “</a:t>
            </a:r>
            <a:r>
              <a:rPr lang="en-US" sz="1700" b="1"/>
              <a:t>Personal Home Page</a:t>
            </a:r>
            <a:r>
              <a:rPr lang="en-US" sz="1700"/>
              <a:t>”.</a:t>
            </a:r>
          </a:p>
          <a:p>
            <a:r>
              <a:rPr lang="en-US" sz="17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Rasmus Lerdorf"/>
              </a:rPr>
              <a:t>Created by Rasmus Lerdorf</a:t>
            </a:r>
            <a:r>
              <a:rPr lang="en-US" sz="17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1993 and released in 1995.</a:t>
            </a:r>
            <a:endParaRPr lang="en-US" sz="1700"/>
          </a:p>
          <a:p>
            <a:r>
              <a:rPr lang="en-US" sz="1700"/>
              <a:t>Now officially known as “</a:t>
            </a:r>
            <a:r>
              <a:rPr lang="en-US" sz="1700" b="1"/>
              <a:t>PHP-Hypertext Preprocessor</a:t>
            </a:r>
            <a:r>
              <a:rPr lang="en-US" sz="1700"/>
              <a:t>”.</a:t>
            </a:r>
          </a:p>
          <a:p>
            <a:r>
              <a:rPr lang="en-US" sz="1700"/>
              <a:t>PHP code executes on the web server</a:t>
            </a:r>
          </a:p>
          <a:p>
            <a:r>
              <a:rPr lang="en-US" sz="1700"/>
              <a:t>This allows for dynamic content generation and easy interaction with databases and other server-side resources.</a:t>
            </a:r>
          </a:p>
          <a:p>
            <a:r>
              <a:rPr lang="en-US" sz="1700"/>
              <a:t>PHP standards are maintained and set by the </a:t>
            </a:r>
            <a:r>
              <a:rPr lang="en-US" sz="1700" b="1"/>
              <a:t>PHP Framework Interoperability Group (PHP-FIG)</a:t>
            </a:r>
            <a:r>
              <a:rPr lang="en-US" sz="1700"/>
              <a:t>.</a:t>
            </a:r>
          </a:p>
          <a:p>
            <a:r>
              <a:rPr lang="en-US" sz="1700"/>
              <a:t>PHP files ends with </a:t>
            </a:r>
            <a:r>
              <a:rPr lang="en-US" sz="1700" b="1"/>
              <a:t>.php </a:t>
            </a:r>
          </a:p>
          <a:p>
            <a:r>
              <a:rPr lang="en-US" sz="1700"/>
              <a:t>Open-source and free to use.</a:t>
            </a:r>
          </a:p>
          <a:p>
            <a:r>
              <a:rPr lang="en-US" sz="1700"/>
              <a:t>Runs on all major operating systems.</a:t>
            </a:r>
          </a:p>
          <a:p>
            <a:r>
              <a:rPr lang="en-US" sz="1700"/>
              <a:t>Large and active developer community.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5399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CF042-9463-34F4-2D23-4B912C7D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57" y="242316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Interfaces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D2CB-8CDC-0824-EFE4-6E59A9E8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95436" cy="4083114"/>
          </a:xfrm>
        </p:spPr>
        <p:txBody>
          <a:bodyPr anchor="t">
            <a:normAutofit/>
          </a:bodyPr>
          <a:lstStyle/>
          <a:p>
            <a:r>
              <a:rPr lang="en-US" sz="1200" dirty="0"/>
              <a:t>Interfaces make it easy to use a variety of different classes in the same way. </a:t>
            </a:r>
          </a:p>
          <a:p>
            <a:r>
              <a:rPr lang="en-US" sz="1200" dirty="0"/>
              <a:t>When one or more classes use the same interface, it is referred to as "polymorphism".</a:t>
            </a:r>
          </a:p>
          <a:p>
            <a:r>
              <a:rPr lang="en-US" sz="1200" dirty="0"/>
              <a:t>Interfaces are declared with the interface keyword</a:t>
            </a:r>
          </a:p>
          <a:p>
            <a:r>
              <a:rPr lang="en-US" sz="1200" dirty="0"/>
              <a:t>Contains only method declarations without implementations.</a:t>
            </a:r>
          </a:p>
          <a:p>
            <a:r>
              <a:rPr lang="en-US" sz="1200" dirty="0"/>
              <a:t>Cannot contain properties or constants.</a:t>
            </a:r>
          </a:p>
          <a:p>
            <a:r>
              <a:rPr lang="en-US" sz="1200" dirty="0"/>
              <a:t>All methods declared in an interface must be public.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Interface are similar to abstract classes. The difference between interfaces and abstract classes are:</a:t>
            </a:r>
          </a:p>
          <a:p>
            <a:pPr lvl="1"/>
            <a:r>
              <a:rPr lang="en-US" sz="1200" dirty="0"/>
              <a:t>Interfaces cannot have properties, while abstract classes can</a:t>
            </a:r>
          </a:p>
          <a:p>
            <a:pPr lvl="1"/>
            <a:r>
              <a:rPr lang="en-US" sz="1200" dirty="0"/>
              <a:t>All interface methods must be public, while abstract class methods is public or protected</a:t>
            </a:r>
          </a:p>
          <a:p>
            <a:pPr lvl="1"/>
            <a:r>
              <a:rPr lang="en-US" sz="1200" dirty="0"/>
              <a:t>All methods in an interface are abstract, so they cannot be implemented in code and the abstract keyword is not necessary</a:t>
            </a:r>
          </a:p>
          <a:p>
            <a:pPr lvl="1"/>
            <a:r>
              <a:rPr lang="en-US" sz="1200" dirty="0"/>
              <a:t>Classes can implement an interface while inheriting from another class at the same time</a:t>
            </a:r>
          </a:p>
          <a:p>
            <a:endParaRPr lang="en-US" sz="1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0666AB1-3635-22C8-5E71-404148EF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26" y="2551814"/>
            <a:ext cx="5007890" cy="24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92495-7C06-AA57-89A8-F9DAF7A9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PHP Sessions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CD00-BB9D-C5FC-248B-61E67485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Maintain user state and data across multiple pages.</a:t>
            </a:r>
          </a:p>
          <a:p>
            <a:r>
              <a:rPr lang="en-US" sz="2200" dirty="0"/>
              <a:t>Essential for user login systems, shopping carts, and personalized user experiences.</a:t>
            </a:r>
          </a:p>
          <a:p>
            <a:r>
              <a:rPr lang="en-US" sz="2200" dirty="0"/>
              <a:t>A session is started with the </a:t>
            </a:r>
            <a:r>
              <a:rPr lang="en-US" sz="2200" b="1" dirty="0" err="1"/>
              <a:t>session_start</a:t>
            </a:r>
            <a:r>
              <a:rPr lang="en-US" sz="2200" b="1" dirty="0"/>
              <a:t>()</a:t>
            </a:r>
            <a:r>
              <a:rPr lang="en-US" sz="2200" dirty="0"/>
              <a:t> function.</a:t>
            </a:r>
          </a:p>
          <a:p>
            <a:r>
              <a:rPr lang="en-US" sz="2200" dirty="0"/>
              <a:t>Session variables are set with the PHP global variable </a:t>
            </a:r>
            <a:r>
              <a:rPr lang="en-US" sz="2200" b="1" dirty="0"/>
              <a:t>$_SESSION</a:t>
            </a:r>
            <a:r>
              <a:rPr lang="en-US" sz="2200" dirty="0"/>
              <a:t> and is used to store session data and can retrieve these details later using the same variable..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To remove all global session variables and destroy the session, use </a:t>
            </a:r>
            <a:r>
              <a:rPr lang="en-US" sz="2200" b="1" dirty="0" err="1"/>
              <a:t>session_unset</a:t>
            </a:r>
            <a:r>
              <a:rPr lang="en-US" sz="2200" b="1" dirty="0"/>
              <a:t>() </a:t>
            </a:r>
            <a:r>
              <a:rPr lang="en-US" sz="2200" dirty="0"/>
              <a:t>and </a:t>
            </a:r>
            <a:r>
              <a:rPr lang="en-US" sz="2200" b="1" dirty="0" err="1"/>
              <a:t>session_destroy</a:t>
            </a:r>
            <a:r>
              <a:rPr lang="en-US" sz="2200" b="1" dirty="0"/>
              <a:t>();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8C5EA49-446B-DB14-8A4E-CB0648EB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45" y="4038458"/>
            <a:ext cx="4457700" cy="6858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12531D4-B038-6900-9801-B1E55EFD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69" y="3994008"/>
            <a:ext cx="4635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4F74F-F99F-08AD-2722-A5FA1F01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PHP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94F-A939-FBC9-56A2-F53425D3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108" y="342307"/>
            <a:ext cx="7327766" cy="2806021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Store small amounts of data on the client's browser.</a:t>
            </a:r>
          </a:p>
          <a:p>
            <a:r>
              <a:rPr lang="en-US" sz="1700" dirty="0"/>
              <a:t>A cookie is created with the </a:t>
            </a:r>
            <a:r>
              <a:rPr lang="en-US" sz="1700" dirty="0" err="1"/>
              <a:t>setcookie</a:t>
            </a:r>
            <a:r>
              <a:rPr lang="en-US" sz="1700" dirty="0"/>
              <a:t>() function.</a:t>
            </a:r>
          </a:p>
          <a:p>
            <a:r>
              <a:rPr lang="en-US" sz="1700" dirty="0"/>
              <a:t>Useful for persisting user preferences, session information, and tracking user activity.</a:t>
            </a:r>
          </a:p>
          <a:p>
            <a:r>
              <a:rPr lang="en-US" sz="1700" dirty="0"/>
              <a:t>The expiration time is set as a Unix timestamp.</a:t>
            </a:r>
          </a:p>
          <a:p>
            <a:r>
              <a:rPr lang="en-US" sz="1700" dirty="0"/>
              <a:t>Cookies without an expiration time or with 0 expire when the browser closes.</a:t>
            </a:r>
          </a:p>
        </p:txBody>
      </p:sp>
      <p:pic>
        <p:nvPicPr>
          <p:cNvPr id="5" name="Picture 4" descr="A black background with pink and white text&#10;&#10;Description automatically generated">
            <a:extLst>
              <a:ext uri="{FF2B5EF4-FFF2-40B4-BE49-F238E27FC236}">
                <a16:creationId xmlns:a16="http://schemas.microsoft.com/office/drawing/2014/main" id="{6215C19C-3D5E-DDA7-00CD-9B8921CA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461720"/>
            <a:ext cx="10668003" cy="25336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573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1185A-DB1F-41E3-FF9A-98FC22A6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Composer</a:t>
            </a: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6AF4-F908-B48A-022B-902C02AC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801762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Dependency management tool for PHP.</a:t>
            </a:r>
          </a:p>
          <a:p>
            <a:r>
              <a:rPr lang="en-US" sz="1700" dirty="0"/>
              <a:t>Simplifies library and package management, facilitates autoloading, and manages project dependencies.</a:t>
            </a:r>
          </a:p>
          <a:p>
            <a:r>
              <a:rPr lang="en-US" sz="1700" dirty="0"/>
              <a:t>Composer allows PHP projects to declare and manage external libraries and dependencies.</a:t>
            </a:r>
          </a:p>
          <a:p>
            <a:r>
              <a:rPr lang="en-US" sz="1700" dirty="0"/>
              <a:t>Manages versions and resolves dependencies automatically.</a:t>
            </a:r>
          </a:p>
          <a:p>
            <a:r>
              <a:rPr lang="en-US" sz="1700" dirty="0"/>
              <a:t>Automatically loads PHP classes without manual require or include statements.</a:t>
            </a:r>
          </a:p>
          <a:p>
            <a:r>
              <a:rPr lang="en-US" sz="1700" dirty="0"/>
              <a:t>Improves code organization and reduces boilerplate code.</a:t>
            </a:r>
          </a:p>
        </p:txBody>
      </p:sp>
      <p:pic>
        <p:nvPicPr>
          <p:cNvPr id="1026" name="Picture 2" descr="Composer">
            <a:extLst>
              <a:ext uri="{FF2B5EF4-FFF2-40B4-BE49-F238E27FC236}">
                <a16:creationId xmlns:a16="http://schemas.microsoft.com/office/drawing/2014/main" id="{118E88E6-35C4-F009-D489-B309A13B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4834" y="640080"/>
            <a:ext cx="454739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7196-CAE5-94A9-DFBB-C2439EC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119B-3A00-0E6E-A761-6BEA1476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0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2666-5C13-CC09-B588-9D6F4BD1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F3D2-0A68-EE37-6BE2-78C38480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>
                <a:hlinkClick r:id="rId2"/>
              </a:rPr>
              <a:t>https://www.php.net/</a:t>
            </a:r>
            <a:endParaRPr lang="en-US" sz="2200"/>
          </a:p>
          <a:p>
            <a:r>
              <a:rPr lang="en-US" sz="2200">
                <a:hlinkClick r:id="rId3"/>
              </a:rPr>
              <a:t>https://www.w3schools.com/php/</a:t>
            </a:r>
            <a:endParaRPr lang="en-US" sz="2200"/>
          </a:p>
          <a:p>
            <a:r>
              <a:rPr lang="en-US" sz="2200"/>
              <a:t>https://developer.mozilla.org/en-US/docs/Glossary/PHP</a:t>
            </a:r>
          </a:p>
        </p:txBody>
      </p:sp>
    </p:spTree>
    <p:extLst>
      <p:ext uri="{BB962C8B-B14F-4D97-AF65-F5344CB8AC3E}">
        <p14:creationId xmlns:p14="http://schemas.microsoft.com/office/powerpoint/2010/main" val="17990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A7FD7-8794-BFC2-BA44-8F72C9DD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Syntax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HP Syntax and Tags - w3resource">
            <a:extLst>
              <a:ext uri="{FF2B5EF4-FFF2-40B4-BE49-F238E27FC236}">
                <a16:creationId xmlns:a16="http://schemas.microsoft.com/office/drawing/2014/main" id="{8611B947-6487-4F9B-745A-40D440F4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336661"/>
            <a:ext cx="5614416" cy="22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2937E84-E120-7599-86BB-6FB92209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617381"/>
            <a:ext cx="5614416" cy="16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F8D47-421E-048D-B31E-E4728064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PHP variable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71BD-E84C-777C-0478-E9AD8455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9" y="2660904"/>
            <a:ext cx="5789864" cy="3842194"/>
          </a:xfrm>
        </p:spPr>
        <p:txBody>
          <a:bodyPr anchor="t">
            <a:normAutofit/>
          </a:bodyPr>
          <a:lstStyle/>
          <a:p>
            <a:r>
              <a:rPr lang="en-US" sz="1800" dirty="0"/>
              <a:t>Can declare variables using a dollar sign ($) followed by a descriptive name.</a:t>
            </a:r>
          </a:p>
          <a:p>
            <a:r>
              <a:rPr lang="en-US" sz="1800" dirty="0"/>
              <a:t>Can start with a letter or underscore (_) but cannot start with a number.</a:t>
            </a:r>
          </a:p>
          <a:p>
            <a:r>
              <a:rPr lang="en-US" sz="1800" dirty="0"/>
              <a:t>Can contain letters, numbers, and underscores.</a:t>
            </a:r>
          </a:p>
          <a:p>
            <a:r>
              <a:rPr lang="en-US" sz="1800" b="1" dirty="0"/>
              <a:t>Are case-sensitive.</a:t>
            </a:r>
            <a:r>
              <a:rPr lang="en-US" sz="1800" dirty="0"/>
              <a:t> $name and $Name are considered different variables.</a:t>
            </a:r>
          </a:p>
          <a:p>
            <a:r>
              <a:rPr lang="en-US" sz="1800" dirty="0"/>
              <a:t>Single quotes (') prevent variable interpolation (embedding values), while double quotes (") allow it. </a:t>
            </a:r>
          </a:p>
          <a:p>
            <a:r>
              <a:rPr lang="en-US" sz="1800" dirty="0"/>
              <a:t>Use the dot (.) to combine strings and variables.</a:t>
            </a:r>
          </a:p>
          <a:p>
            <a:endParaRPr lang="en-US" sz="1800" dirty="0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26BA97-63EB-E9F2-DF13-EBADF59B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72951"/>
            <a:ext cx="5458968" cy="3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3F844-8495-8938-B197-83B23441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PHP datatypes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B0BA-786A-BD0F-51D3-B26145E4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Variables can store data of different types, and different data types can do different things.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PHP supports the following data types: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String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Integer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Float (floating point numbers - also called double)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Boolean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Array: 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Indexed Arrays-accessed using a numeric index</a:t>
            </a:r>
          </a:p>
          <a:p>
            <a:pPr lvl="2">
              <a:buFont typeface="Wingdings" pitchFamily="2" charset="2"/>
              <a:buChar char="§"/>
            </a:pPr>
            <a:r>
              <a:rPr lang="en-US" sz="10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Ex: $fruits=['Apple', 'Banana', 'Orange’];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Associative Arrays-</a:t>
            </a:r>
            <a:r>
              <a:rPr lang="en-US" sz="1400" dirty="0"/>
              <a:t>collections of key-value pairs</a:t>
            </a:r>
          </a:p>
          <a:p>
            <a:pPr lvl="2">
              <a:buFont typeface="Wingdings" pitchFamily="2" charset="2"/>
              <a:buChar char="§"/>
            </a:pPr>
            <a:r>
              <a:rPr lang="en-US" sz="10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$car = array('brand'='Ford', 'model'='Mustang');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Object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</a:p>
          <a:p>
            <a:pPr>
              <a:buFont typeface="Wingdings" pitchFamily="2" charset="2"/>
              <a:buChar char="q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Resource: Represents external resources like file handles, database connections, etc.</a:t>
            </a:r>
          </a:p>
          <a:p>
            <a:pPr>
              <a:buFont typeface="Wingdings" pitchFamily="2" charset="2"/>
              <a:buChar char="q"/>
            </a:pPr>
            <a:endParaRPr lang="en-US" sz="1400" b="0" i="0" dirty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We can get the data type of any object by using the 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var_dump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() function.</a:t>
            </a:r>
          </a:p>
          <a:p>
            <a:pPr marL="0" indent="0">
              <a:buNone/>
            </a:pPr>
            <a:endParaRPr lang="en-US" sz="1400" b="0" i="0" dirty="0">
              <a:effectLst/>
              <a:highlight>
                <a:srgbClr val="E7E9EB"/>
              </a:highlight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317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798A3-71A5-86F3-5583-22858687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Conditional statements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text&#10;&#10;Description automatically generated">
            <a:extLst>
              <a:ext uri="{FF2B5EF4-FFF2-40B4-BE49-F238E27FC236}">
                <a16:creationId xmlns:a16="http://schemas.microsoft.com/office/drawing/2014/main" id="{AB3C42DC-31AC-2728-6B3A-9B09157B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52418"/>
            <a:ext cx="5614416" cy="3186180"/>
          </a:xfrm>
          <a:prstGeom prst="rect">
            <a:avLst/>
          </a:prstGeom>
        </p:spPr>
      </p:pic>
      <p:pic>
        <p:nvPicPr>
          <p:cNvPr id="7" name="Picture 6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6E7AA5FF-BCC8-9A43-25E4-0492CA92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52418"/>
            <a:ext cx="5614416" cy="3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5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2BB30-2B05-E92A-9CCF-D31C00C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Loop</a:t>
            </a:r>
          </a:p>
        </p:txBody>
      </p:sp>
      <p:pic>
        <p:nvPicPr>
          <p:cNvPr id="9" name="Picture 8" descr="A black background with pink and blue letters&#10;&#10;Description automatically generated">
            <a:extLst>
              <a:ext uri="{FF2B5EF4-FFF2-40B4-BE49-F238E27FC236}">
                <a16:creationId xmlns:a16="http://schemas.microsoft.com/office/drawing/2014/main" id="{BAFDE05E-E505-3FC0-61CA-912C57F0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64" y="5304414"/>
            <a:ext cx="3532036" cy="757324"/>
          </a:xfrm>
          <a:prstGeom prst="rect">
            <a:avLst/>
          </a:prstGeom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23A1-2E54-5F8F-7908-9D12CB03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Loops are used to execute the same block of code again and again, as long as a certain condition is true.</a:t>
            </a:r>
          </a:p>
          <a:p>
            <a:pPr marL="0" indent="0">
              <a:buNone/>
            </a:pPr>
            <a:endParaRPr lang="en-US" sz="1700" b="0" i="0" dirty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sz="1700" b="0" i="0" u="none" strike="noStrike" dirty="0"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3"/>
              </a:rPr>
              <a:t>for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- loops through a block of code a specified number of times</a:t>
            </a:r>
            <a:endParaRPr lang="en-US" sz="1700" b="0" i="0" u="none" strike="noStrike" dirty="0">
              <a:effectLst/>
              <a:highlight>
                <a:srgbClr val="FFFFFF"/>
              </a:highlight>
              <a:latin typeface="Verdana" panose="020B0604030504040204" pitchFamily="34" charset="0"/>
              <a:hlinkClick r:id="rId4"/>
            </a:endParaRPr>
          </a:p>
          <a:p>
            <a:r>
              <a:rPr lang="en-US" sz="1700" b="0" i="0" u="none" strike="noStrike" dirty="0"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4"/>
              </a:rPr>
              <a:t>while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- loops through a block of code as long as the specified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5"/>
              </a:rPr>
              <a:t>do...while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- loops through a block of code once, and then repeats the loop as long as the specified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6"/>
              </a:rPr>
              <a:t>foreach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- loops through a block of code for each element in an array</a:t>
            </a:r>
          </a:p>
          <a:p>
            <a:endParaRPr lang="en-US" sz="1700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834C356-EEDA-151B-5837-5FE29F561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9191" y="3258197"/>
            <a:ext cx="3530309" cy="1570987"/>
          </a:xfrm>
          <a:prstGeom prst="rect">
            <a:avLst/>
          </a:prstGeom>
        </p:spPr>
      </p:pic>
      <p:pic>
        <p:nvPicPr>
          <p:cNvPr id="5" name="Picture 4" descr="A number and dollar signs on a black background&#10;&#10;Description automatically generated">
            <a:extLst>
              <a:ext uri="{FF2B5EF4-FFF2-40B4-BE49-F238E27FC236}">
                <a16:creationId xmlns:a16="http://schemas.microsoft.com/office/drawing/2014/main" id="{025C7DCC-1916-A8F3-D024-5E82C8CA7E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7464" y="1479676"/>
            <a:ext cx="3530309" cy="13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E3D99-77D9-7ADB-B2DE-29E57A9E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0" i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Functions</a:t>
            </a:r>
            <a:br>
              <a:rPr lang="en-US" sz="5000" b="0" i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2E90-93BD-D204-8F10-24E688BE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112765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is a block of statements that can be used repeatedly 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will not execute automatically when a page 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will be executed by a call to the function.</a:t>
            </a:r>
          </a:p>
          <a:p>
            <a:r>
              <a:rPr lang="en-US" sz="1200" b="1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Built-in Functions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-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PHP has over 1000 built-in functions that can be used directly</a:t>
            </a:r>
            <a:endParaRPr lang="en-US" sz="1200" b="0" i="0" dirty="0"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sz="1200" b="1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User Defined Functions-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user-defined function declaration starts with the keyword </a:t>
            </a:r>
            <a:r>
              <a:rPr lang="en-US" sz="1200" dirty="0"/>
              <a:t>function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followed by the name of the function</a:t>
            </a:r>
          </a:p>
          <a:p>
            <a:r>
              <a:rPr lang="en-US" sz="1200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Information can be passed to functions through arguments.</a:t>
            </a:r>
            <a:endParaRPr lang="en-US" sz="1200" b="1" i="0" dirty="0"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CEE006E-73EC-1A07-4C5A-51DA386A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4" y="2323885"/>
            <a:ext cx="4442841" cy="28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04EFB-9A3A-F3B5-D807-83B456EA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Lambda Functions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5BBC-3311-EBC6-26F2-0FB26801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It is a function with no name that is often used as a callback or for inline operations.</a:t>
            </a:r>
          </a:p>
          <a:p>
            <a:r>
              <a:rPr lang="en-US" sz="2200"/>
              <a:t>Commonly used for short, one-time tasks, such as array operations and event handling.</a:t>
            </a:r>
          </a:p>
          <a:p>
            <a:r>
              <a:rPr lang="en-US" sz="2200"/>
              <a:t>Can be stored in variables and passed as arguments.</a:t>
            </a:r>
          </a:p>
          <a:p>
            <a:r>
              <a:rPr lang="en-US" sz="2200"/>
              <a:t>Often used with functions like array_map, array_filter, and array_reduce.</a:t>
            </a:r>
          </a:p>
        </p:txBody>
      </p:sp>
      <p:pic>
        <p:nvPicPr>
          <p:cNvPr id="7" name="Picture 6" descr="A computer code with colorful text&#10;&#10;Description automatically generated with medium confidence">
            <a:extLst>
              <a:ext uri="{FF2B5EF4-FFF2-40B4-BE49-F238E27FC236}">
                <a16:creationId xmlns:a16="http://schemas.microsoft.com/office/drawing/2014/main" id="{F0B39E4D-E35B-56FE-A658-C5ECD022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96" y="1174977"/>
            <a:ext cx="4014216" cy="1716077"/>
          </a:xfrm>
          <a:prstGeom prst="rect">
            <a:avLst/>
          </a:prstGeom>
        </p:spPr>
      </p:pic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3C2D8365-780F-6D9D-00A0-970D1F1F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6" y="4491854"/>
            <a:ext cx="3995928" cy="13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3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1821</Words>
  <Application>Microsoft Macintosh PowerPoint</Application>
  <PresentationFormat>Widescreen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Segoe UI</vt:lpstr>
      <vt:lpstr>var(--font-fk-grotesk)</vt:lpstr>
      <vt:lpstr>Verdana</vt:lpstr>
      <vt:lpstr>Wingdings</vt:lpstr>
      <vt:lpstr>Office Theme</vt:lpstr>
      <vt:lpstr>PHP</vt:lpstr>
      <vt:lpstr>PowerPoint Presentation</vt:lpstr>
      <vt:lpstr>Syntax</vt:lpstr>
      <vt:lpstr>PHP variable</vt:lpstr>
      <vt:lpstr>PHP datatypes</vt:lpstr>
      <vt:lpstr>Conditional statements</vt:lpstr>
      <vt:lpstr>Loop</vt:lpstr>
      <vt:lpstr>Functions </vt:lpstr>
      <vt:lpstr>Lambda Functions</vt:lpstr>
      <vt:lpstr>PHP Constants</vt:lpstr>
      <vt:lpstr>PHP Superglobals</vt:lpstr>
      <vt:lpstr>PHP Partials</vt:lpstr>
      <vt:lpstr>Connecting with DB</vt:lpstr>
      <vt:lpstr>PHP Form Validation</vt:lpstr>
      <vt:lpstr>PHP Classes</vt:lpstr>
      <vt:lpstr>Namespace</vt:lpstr>
      <vt:lpstr>Inheritance</vt:lpstr>
      <vt:lpstr>PHP Access Modifiers</vt:lpstr>
      <vt:lpstr>Abstract Classes </vt:lpstr>
      <vt:lpstr>Interfaces</vt:lpstr>
      <vt:lpstr>PHP Sessions</vt:lpstr>
      <vt:lpstr>PHP Cookies</vt:lpstr>
      <vt:lpstr>Composer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vishwas b</dc:creator>
  <cp:lastModifiedBy>vishwas b</cp:lastModifiedBy>
  <cp:revision>29</cp:revision>
  <dcterms:created xsi:type="dcterms:W3CDTF">2024-07-10T07:05:48Z</dcterms:created>
  <dcterms:modified xsi:type="dcterms:W3CDTF">2024-07-15T15:56:35Z</dcterms:modified>
</cp:coreProperties>
</file>