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8229600" cx="14630400"/>
  <p:notesSz cx="8229600" cy="14630400"/>
  <p:embeddedFontLst>
    <p:embeddedFont>
      <p:font typeface="Gelasi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0SALXP63w/SZbNpFmxGqlJH/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elasi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lasio-italic.fntdata"/><Relationship Id="rId25" Type="http://schemas.openxmlformats.org/officeDocument/2006/relationships/font" Target="fonts/Gelasi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Gelasi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:notes"/>
          <p:cNvSpPr/>
          <p:nvPr>
            <p:ph idx="2" type="sldImg"/>
          </p:nvPr>
        </p:nvSpPr>
        <p:spPr>
          <a:xfrm>
            <a:off x="-1166813" y="0"/>
            <a:ext cx="5334001" cy="3000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1" y="0"/>
            <a:ext cx="673015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6501526" y="2574370"/>
            <a:ext cx="7477601" cy="111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6036"/>
              <a:buFont typeface="Gelasio"/>
              <a:buNone/>
            </a:pPr>
            <a:r>
              <a:rPr b="1" i="0" lang="en-US" sz="6036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Hyper Text Markup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6036"/>
              <a:buFont typeface="Gelasio"/>
              <a:buNone/>
            </a:pPr>
            <a:r>
              <a:rPr b="1" i="0" lang="en-US" sz="6036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Language</a:t>
            </a:r>
            <a:endParaRPr b="0" i="0" sz="60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999352" y="98179"/>
            <a:ext cx="9316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Structure of  HTML Document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72573" y="1158235"/>
            <a:ext cx="669022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&lt;!DOCTYPE html&gt; declaration defines that this document is an HTML5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&lt;html&gt; element is the root element of an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&lt;head&gt; element contains meta information about the HTML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&lt;title&gt; element specifies a title for the HTML page (which is shown in the browser's title bar or in the page's tab)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&lt;body&gt;  holds the visible page content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&lt;h1&gt; element defines a large heading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&lt;p&gt; element defines a paragraph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472573" y="6251145"/>
            <a:ext cx="13107960" cy="2478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&lt;meta&gt; tag defines metadata about an HTML document. Used to specify character set, page       description, keywords, author of the document, and viewport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&lt;link&gt; tag is in head is used to link external css.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 tag is used for writing internal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 &gt; tag is used link/ write Javascript.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omputer screen with text and images  Description automatically generated"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1" y="1121623"/>
            <a:ext cx="7162800" cy="509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283649" y="206674"/>
            <a:ext cx="13682133" cy="80229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irthday cake with candles&#10;&#10;Description automatically generated"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5345" y="223987"/>
            <a:ext cx="5461000" cy="798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text and images&#10;&#10;Description automatically generated"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240" y="1123801"/>
            <a:ext cx="8544515" cy="588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83649" y="206674"/>
            <a:ext cx="13682133" cy="80229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 program&#10;&#10;Description automatically generated"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64" y="474664"/>
            <a:ext cx="7772400" cy="7280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movie project&#10;&#10;Description automatically generated"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5574" y="0"/>
            <a:ext cx="515020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283649" y="206674"/>
            <a:ext cx="13682133" cy="80229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letter&#10;&#10;Description automatically generated"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3" y="195520"/>
            <a:ext cx="8313060" cy="8022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91" name="Google Shape;1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722" y="-32898"/>
            <a:ext cx="3394111" cy="4709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192" name="Google Shape;1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442" y="4114800"/>
            <a:ext cx="5363884" cy="417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97224" y="412010"/>
            <a:ext cx="1420009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Attributes: Adding Extra Functionality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355259" y="1346020"/>
            <a:ext cx="13801007" cy="1610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id : </a:t>
            </a:r>
            <a:r>
              <a:rPr b="0" i="0" lang="en-US" sz="24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Uniquely identifies  HTML element, allowing for targeted CSS styling and JavaScript manipulation.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class:  </a:t>
            </a:r>
            <a:r>
              <a:rPr b="0" i="0" lang="en-US" sz="24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Assigns a class name enables the application of shared styles across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src and href:  </a:t>
            </a:r>
            <a:r>
              <a:rPr b="0" i="0" lang="en-US" sz="24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Specify the source or destination URL for images, links, and other media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alt</a:t>
            </a:r>
            <a:r>
              <a:rPr b="1" i="0" lang="en-US" sz="24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: </a:t>
            </a:r>
            <a:r>
              <a:rPr b="0" i="0" lang="en-US" sz="24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Provides alternative text descriptions for images, improving accessibility for users with disabilities.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355259" y="3057074"/>
            <a:ext cx="13682133" cy="4105958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919118" y="3269719"/>
            <a:ext cx="10554414" cy="8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 Event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has the ability to let events trigger actions in a browser, like starting a JavaScript when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user clicks on an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 Events: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Example: onchange, onsubmit, onfocus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Keyboard Events: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Example: onkeypress, onkeydown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Mouse Events: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Example: onclick, onmousemove,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 onmouseover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 shot of a computer code  Description automatically generated" id="211" name="Google Shape;211;p21"/>
          <p:cNvPicPr preferRelativeResize="0"/>
          <p:nvPr/>
        </p:nvPicPr>
        <p:blipFill rotWithShape="1">
          <a:blip r:embed="rId3">
            <a:alphaModFix/>
          </a:blip>
          <a:srcRect b="2955" l="0" r="19700" t="0"/>
          <a:stretch/>
        </p:blipFill>
        <p:spPr>
          <a:xfrm>
            <a:off x="6556073" y="5711785"/>
            <a:ext cx="8074327" cy="253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499242" y="2022157"/>
            <a:ext cx="1181035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3269336" y="273757"/>
            <a:ext cx="8003474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Entities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t/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347775" y="886393"/>
            <a:ext cx="13469825" cy="2114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write reserved HTML characters html entities are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help avoid conflicts with the syntax of HTML and ensure that the characters are displayed correctly in the browser.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Starts with an ampersand (&amp;) and ends with a semicolon (;).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names are case sensitive.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 code&#10;&#10;Description automatically generated"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42" y="3793979"/>
            <a:ext cx="8406758" cy="42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text on a white background&#10;&#10;Description automatically generated" id="222" name="Google Shape;2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5850" y="3744897"/>
            <a:ext cx="5924550" cy="431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186267" y="260449"/>
            <a:ext cx="14291733" cy="192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Forms: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forms are used to collect user input and submit it to a server for processing.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33867" y="2059531"/>
            <a:ext cx="4659431" cy="607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Tag: The action attribute specifies the URL where the form data will be sent. The method attribute specifies the HTTP method (GET or POST).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Tags: Provide labels for the input fields, improving accessibility.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Fields: Different types of inputs for text, email, and password collection.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 Button: Submits the form data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with colorful text  Description automatically generated"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3298" y="1978032"/>
            <a:ext cx="9937101" cy="599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220135" y="986090"/>
            <a:ext cx="1429173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standards are defined and maintained by the World Wide Web Consortium (W3C) and the Web Hypertext Application Technology Working Group (WHATWG).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and Structure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are structured hierarchically, forming a tree-like structure called the Document Object Model (DOM).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:HTML provides semantic elements (e.g., &lt;header&gt;, &lt;nav&gt;, &lt;footer&gt;) to describe the structure and meaning of content, aiding accessibility and search engine optimization (SEO)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Should be understandable by all users, including those with disabilities. Features like semantic elements,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ARIA(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Accessible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Rich Internet Applications)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attributes, and proper markup and combination correct color contribute to accessibility.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Compatibility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HTML standards aim for cross-browser and cross-platform compatibility, ensuring consistent rendering and behavior across different devices and browsers.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 to associate text labels with form.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that all interactive elements (links, buttons, form controls) are accessible via keyboard.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 doctype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to specify the language 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close the tag in case of non void elements.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meta tag to include keywords, IE compatibility, character encoding, author, viewport and other details.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the order of the attribute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  &lt;!--      --&gt;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comments wherever necessary.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4" marL="217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4" marL="217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4" marL="217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4" marL="217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118532" y="0"/>
            <a:ext cx="14291733" cy="133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Standards </a:t>
            </a: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2096141" y="56314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5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2149078" y="972831"/>
            <a:ext cx="5166122" cy="19245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371251" y="1091550"/>
            <a:ext cx="4430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Elements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71249" y="1571975"/>
            <a:ext cx="4721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like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&lt;header&gt;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&lt;footer&gt;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&lt;nav&gt;, &lt;main&gt; and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&lt;article&gt;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provide better structure and meaning to web pages.</a:t>
            </a: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7426285" y="3011448"/>
            <a:ext cx="5166122" cy="19245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149078" y="5142428"/>
            <a:ext cx="5166122" cy="19245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260183" y="5380725"/>
            <a:ext cx="4721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 and Drawing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Canvas &amp; SVG: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The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&lt;canvas&gt;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&lt;svg&gt;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tags enable drawing graphics and creating animations.</a:t>
            </a: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7426285" y="5142428"/>
            <a:ext cx="5166000" cy="1924500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648446" y="5364600"/>
            <a:ext cx="4676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Enhancements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input types (like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attributes (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make forms more user-friendly.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149078" y="3076238"/>
            <a:ext cx="5166122" cy="19245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7426285" y="911575"/>
            <a:ext cx="5166122" cy="19245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537378" y="1140275"/>
            <a:ext cx="4536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Multimedia Elements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603271" y="1620698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 &amp; Video: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The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&lt;audio&gt;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tags make it easy to embed multimedia content directly into web pages.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2371249" y="393620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like Geolocation and Local Storage allow for more dynamic and interactive web applications.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7658814" y="3895645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Cache lets web applications run offline, enhancing user experience.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2293830" y="3297425"/>
            <a:ext cx="479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Enhancements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648456" y="330825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Capabilities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2149078" y="172481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Arial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References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2633776" y="1290756"/>
            <a:ext cx="10069716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63600" y="1508462"/>
            <a:ext cx="13316744" cy="6249652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HTML, the backbone of the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HTML describes the structure of a 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HTML consists of a series of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HTML elements tell the browser how to display the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Tim Berners-Lee developed HTML in 1991.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HTML5 is released in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All HTML files ends with .html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46558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4542473" y="4642425"/>
            <a:ext cx="157282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4"/>
              <a:buFont typeface="Calibri"/>
              <a:buNone/>
            </a:pPr>
            <a:r>
              <a:t/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638657" y="871656"/>
            <a:ext cx="10991493" cy="13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812310" y="2614850"/>
            <a:ext cx="10991493" cy="44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933586" y="4171950"/>
            <a:ext cx="7477601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657225" y="271859"/>
            <a:ext cx="13044488" cy="962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1477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00"/>
              <a:buFont typeface="Gelasio"/>
              <a:buNone/>
            </a:pPr>
            <a:r>
              <a:rPr b="1" i="0" lang="en-US" sz="4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Hyper Text Markup  Language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14630400" cy="3166533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376659" y="398598"/>
            <a:ext cx="8003474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Tags   &lt;&gt; &lt;/&gt;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499242" y="2022157"/>
            <a:ext cx="1181035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18708" y="1745861"/>
            <a:ext cx="10506491" cy="26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blocks of web pages, used to define elements and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represented by a pair of angular brackets.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Behavior of content changes as per the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5127684" y="3721285"/>
            <a:ext cx="8003474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HTML Elements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3876175" y="4814255"/>
            <a:ext cx="10506491" cy="301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a web page defined by a start tag, content, and an end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Elements: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Take up the full width available, start on a new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 &lt;div&gt;, &lt;p&gt;, &lt;h1&gt;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Inline Elements: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Take up only as much width as necessary, do not start on a new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 &lt;span&gt;, &lt;a&gt;, &lt;img&gt;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0" y="1"/>
            <a:ext cx="14630400" cy="8229599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-135467" y="6327"/>
            <a:ext cx="1402079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&lt;h1&gt; Different HTML Elements 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t/>
            </a:r>
            <a:endParaRPr b="1" i="0" sz="1400" u="none" cap="none" strike="noStrike">
              <a:solidFill>
                <a:srgbClr val="484237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r>
              <a:rPr b="1" i="0" lang="en-US" sz="4400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&lt;h2&gt; Heading Element &lt;/h2&gt;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1499242" y="2022157"/>
            <a:ext cx="1181035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559581" y="2022155"/>
            <a:ext cx="12901586" cy="26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tags are used to define headings of different levels of importance, from &lt;h1&gt;  to &lt;h6&gt;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tags help structure the content of a webpage, making it easier for users to read and for search engines to index.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h1 tag is used only once and good practice use to use in order from h1 to h6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white background with black text&#10;&#10;Description automatically generated" id="49" name="Google Shape;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251" y="4114800"/>
            <a:ext cx="50927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creen with white text&#10;&#10;Description automatically generated" id="50" name="Google Shape;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912" y="4207973"/>
            <a:ext cx="6260462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283649" y="206674"/>
            <a:ext cx="13682133" cy="7670800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46657" y="229840"/>
            <a:ext cx="1420009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&lt;p&gt; Paragraph Element &lt;/p&gt;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screen with white text&#10;&#10;Description automatically generated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994" y="1751816"/>
            <a:ext cx="6908800" cy="47597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448425" y="1358116"/>
            <a:ext cx="6105600" cy="575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define a paragraph of text.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block-level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Essential for structuring and organizing text content on a webpage, making it more readable and manageable.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 typically add some vertical margin (space) before and after paragraphs to separate them from other elements.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content inside a &lt;p&gt; element automatically wraps to fit within the width of its container.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is bad practice to nest &lt;p&gt; elements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within each other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-57844" y="-8199"/>
            <a:ext cx="14630400" cy="8229599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7844" y="112604"/>
            <a:ext cx="7257356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Void Elements</a:t>
            </a:r>
            <a:endParaRPr b="1" i="0" sz="1400" u="none" cap="none" strike="noStrike">
              <a:solidFill>
                <a:srgbClr val="484237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499242" y="2022157"/>
            <a:ext cx="1181035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9581" y="902887"/>
            <a:ext cx="6095219" cy="2167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Self-closing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have any content or closing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Written with a single tag and cannot have any child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&lt;br&gt;, &lt;hr&gt;, &lt;img&gt; , &lt;link&gt;, &lt;input&gt;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-297756" y="3201801"/>
            <a:ext cx="7257356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Anchor Elements</a:t>
            </a:r>
            <a:endParaRPr b="1" i="0" sz="1400" u="none" cap="none" strike="noStrike">
              <a:solidFill>
                <a:srgbClr val="484237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08712" y="3955407"/>
            <a:ext cx="7257356" cy="410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create hyperlinks.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Helpful in navigation, clickable link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hraf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 specifies the URL of the page the link goes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‘target’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specifies where to open the linked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 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(default, opens in the same tab),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blank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(opens in a new tab)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provides additional information about the link, often displayed as a tooltip when the mouse hovers over the link.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text on a white background&#10;&#10;Description automatically generated"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7074" y="5039141"/>
            <a:ext cx="5156200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4800" y="531284"/>
            <a:ext cx="7772400" cy="398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83649" y="206674"/>
            <a:ext cx="13682133" cy="7670800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-382553" y="157445"/>
            <a:ext cx="7934217" cy="94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&lt;li&gt; List Element &lt;/li&gt;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48424" y="1148044"/>
            <a:ext cx="5295617" cy="6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elements are used to group related items together in a structured 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three main types of lists: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List (&lt;ol&gt;): Used for lists where the order of items matters, and items are numbered.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Unordered List (&lt;ul&gt;): Used for lists where the order of items does not matter, and items are usually marked with bullets.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List (&lt;dl&gt;): Used for lists of terms and their descriptions.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nest lists within lists to create more complex structures.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&#10;&#10;Description automatically generated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5462" y="-46683"/>
            <a:ext cx="7772400" cy="5825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document&#10;&#10;Description automatically generated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6915" y="5464004"/>
            <a:ext cx="7772400" cy="32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129867" y="1085663"/>
            <a:ext cx="8376591" cy="6970464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315200" y="69555"/>
            <a:ext cx="7257356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Image Element</a:t>
            </a:r>
            <a:endParaRPr b="1" i="0" sz="1400" u="none" cap="none" strike="noStrike">
              <a:solidFill>
                <a:srgbClr val="484237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 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99242" y="2022157"/>
            <a:ext cx="11810358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637867" y="1427820"/>
            <a:ext cx="7687733" cy="60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embed images into a webpage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a void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Relies on attributes to provide the necessary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Attributes of the &lt;img&gt; Element: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URL of the image to be displayed. 		This is a required attribute.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Provides alternative text for the image if it 			cannot be displayed. This is important for 			accessibility and SEO.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3.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Sets the width of the image (optional).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Sets the height of the image (optional).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5.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Provides additional information about the 			image, often displayed as a tooltip when the 		mouse hovers over the image (optional).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6.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Specifies the loading behavior of the 			image. Common values are lazy (defer 			loading until the image is near the viewport) 		and eager (load immediately).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 shot of a computer&#10;&#10;Description automatically generated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4" y="173473"/>
            <a:ext cx="6580023" cy="4093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earing headphones and a computer with a group of people around it&#10;&#10;Description automatically generated" id="113" name="Google Shape;113;p16"/>
          <p:cNvPicPr preferRelativeResize="0"/>
          <p:nvPr/>
        </p:nvPicPr>
        <p:blipFill rotWithShape="1">
          <a:blip r:embed="rId4">
            <a:alphaModFix/>
          </a:blip>
          <a:srcRect b="7446" l="0" r="0" t="0"/>
          <a:stretch/>
        </p:blipFill>
        <p:spPr>
          <a:xfrm>
            <a:off x="767409" y="4353936"/>
            <a:ext cx="4165600" cy="378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305279" y="13581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648456" y="32179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260163" y="5845016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83649" y="206674"/>
            <a:ext cx="13682133" cy="8022926"/>
          </a:xfrm>
          <a:prstGeom prst="roundRect">
            <a:avLst>
              <a:gd fmla="val 6927" name="adj"/>
            </a:avLst>
          </a:prstGeom>
          <a:solidFill>
            <a:srgbClr val="EFE7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Calibri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648456" y="5845016"/>
            <a:ext cx="4721781" cy="99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48425" y="4042074"/>
            <a:ext cx="13352582" cy="297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13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025" lvl="0" marL="34290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7"/>
              <a:buFont typeface="Noto Sans Symbols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971307" y="131768"/>
            <a:ext cx="7934217" cy="94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74"/>
              <a:buFont typeface="Gelasio"/>
              <a:buNone/>
            </a:pPr>
            <a:r>
              <a:rPr b="1" i="0" lang="en-US" sz="4374" u="none" cap="none" strike="noStrike">
                <a:solidFill>
                  <a:srgbClr val="484237"/>
                </a:solidFill>
                <a:latin typeface="Gelasio"/>
                <a:ea typeface="Gelasio"/>
                <a:cs typeface="Gelasio"/>
                <a:sym typeface="Gelasio"/>
              </a:rPr>
              <a:t>Common html elements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50606" y="1075152"/>
            <a:ext cx="13115176" cy="6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generic block-level container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generic inline container.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table for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tr&gt;: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Defines a row in a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cell in a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header cell in a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block quotation.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clickable button.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an independent, self-contained piece of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the footer of a document or section.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the header of a document or section.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section of navigation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Embeds a nested browsing context, typically used for embedding external content like maps or videos.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preformatted text, preserving both spaces and line breaks.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marquee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&gt;: Defines a scrolling text or image.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2024-06-05T17:12:53Z</dcterms:created>
  <dc:creator>PptxGenJS</dc:creator>
</cp:coreProperties>
</file>