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1870" b="0" strike="noStrike" spc="-1">
                <a:solidFill>
                  <a:srgbClr val="000000"/>
                </a:solidFill>
                <a:latin typeface="Arial"/>
              </a:rPr>
              <a:t>Click to move the slide</a:t>
            </a:r>
          </a:p>
        </p:txBody>
      </p:sp>
      <p:sp>
        <p:nvSpPr>
          <p:cNvPr id="87"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88"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89"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90"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91"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A9337E38-B284-43DE-84AE-3D8CAC93D0E8}"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noRot="1" noChangeAspect="1"/>
          </p:cNvSpPr>
          <p:nvPr>
            <p:ph type="sldImg"/>
          </p:nvPr>
        </p:nvSpPr>
        <p:spPr>
          <a:xfrm>
            <a:off x="685800" y="1143000"/>
            <a:ext cx="5486040" cy="3085920"/>
          </a:xfrm>
          <a:prstGeom prst="rect">
            <a:avLst/>
          </a:prstGeom>
        </p:spPr>
      </p:sp>
      <p:sp>
        <p:nvSpPr>
          <p:cNvPr id="119" name="PlaceHolder 2"/>
          <p:cNvSpPr>
            <a:spLocks noGrp="1"/>
          </p:cNvSpPr>
          <p:nvPr>
            <p:ph type="body"/>
          </p:nvPr>
        </p:nvSpPr>
        <p:spPr>
          <a:xfrm>
            <a:off x="685800" y="4400640"/>
            <a:ext cx="5486040" cy="3600000"/>
          </a:xfrm>
          <a:prstGeom prst="rect">
            <a:avLst/>
          </a:prstGeom>
        </p:spPr>
        <p:txBody>
          <a:bodyPr>
            <a:noAutofit/>
          </a:bodyPr>
          <a:lstStyle/>
          <a:p>
            <a:pPr marL="343080" indent="-342720">
              <a:lnSpc>
                <a:spcPct val="100000"/>
              </a:lnSpc>
              <a:buClr>
                <a:srgbClr val="000000"/>
              </a:buClr>
              <a:buFont typeface="Arial"/>
              <a:buChar char="•"/>
            </a:pPr>
            <a:r>
              <a:rPr lang="en-US" sz="2000" b="0" strike="noStrike" spc="-1">
                <a:latin typeface="Arial"/>
              </a:rPr>
              <a:t>Abstract </a:t>
            </a:r>
          </a:p>
          <a:p>
            <a:pPr marL="343080" indent="-342720">
              <a:lnSpc>
                <a:spcPct val="100000"/>
              </a:lnSpc>
              <a:buClr>
                <a:srgbClr val="000000"/>
              </a:buClr>
              <a:buFont typeface="Arial"/>
              <a:buChar char="•"/>
            </a:pPr>
            <a:r>
              <a:rPr lang="en-US" sz="2000" b="0" strike="noStrike" spc="-1">
                <a:latin typeface="Arial"/>
              </a:rPr>
              <a:t>Problem Statement (Clearly define the challenge)</a:t>
            </a:r>
          </a:p>
          <a:p>
            <a:pPr marL="343080" indent="-342720">
              <a:lnSpc>
                <a:spcPct val="100000"/>
              </a:lnSpc>
              <a:buClr>
                <a:srgbClr val="000000"/>
              </a:buClr>
              <a:buFont typeface="Arial"/>
              <a:buChar char="•"/>
            </a:pPr>
            <a:r>
              <a:rPr lang="en-US" sz="2000" b="0" strike="noStrike" spc="-1">
                <a:latin typeface="Arial"/>
              </a:rPr>
              <a:t>Objective (State your project's goal)</a:t>
            </a:r>
          </a:p>
          <a:p>
            <a:pPr marL="343080" indent="-342720">
              <a:lnSpc>
                <a:spcPct val="100000"/>
              </a:lnSpc>
              <a:buClr>
                <a:srgbClr val="000000"/>
              </a:buClr>
              <a:buFont typeface="Arial"/>
              <a:buChar char="•"/>
            </a:pPr>
            <a:r>
              <a:rPr lang="en-US" sz="2000" b="0" strike="noStrike" spc="-1">
                <a:latin typeface="Arial"/>
              </a:rPr>
              <a:t>Background and Research (Discuss existing solutions, trends, and gaps)</a:t>
            </a:r>
          </a:p>
          <a:p>
            <a:pPr marL="343080" indent="-342720">
              <a:lnSpc>
                <a:spcPct val="100000"/>
              </a:lnSpc>
              <a:buClr>
                <a:srgbClr val="000000"/>
              </a:buClr>
              <a:buFont typeface="Arial"/>
              <a:buChar char="•"/>
            </a:pPr>
            <a:r>
              <a:rPr lang="en-US" sz="2000" b="0" strike="noStrike" spc="-1">
                <a:latin typeface="Arial"/>
              </a:rPr>
              <a:t>Data Collection and Preparation (Focus on data sources, cleaning, and augmentation)</a:t>
            </a:r>
          </a:p>
          <a:p>
            <a:pPr marL="343080" indent="-342720">
              <a:lnSpc>
                <a:spcPct val="100000"/>
              </a:lnSpc>
              <a:buClr>
                <a:srgbClr val="000000"/>
              </a:buClr>
              <a:buFont typeface="Arial"/>
              <a:buChar char="•"/>
            </a:pPr>
            <a:r>
              <a:rPr lang="en-US" sz="2000" b="0" strike="noStrike" spc="-1">
                <a:latin typeface="Arial"/>
              </a:rPr>
              <a:t>Proposed Solution (Methodology)</a:t>
            </a:r>
          </a:p>
          <a:p>
            <a:pPr>
              <a:lnSpc>
                <a:spcPct val="100000"/>
              </a:lnSpc>
            </a:pPr>
            <a:r>
              <a:rPr lang="en-US" sz="2000" b="0" strike="noStrike" spc="-1">
                <a:latin typeface="Arial"/>
              </a:rPr>
              <a:t>	Model Architecture (e.g., CNN, U-Net, YOLOv5)</a:t>
            </a:r>
          </a:p>
          <a:p>
            <a:pPr>
              <a:lnSpc>
                <a:spcPct val="100000"/>
              </a:lnSpc>
            </a:pPr>
            <a:r>
              <a:rPr lang="en-US" sz="2000" b="0" strike="noStrike" spc="-1">
                <a:latin typeface="Arial"/>
              </a:rPr>
              <a:t>	Key Techniques (e.g., Transfer Learning, Image Augmentation)</a:t>
            </a:r>
          </a:p>
          <a:p>
            <a:pPr marL="343080" indent="-342720">
              <a:lnSpc>
                <a:spcPct val="100000"/>
              </a:lnSpc>
              <a:buClr>
                <a:srgbClr val="000000"/>
              </a:buClr>
              <a:buFont typeface="Arial"/>
              <a:buChar char="•"/>
            </a:pPr>
            <a:r>
              <a:rPr lang="en-US" sz="2000" b="0" strike="noStrike" spc="-1">
                <a:latin typeface="Arial"/>
              </a:rPr>
              <a:t>Model Performance Evaluation</a:t>
            </a:r>
          </a:p>
          <a:p>
            <a:pPr>
              <a:lnSpc>
                <a:spcPct val="100000"/>
              </a:lnSpc>
            </a:pPr>
            <a:r>
              <a:rPr lang="en-US" sz="2000" b="0" strike="noStrike" spc="-1">
                <a:latin typeface="Arial"/>
              </a:rPr>
              <a:t>	Metrics (Accuracy, Precision, Recall, IoU, etc.)</a:t>
            </a:r>
          </a:p>
          <a:p>
            <a:pPr>
              <a:lnSpc>
                <a:spcPct val="100000"/>
              </a:lnSpc>
            </a:pPr>
            <a:r>
              <a:rPr lang="en-US" sz="2000" b="0" strike="noStrike" spc="-1">
                <a:latin typeface="Arial"/>
              </a:rPr>
              <a:t>	Graphs (Confusion Matrix, ROC Curve, etc.)</a:t>
            </a:r>
          </a:p>
          <a:p>
            <a:pPr marL="343080" indent="-342720">
              <a:lnSpc>
                <a:spcPct val="100000"/>
              </a:lnSpc>
              <a:buClr>
                <a:srgbClr val="000000"/>
              </a:buClr>
              <a:buFont typeface="Arial"/>
              <a:buChar char="•"/>
            </a:pPr>
            <a:r>
              <a:rPr lang="en-US" sz="2000" b="0" strike="noStrike" spc="-1">
                <a:latin typeface="Arial"/>
              </a:rPr>
              <a:t>Screenshots / Demonstration (Visual proof of system functionality)</a:t>
            </a:r>
          </a:p>
          <a:p>
            <a:pPr marL="343080" indent="-342720">
              <a:lnSpc>
                <a:spcPct val="100000"/>
              </a:lnSpc>
              <a:buClr>
                <a:srgbClr val="000000"/>
              </a:buClr>
              <a:buFont typeface="Arial"/>
              <a:buChar char="•"/>
            </a:pPr>
            <a:r>
              <a:rPr lang="en-US" sz="2000" b="0" strike="noStrike" spc="-1">
                <a:latin typeface="Arial"/>
              </a:rPr>
              <a:t>Future Scope (Improvements, scalability, and integration ideas)</a:t>
            </a:r>
          </a:p>
          <a:p>
            <a:pPr marL="343080" indent="-342720">
              <a:lnSpc>
                <a:spcPct val="100000"/>
              </a:lnSpc>
              <a:buClr>
                <a:srgbClr val="000000"/>
              </a:buClr>
              <a:buFont typeface="Arial"/>
              <a:buChar char="•"/>
            </a:pPr>
            <a:r>
              <a:rPr lang="en-US" sz="2000" b="0" strike="noStrike" spc="-1">
                <a:latin typeface="Arial"/>
              </a:rPr>
              <a:t>Conclusion (Summarize results and impact)</a:t>
            </a:r>
          </a:p>
          <a:p>
            <a:pPr marL="343080" indent="-342720">
              <a:lnSpc>
                <a:spcPct val="100000"/>
              </a:lnSpc>
              <a:buClr>
                <a:srgbClr val="000000"/>
              </a:buClr>
              <a:buFont typeface="Arial"/>
              <a:buChar char="•"/>
            </a:pPr>
            <a:r>
              <a:rPr lang="en-US" sz="2000" b="0" strike="noStrike" spc="-1">
                <a:latin typeface="Arial"/>
              </a:rPr>
              <a:t>Q&amp;A Session</a:t>
            </a:r>
          </a:p>
          <a:p>
            <a:pPr>
              <a:lnSpc>
                <a:spcPct val="100000"/>
              </a:lnSpc>
            </a:pPr>
            <a:endParaRPr lang="en-US" sz="2000" b="0" strike="noStrike" spc="-1">
              <a:latin typeface="Arial"/>
            </a:endParaRPr>
          </a:p>
        </p:txBody>
      </p:sp>
      <p:sp>
        <p:nvSpPr>
          <p:cNvPr id="12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99F3C96-DA48-4D8A-A987-FD0514611805}" type="slidenum">
              <a:rPr lang="en-US" sz="1200" b="0" strike="noStrike" spc="-1">
                <a:latin typeface="Times New Roman"/>
              </a:rPr>
              <a:t>3</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70" b="0" strike="noStrike" spc="-1">
              <a:solidFill>
                <a:srgbClr val="000000"/>
              </a:solid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70" b="0" strike="noStrike" spc="-1">
              <a:solidFill>
                <a:srgbClr val="000000"/>
              </a:solidFill>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Google Shape;110;p4"/>
          <p:cNvPicPr/>
          <p:nvPr/>
        </p:nvPicPr>
        <p:blipFill>
          <a:blip r:embed="rId14"/>
          <a:stretch/>
        </p:blipFill>
        <p:spPr>
          <a:xfrm>
            <a:off x="10072800" y="78120"/>
            <a:ext cx="1800000" cy="575280"/>
          </a:xfrm>
          <a:prstGeom prst="rect">
            <a:avLst/>
          </a:prstGeom>
          <a:ln>
            <a:noFill/>
          </a:ln>
        </p:spPr>
      </p:pic>
      <p:sp>
        <p:nvSpPr>
          <p:cNvPr id="8" name="CustomShape 1"/>
          <p:cNvSpPr/>
          <p:nvPr/>
        </p:nvSpPr>
        <p:spPr>
          <a:xfrm>
            <a:off x="0" y="0"/>
            <a:ext cx="9829440" cy="717120"/>
          </a:xfrm>
          <a:prstGeom prst="rect">
            <a:avLst/>
          </a:prstGeom>
          <a:solidFill>
            <a:srgbClr val="213264"/>
          </a:solidFill>
          <a:ln w="25560">
            <a:solidFill>
              <a:srgbClr val="213264"/>
            </a:solidFill>
            <a:round/>
          </a:ln>
        </p:spPr>
        <p:style>
          <a:lnRef idx="0">
            <a:scrgbClr r="0" g="0" b="0"/>
          </a:lnRef>
          <a:fillRef idx="0">
            <a:scrgbClr r="0" g="0" b="0"/>
          </a:fillRef>
          <a:effectRef idx="0">
            <a:scrgbClr r="0" g="0" b="0"/>
          </a:effectRef>
          <a:fontRef idx="minor"/>
        </p:style>
      </p:sp>
      <p:sp>
        <p:nvSpPr>
          <p:cNvPr id="2" name="CustomShape 2"/>
          <p:cNvSpPr/>
          <p:nvPr/>
        </p:nvSpPr>
        <p:spPr>
          <a:xfrm>
            <a:off x="9888840" y="-360"/>
            <a:ext cx="111960" cy="731880"/>
          </a:xfrm>
          <a:prstGeom prst="rect">
            <a:avLst/>
          </a:prstGeom>
          <a:solidFill>
            <a:srgbClr val="7FBA00"/>
          </a:solidFill>
          <a:ln w="25560">
            <a:noFill/>
          </a:ln>
        </p:spPr>
        <p:style>
          <a:lnRef idx="0">
            <a:scrgbClr r="0" g="0" b="0"/>
          </a:lnRef>
          <a:fillRef idx="0">
            <a:scrgbClr r="0" g="0" b="0"/>
          </a:fillRef>
          <a:effectRef idx="0">
            <a:scrgbClr r="0" g="0" b="0"/>
          </a:effectRef>
          <a:fontRef idx="minor"/>
        </p:style>
      </p:sp>
      <p:pic>
        <p:nvPicPr>
          <p:cNvPr id="3" name="Picture 30"/>
          <p:cNvPicPr/>
          <p:nvPr/>
        </p:nvPicPr>
        <p:blipFill>
          <a:blip r:embed="rId15">
            <a:alphaModFix amt="16000"/>
          </a:blip>
          <a:srcRect t="24723" r="1620" b="63695"/>
          <a:stretch/>
        </p:blipFill>
        <p:spPr>
          <a:xfrm>
            <a:off x="0" y="0"/>
            <a:ext cx="9838800" cy="723600"/>
          </a:xfrm>
          <a:prstGeom prst="rect">
            <a:avLst/>
          </a:prstGeom>
          <a:ln>
            <a:noFill/>
          </a:ln>
        </p:spPr>
      </p:pic>
      <p:sp>
        <p:nvSpPr>
          <p:cNvPr id="4" name="CustomShape 3"/>
          <p:cNvSpPr/>
          <p:nvPr/>
        </p:nvSpPr>
        <p:spPr>
          <a:xfrm>
            <a:off x="11925360" y="-360"/>
            <a:ext cx="266400" cy="731880"/>
          </a:xfrm>
          <a:prstGeom prst="rect">
            <a:avLst/>
          </a:prstGeom>
          <a:solidFill>
            <a:srgbClr val="FED500"/>
          </a:solidFill>
          <a:ln w="25560">
            <a:noFill/>
          </a:ln>
        </p:spPr>
        <p:style>
          <a:lnRef idx="0">
            <a:scrgbClr r="0" g="0" b="0"/>
          </a:lnRef>
          <a:fillRef idx="0">
            <a:scrgbClr r="0" g="0" b="0"/>
          </a:fillRef>
          <a:effectRef idx="0">
            <a:scrgbClr r="0" g="0" b="0"/>
          </a:effectRef>
          <a:fontRef idx="minor"/>
        </p:style>
      </p:sp>
      <p:sp>
        <p:nvSpPr>
          <p:cNvPr id="5"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70" b="0" strike="noStrike" spc="-1">
                <a:solidFill>
                  <a:srgbClr val="000000"/>
                </a:solidFill>
                <a:latin typeface="Arial"/>
              </a:rPr>
              <a:t>Click to edit the title text format</a:t>
            </a:r>
          </a:p>
        </p:txBody>
      </p:sp>
      <p:sp>
        <p:nvSpPr>
          <p:cNvPr id="6"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Google Shape;110;p4"/>
          <p:cNvPicPr/>
          <p:nvPr/>
        </p:nvPicPr>
        <p:blipFill>
          <a:blip r:embed="rId14"/>
          <a:stretch/>
        </p:blipFill>
        <p:spPr>
          <a:xfrm>
            <a:off x="10072800" y="78120"/>
            <a:ext cx="1800000" cy="575280"/>
          </a:xfrm>
          <a:prstGeom prst="rect">
            <a:avLst/>
          </a:prstGeom>
          <a:ln>
            <a:noFill/>
          </a:ln>
        </p:spPr>
      </p:pic>
      <p:sp>
        <p:nvSpPr>
          <p:cNvPr id="44" name="CustomShape 1"/>
          <p:cNvSpPr/>
          <p:nvPr/>
        </p:nvSpPr>
        <p:spPr>
          <a:xfrm>
            <a:off x="0" y="0"/>
            <a:ext cx="9829440" cy="717120"/>
          </a:xfrm>
          <a:prstGeom prst="rect">
            <a:avLst/>
          </a:prstGeom>
          <a:solidFill>
            <a:srgbClr val="213264"/>
          </a:solidFill>
          <a:ln w="25560">
            <a:solidFill>
              <a:srgbClr val="213264"/>
            </a:solidFill>
            <a:round/>
          </a:ln>
        </p:spPr>
        <p:style>
          <a:lnRef idx="0">
            <a:scrgbClr r="0" g="0" b="0"/>
          </a:lnRef>
          <a:fillRef idx="0">
            <a:scrgbClr r="0" g="0" b="0"/>
          </a:fillRef>
          <a:effectRef idx="0">
            <a:scrgbClr r="0" g="0" b="0"/>
          </a:effectRef>
          <a:fontRef idx="minor"/>
        </p:style>
      </p:sp>
      <p:sp>
        <p:nvSpPr>
          <p:cNvPr id="45" name="CustomShape 2"/>
          <p:cNvSpPr/>
          <p:nvPr/>
        </p:nvSpPr>
        <p:spPr>
          <a:xfrm>
            <a:off x="9888840" y="-360"/>
            <a:ext cx="111960" cy="731880"/>
          </a:xfrm>
          <a:prstGeom prst="rect">
            <a:avLst/>
          </a:prstGeom>
          <a:solidFill>
            <a:srgbClr val="7FBA00"/>
          </a:solidFill>
          <a:ln w="25560">
            <a:noFill/>
          </a:ln>
        </p:spPr>
        <p:style>
          <a:lnRef idx="0">
            <a:scrgbClr r="0" g="0" b="0"/>
          </a:lnRef>
          <a:fillRef idx="0">
            <a:scrgbClr r="0" g="0" b="0"/>
          </a:fillRef>
          <a:effectRef idx="0">
            <a:scrgbClr r="0" g="0" b="0"/>
          </a:effectRef>
          <a:fontRef idx="minor"/>
        </p:style>
      </p:sp>
      <p:pic>
        <p:nvPicPr>
          <p:cNvPr id="46" name="Picture 30"/>
          <p:cNvPicPr/>
          <p:nvPr/>
        </p:nvPicPr>
        <p:blipFill>
          <a:blip r:embed="rId15">
            <a:alphaModFix amt="16000"/>
          </a:blip>
          <a:srcRect t="24723" r="1620" b="63695"/>
          <a:stretch/>
        </p:blipFill>
        <p:spPr>
          <a:xfrm>
            <a:off x="0" y="0"/>
            <a:ext cx="9838800" cy="723600"/>
          </a:xfrm>
          <a:prstGeom prst="rect">
            <a:avLst/>
          </a:prstGeom>
          <a:ln>
            <a:noFill/>
          </a:ln>
        </p:spPr>
      </p:pic>
      <p:sp>
        <p:nvSpPr>
          <p:cNvPr id="47" name="CustomShape 3"/>
          <p:cNvSpPr/>
          <p:nvPr/>
        </p:nvSpPr>
        <p:spPr>
          <a:xfrm>
            <a:off x="11925360" y="-360"/>
            <a:ext cx="266400" cy="731880"/>
          </a:xfrm>
          <a:prstGeom prst="rect">
            <a:avLst/>
          </a:prstGeom>
          <a:solidFill>
            <a:srgbClr val="FED500"/>
          </a:solidFill>
          <a:ln w="25560">
            <a:noFill/>
          </a:ln>
        </p:spPr>
        <p:style>
          <a:lnRef idx="0">
            <a:scrgbClr r="0" g="0" b="0"/>
          </a:lnRef>
          <a:fillRef idx="0">
            <a:scrgbClr r="0" g="0" b="0"/>
          </a:fillRef>
          <a:effectRef idx="0">
            <a:scrgbClr r="0" g="0" b="0"/>
          </a:effectRef>
          <a:fontRef idx="minor"/>
        </p:style>
      </p:sp>
      <p:sp>
        <p:nvSpPr>
          <p:cNvPr id="48"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70" b="0" strike="noStrike" spc="-1">
                <a:solidFill>
                  <a:srgbClr val="000000"/>
                </a:solidFill>
                <a:latin typeface="Arial"/>
              </a:rPr>
              <a:t>Click to edit the title text format</a:t>
            </a:r>
          </a:p>
        </p:txBody>
      </p:sp>
      <p:sp>
        <p:nvSpPr>
          <p:cNvPr id="4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7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7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7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7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1"/>
          <p:cNvPicPr/>
          <p:nvPr/>
        </p:nvPicPr>
        <p:blipFill>
          <a:blip r:embed="rId2"/>
          <a:stretch/>
        </p:blipFill>
        <p:spPr>
          <a:xfrm>
            <a:off x="360" y="91440"/>
            <a:ext cx="12191760" cy="6857640"/>
          </a:xfrm>
          <a:prstGeom prst="rect">
            <a:avLst/>
          </a:prstGeom>
          <a:ln>
            <a:noFill/>
          </a:ln>
        </p:spPr>
      </p:pic>
      <p:sp>
        <p:nvSpPr>
          <p:cNvPr id="93" name="CustomShape 1"/>
          <p:cNvSpPr/>
          <p:nvPr/>
        </p:nvSpPr>
        <p:spPr>
          <a:xfrm>
            <a:off x="5873760" y="584280"/>
            <a:ext cx="4673160" cy="977400"/>
          </a:xfrm>
          <a:prstGeom prst="roundRect">
            <a:avLst>
              <a:gd name="adj" fmla="val 16667"/>
            </a:avLst>
          </a:prstGeom>
          <a:solidFill>
            <a:srgbClr val="EBEEF9"/>
          </a:solidFill>
          <a:ln w="25560">
            <a:solidFill>
              <a:srgbClr val="D9D9D9"/>
            </a:solidFill>
            <a:round/>
          </a:ln>
        </p:spPr>
        <p:style>
          <a:lnRef idx="0">
            <a:scrgbClr r="0" g="0" b="0"/>
          </a:lnRef>
          <a:fillRef idx="0">
            <a:scrgbClr r="0" g="0" b="0"/>
          </a:fillRef>
          <a:effectRef idx="0">
            <a:scrgbClr r="0" g="0" b="0"/>
          </a:effectRef>
          <a:fontRef idx="minor"/>
        </p:style>
      </p:sp>
      <p:sp>
        <p:nvSpPr>
          <p:cNvPr id="94" name="CustomShape 2"/>
          <p:cNvSpPr/>
          <p:nvPr/>
        </p:nvSpPr>
        <p:spPr>
          <a:xfrm>
            <a:off x="4467960" y="2928600"/>
            <a:ext cx="6870600" cy="210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3200" b="1" strike="noStrike" spc="-1">
                <a:solidFill>
                  <a:srgbClr val="FFFFFF"/>
                </a:solidFill>
                <a:latin typeface="Arial"/>
                <a:ea typeface="Arial"/>
              </a:rPr>
              <a:t>CASE STUDY-3</a:t>
            </a:r>
            <a:endParaRPr lang="en-US" sz="3200" b="0" strike="noStrike" spc="-1">
              <a:latin typeface="Arial"/>
            </a:endParaRPr>
          </a:p>
          <a:p>
            <a:pPr algn="just">
              <a:lnSpc>
                <a:spcPct val="100000"/>
              </a:lnSpc>
            </a:pPr>
            <a:endParaRPr lang="en-US" sz="3200" b="0" strike="noStrike" spc="-1">
              <a:latin typeface="Arial"/>
            </a:endParaRPr>
          </a:p>
          <a:p>
            <a:pPr>
              <a:lnSpc>
                <a:spcPct val="100000"/>
              </a:lnSpc>
            </a:pPr>
            <a:r>
              <a:rPr lang="en-US" sz="3200" b="1" strike="noStrike" spc="-1">
                <a:solidFill>
                  <a:srgbClr val="FFFFFF"/>
                </a:solidFill>
                <a:latin typeface="Arial"/>
                <a:ea typeface="Arial"/>
              </a:rPr>
              <a:t>ENERGY EFFICIENCEY IN SMART BUILDINGS</a:t>
            </a:r>
            <a:r>
              <a:rPr lang="en-US" sz="3600" b="1" strike="noStrike" spc="-1">
                <a:solidFill>
                  <a:srgbClr val="FFFFFF"/>
                </a:solidFill>
                <a:latin typeface="Calibri"/>
                <a:ea typeface="Arial"/>
              </a:rPr>
              <a:t>   </a:t>
            </a:r>
            <a:endParaRPr lang="en-US" sz="3600" b="0" strike="noStrike" spc="-1">
              <a:latin typeface="Arial"/>
            </a:endParaRPr>
          </a:p>
        </p:txBody>
      </p:sp>
      <p:pic>
        <p:nvPicPr>
          <p:cNvPr id="95" name="Picture 6"/>
          <p:cNvPicPr/>
          <p:nvPr/>
        </p:nvPicPr>
        <p:blipFill>
          <a:blip r:embed="rId3"/>
          <a:stretch/>
        </p:blipFill>
        <p:spPr>
          <a:xfrm>
            <a:off x="8267400" y="869040"/>
            <a:ext cx="1262880" cy="41040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149040" y="98820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a:ea typeface="Arial"/>
              </a:rPr>
              <a:t>Screenshots / Demonstration (video) </a:t>
            </a:r>
            <a:endParaRPr lang="en-US" sz="2000" b="0" strike="noStrike" spc="-1">
              <a:latin typeface="Arial"/>
            </a:endParaRPr>
          </a:p>
        </p:txBody>
      </p:sp>
      <p:pic>
        <p:nvPicPr>
          <p:cNvPr id="114" name="Picture 113"/>
          <p:cNvPicPr/>
          <p:nvPr/>
        </p:nvPicPr>
        <p:blipFill>
          <a:blip r:embed="rId2"/>
          <a:srcRect l="29249" t="27530" r="5501" b="11594"/>
          <a:stretch/>
        </p:blipFill>
        <p:spPr>
          <a:xfrm>
            <a:off x="1829160" y="1463400"/>
            <a:ext cx="7954920" cy="3840120"/>
          </a:xfrm>
          <a:prstGeom prst="rect">
            <a:avLst/>
          </a:prstGeom>
          <a:ln>
            <a:noFill/>
          </a:ln>
        </p:spPr>
      </p:pic>
      <p:sp>
        <p:nvSpPr>
          <p:cNvPr id="115" name="TextShape 2"/>
          <p:cNvSpPr txBox="1"/>
          <p:nvPr/>
        </p:nvSpPr>
        <p:spPr>
          <a:xfrm>
            <a:off x="2052360" y="5869800"/>
            <a:ext cx="8398080" cy="644877"/>
          </a:xfrm>
          <a:prstGeom prst="rect">
            <a:avLst/>
          </a:prstGeom>
          <a:noFill/>
          <a:ln>
            <a:noFill/>
          </a:ln>
        </p:spPr>
        <p:txBody>
          <a:bodyPr lIns="90000" tIns="45000" rIns="90000" bIns="45000">
            <a:spAutoFit/>
          </a:bodyPr>
          <a:lstStyle/>
          <a:p>
            <a:r>
              <a:rPr lang="en-US" sz="1800" b="1" strike="noStrike" spc="-1" dirty="0">
                <a:latin typeface="Arial"/>
              </a:rPr>
              <a:t>GITHUB LINK: </a:t>
            </a:r>
            <a:r>
              <a:rPr lang="en-US" sz="1800" b="1" strike="noStrike" spc="-1" dirty="0">
                <a:latin typeface="Arial"/>
                <a:hlinkClick r:id="rId3" action="ppaction://hlinksldjump"/>
              </a:rPr>
              <a:t>https://github.com/Gopalkrishnan143/AI-and-Green-skills-Case-Study-3</a:t>
            </a:r>
            <a:endParaRPr lang="en-US" sz="18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149040" y="98820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a:ea typeface="Arial"/>
              </a:rPr>
              <a:t>Future Scope </a:t>
            </a:r>
            <a:endParaRPr lang="en-US" sz="2000" b="0" strike="noStrike" spc="-1">
              <a:latin typeface="Arial"/>
            </a:endParaRPr>
          </a:p>
        </p:txBody>
      </p:sp>
      <p:sp>
        <p:nvSpPr>
          <p:cNvPr id="3" name="TextBox 2">
            <a:extLst>
              <a:ext uri="{FF2B5EF4-FFF2-40B4-BE49-F238E27FC236}">
                <a16:creationId xmlns:a16="http://schemas.microsoft.com/office/drawing/2014/main" id="{8D82E1F8-4EEC-3302-9FFD-71C6ED6CB77A}"/>
              </a:ext>
            </a:extLst>
          </p:cNvPr>
          <p:cNvSpPr txBox="1"/>
          <p:nvPr/>
        </p:nvSpPr>
        <p:spPr>
          <a:xfrm>
            <a:off x="1376516" y="1700982"/>
            <a:ext cx="7765026" cy="3365024"/>
          </a:xfrm>
          <a:prstGeom prst="rect">
            <a:avLst/>
          </a:prstGeom>
          <a:noFill/>
        </p:spPr>
        <p:txBody>
          <a:bodyPr wrap="square">
            <a:spAutoFit/>
          </a:bodyPr>
          <a:lstStyle/>
          <a:p>
            <a:pPr>
              <a:lnSpc>
                <a:spcPct val="150000"/>
              </a:lnSpc>
              <a:buNone/>
            </a:pPr>
            <a:r>
              <a:rPr lang="en-US" b="1" dirty="0"/>
              <a:t>Integration of Renewable Energy Sources</a:t>
            </a:r>
          </a:p>
          <a:p>
            <a:pPr>
              <a:lnSpc>
                <a:spcPct val="150000"/>
              </a:lnSpc>
              <a:buFont typeface="Arial" panose="020B0604020202020204" pitchFamily="34" charset="0"/>
              <a:buChar char="•"/>
            </a:pPr>
            <a:r>
              <a:rPr lang="en-US" b="1" dirty="0"/>
              <a:t>Trend</a:t>
            </a:r>
            <a:r>
              <a:rPr lang="en-US" dirty="0"/>
              <a:t>: As buildings move towards becoming more sustainable, integrating renewable energy sources like solar, wind, and geothermal can help power building operations.</a:t>
            </a:r>
          </a:p>
          <a:p>
            <a:pPr>
              <a:lnSpc>
                <a:spcPct val="150000"/>
              </a:lnSpc>
              <a:buFont typeface="Arial" panose="020B0604020202020204" pitchFamily="34" charset="0"/>
              <a:buChar char="•"/>
            </a:pPr>
            <a:r>
              <a:rPr lang="en-US" b="1" dirty="0"/>
              <a:t>AI's Role</a:t>
            </a:r>
            <a:r>
              <a:rPr lang="en-US" dirty="0"/>
              <a:t>: AI can predict energy production from renewable sources and optimize their usage by adjusting energy demand in real-time.</a:t>
            </a:r>
          </a:p>
          <a:p>
            <a:pPr>
              <a:lnSpc>
                <a:spcPct val="150000"/>
              </a:lnSpc>
              <a:buFont typeface="Arial" panose="020B0604020202020204" pitchFamily="34" charset="0"/>
              <a:buChar char="•"/>
            </a:pPr>
            <a:r>
              <a:rPr lang="en-US" b="1" dirty="0"/>
              <a:t>Example</a:t>
            </a:r>
            <a:r>
              <a:rPr lang="en-US" dirty="0"/>
              <a:t>: Smart systems can adjust HVAC and lighting systems to utilize solar energy when available, reducing reliance on the grid.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49040" y="98820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dirty="0">
                <a:solidFill>
                  <a:srgbClr val="213163"/>
                </a:solidFill>
                <a:latin typeface="Arial"/>
                <a:ea typeface="Arial"/>
              </a:rPr>
              <a:t>Conclusion </a:t>
            </a:r>
            <a:endParaRPr lang="en-US" sz="2000" b="0" strike="noStrike" spc="-1" dirty="0">
              <a:latin typeface="Arial"/>
            </a:endParaRPr>
          </a:p>
        </p:txBody>
      </p:sp>
      <p:sp>
        <p:nvSpPr>
          <p:cNvPr id="3" name="TextBox 2">
            <a:extLst>
              <a:ext uri="{FF2B5EF4-FFF2-40B4-BE49-F238E27FC236}">
                <a16:creationId xmlns:a16="http://schemas.microsoft.com/office/drawing/2014/main" id="{3453436D-9C91-766C-A130-41725D391570}"/>
              </a:ext>
            </a:extLst>
          </p:cNvPr>
          <p:cNvSpPr txBox="1"/>
          <p:nvPr/>
        </p:nvSpPr>
        <p:spPr>
          <a:xfrm>
            <a:off x="1172497" y="1695327"/>
            <a:ext cx="8699090" cy="5027017"/>
          </a:xfrm>
          <a:prstGeom prst="rect">
            <a:avLst/>
          </a:prstGeom>
          <a:noFill/>
        </p:spPr>
        <p:txBody>
          <a:bodyPr wrap="square">
            <a:spAutoFit/>
          </a:bodyPr>
          <a:lstStyle/>
          <a:p>
            <a:pPr>
              <a:lnSpc>
                <a:spcPct val="150000"/>
              </a:lnSpc>
              <a:buNone/>
            </a:pPr>
            <a:r>
              <a:rPr lang="en-US" dirty="0"/>
              <a:t>The implementation of AI-powered energy management systems in the smart office building in Singapore has demonstrated significant potential in enhancing energy efficiency and reducing operational costs. By leveraging real-time data, such as occupancy patterns, weather forecasts, and historical energy usage, the system was able to optimize HVAC settings, resulting in:</a:t>
            </a:r>
          </a:p>
          <a:p>
            <a:pPr>
              <a:lnSpc>
                <a:spcPct val="150000"/>
              </a:lnSpc>
              <a:buFont typeface="Arial" panose="020B0604020202020204" pitchFamily="34" charset="0"/>
              <a:buChar char="•"/>
            </a:pPr>
            <a:r>
              <a:rPr lang="en-US" dirty="0"/>
              <a:t>A </a:t>
            </a:r>
            <a:r>
              <a:rPr lang="en-US" b="1" dirty="0"/>
              <a:t>20% reduction in energy consumption</a:t>
            </a:r>
            <a:endParaRPr lang="en-US" dirty="0"/>
          </a:p>
          <a:p>
            <a:pPr>
              <a:lnSpc>
                <a:spcPct val="150000"/>
              </a:lnSpc>
              <a:buFont typeface="Arial" panose="020B0604020202020204" pitchFamily="34" charset="0"/>
              <a:buChar char="•"/>
            </a:pPr>
            <a:r>
              <a:rPr lang="en-US" dirty="0"/>
              <a:t>A </a:t>
            </a:r>
            <a:r>
              <a:rPr lang="en-US" b="1" dirty="0"/>
              <a:t>10% decrease in operating costs</a:t>
            </a:r>
            <a:endParaRPr lang="en-US" dirty="0"/>
          </a:p>
          <a:p>
            <a:pPr>
              <a:lnSpc>
                <a:spcPct val="150000"/>
              </a:lnSpc>
            </a:pPr>
            <a:r>
              <a:rPr lang="en-US" dirty="0"/>
              <a:t>This real-world example highlights the critical role AI can play in not only improving energy efficiency but also in achieving cost savings in commercial buildings with high energy demands. It showcases how advanced technology can help businesses meet sustainability targets while maintaining a comfortable and productive environment for occupants.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4981276-CCA1-374A-1E37-ED1FD1043001}"/>
              </a:ext>
            </a:extLst>
          </p:cNvPr>
          <p:cNvSpPr>
            <a:spLocks noGrp="1"/>
          </p:cNvSpPr>
          <p:nvPr>
            <p:ph type="subTitle"/>
          </p:nvPr>
        </p:nvSpPr>
        <p:spPr>
          <a:xfrm>
            <a:off x="609780" y="1578086"/>
            <a:ext cx="10972440" cy="4903907"/>
          </a:xfrm>
        </p:spPr>
        <p:txBody>
          <a:bodyPr/>
          <a:lstStyle/>
          <a:p>
            <a:pPr>
              <a:buNone/>
            </a:pPr>
            <a:r>
              <a:rPr lang="en-US" sz="2000" b="1" dirty="0"/>
              <a:t>1. What features in the dataset are most important for predicting equipment failures?</a:t>
            </a:r>
          </a:p>
          <a:p>
            <a:pPr>
              <a:buNone/>
            </a:pPr>
            <a:r>
              <a:rPr lang="en-US" sz="2000" dirty="0"/>
              <a:t>The most important features for predicting inverter or equipment failures in a solar power system include:</a:t>
            </a:r>
          </a:p>
          <a:p>
            <a:pPr>
              <a:buFont typeface="Arial" panose="020B0604020202020204" pitchFamily="34" charset="0"/>
              <a:buChar char="•"/>
            </a:pPr>
            <a:r>
              <a:rPr lang="en-US" sz="2000" b="1" dirty="0"/>
              <a:t>Temperature of panels/inverter</a:t>
            </a:r>
            <a:r>
              <a:rPr lang="en-US" sz="2000" dirty="0"/>
              <a:t>: Overheating can signal impending failure or efficiency drops.</a:t>
            </a:r>
          </a:p>
          <a:p>
            <a:pPr>
              <a:buFont typeface="Arial" panose="020B0604020202020204" pitchFamily="34" charset="0"/>
              <a:buChar char="•"/>
            </a:pPr>
            <a:r>
              <a:rPr lang="en-US" sz="2000" b="1" dirty="0"/>
              <a:t>Voltage output</a:t>
            </a:r>
            <a:r>
              <a:rPr lang="en-US" sz="2000" dirty="0"/>
              <a:t>: Abnormal voltage levels may indicate faults in the inverter or panels.</a:t>
            </a:r>
          </a:p>
          <a:p>
            <a:pPr>
              <a:buFont typeface="Arial" panose="020B0604020202020204" pitchFamily="34" charset="0"/>
              <a:buChar char="•"/>
            </a:pPr>
            <a:r>
              <a:rPr lang="en-US" sz="2000" b="1" dirty="0"/>
              <a:t>Current output</a:t>
            </a:r>
            <a:r>
              <a:rPr lang="en-US" sz="2000" dirty="0"/>
              <a:t>: Current irregularities can be early signs of malfunction.</a:t>
            </a:r>
          </a:p>
          <a:p>
            <a:pPr>
              <a:buFont typeface="Arial" panose="020B0604020202020204" pitchFamily="34" charset="0"/>
              <a:buChar char="•"/>
            </a:pPr>
            <a:r>
              <a:rPr lang="en-US" sz="2000" b="1" dirty="0"/>
              <a:t>Energy output trends</a:t>
            </a:r>
            <a:r>
              <a:rPr lang="en-US" sz="2000" dirty="0"/>
              <a:t>: Decreasing efficiency or fluctuations in energy output can suggest an issue.</a:t>
            </a:r>
          </a:p>
          <a:p>
            <a:pPr>
              <a:buFont typeface="Arial" panose="020B0604020202020204" pitchFamily="34" charset="0"/>
              <a:buChar char="•"/>
            </a:pPr>
            <a:r>
              <a:rPr lang="en-US" sz="2000" b="1" dirty="0"/>
              <a:t>Weather data (e.g., irradiance, humidity, ambient temperature)</a:t>
            </a:r>
            <a:r>
              <a:rPr lang="en-US" sz="2000" dirty="0"/>
              <a:t>: Weather affects performance; anomalies under similar conditions may hint at hardware issues.</a:t>
            </a:r>
          </a:p>
          <a:p>
            <a:pPr>
              <a:buFont typeface="Arial" panose="020B0604020202020204" pitchFamily="34" charset="0"/>
              <a:buChar char="•"/>
            </a:pPr>
            <a:r>
              <a:rPr lang="en-US" sz="2000" b="1" dirty="0"/>
              <a:t>Historical maintenance records</a:t>
            </a:r>
            <a:r>
              <a:rPr lang="en-US" sz="2000" dirty="0"/>
              <a:t>: Frequency and types of past failures can help identify patterns or recurring problems.</a:t>
            </a:r>
          </a:p>
          <a:p>
            <a:pPr>
              <a:buFont typeface="Arial" panose="020B0604020202020204" pitchFamily="34" charset="0"/>
              <a:buChar char="•"/>
            </a:pPr>
            <a:r>
              <a:rPr lang="en-US" sz="2000" b="1" dirty="0"/>
              <a:t>Operational hours or time since last maintenance</a:t>
            </a:r>
            <a:r>
              <a:rPr lang="en-US" sz="2000" dirty="0"/>
              <a:t>: Equipment wear and tear often correlates with usage time.</a:t>
            </a:r>
          </a:p>
        </p:txBody>
      </p:sp>
      <p:sp>
        <p:nvSpPr>
          <p:cNvPr id="5" name="TextBox 4">
            <a:extLst>
              <a:ext uri="{FF2B5EF4-FFF2-40B4-BE49-F238E27FC236}">
                <a16:creationId xmlns:a16="http://schemas.microsoft.com/office/drawing/2014/main" id="{83750FAC-3923-510F-0D73-A47A6AF56680}"/>
              </a:ext>
            </a:extLst>
          </p:cNvPr>
          <p:cNvSpPr txBox="1"/>
          <p:nvPr/>
        </p:nvSpPr>
        <p:spPr>
          <a:xfrm>
            <a:off x="195580" y="1054854"/>
            <a:ext cx="6101080" cy="369332"/>
          </a:xfrm>
          <a:prstGeom prst="rect">
            <a:avLst/>
          </a:prstGeom>
          <a:noFill/>
        </p:spPr>
        <p:txBody>
          <a:bodyPr wrap="square">
            <a:spAutoFit/>
          </a:bodyPr>
          <a:lstStyle/>
          <a:p>
            <a:r>
              <a:rPr lang="en-US" sz="1800" b="1" strike="noStrike" spc="-1" dirty="0">
                <a:solidFill>
                  <a:srgbClr val="213163"/>
                </a:solidFill>
                <a:latin typeface="Arial"/>
                <a:ea typeface="Arial"/>
              </a:rPr>
              <a:t>Questions</a:t>
            </a:r>
            <a:endParaRPr lang="en-US" sz="1800" b="0" strike="noStrike" spc="-1" dirty="0">
              <a:latin typeface="Arial"/>
            </a:endParaRPr>
          </a:p>
        </p:txBody>
      </p:sp>
    </p:spTree>
    <p:extLst>
      <p:ext uri="{BB962C8B-B14F-4D97-AF65-F5344CB8AC3E}">
        <p14:creationId xmlns:p14="http://schemas.microsoft.com/office/powerpoint/2010/main" val="398208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64E531-E398-11CF-6C9A-C9926881107A}"/>
              </a:ext>
            </a:extLst>
          </p:cNvPr>
          <p:cNvSpPr txBox="1"/>
          <p:nvPr/>
        </p:nvSpPr>
        <p:spPr>
          <a:xfrm>
            <a:off x="459740" y="917912"/>
            <a:ext cx="10259060" cy="5940088"/>
          </a:xfrm>
          <a:prstGeom prst="rect">
            <a:avLst/>
          </a:prstGeom>
          <a:noFill/>
        </p:spPr>
        <p:txBody>
          <a:bodyPr wrap="square">
            <a:spAutoFit/>
          </a:bodyPr>
          <a:lstStyle/>
          <a:p>
            <a:pPr>
              <a:buNone/>
            </a:pPr>
            <a:r>
              <a:rPr lang="en-US" sz="1900" b="1" dirty="0"/>
              <a:t>2. Develop a machine learning model to predict inverter failure.</a:t>
            </a:r>
          </a:p>
          <a:p>
            <a:pPr>
              <a:buNone/>
            </a:pPr>
            <a:r>
              <a:rPr lang="en-US" sz="1900" dirty="0"/>
              <a:t>Here's a high-level approach to building the model:</a:t>
            </a:r>
          </a:p>
          <a:p>
            <a:pPr>
              <a:buNone/>
            </a:pPr>
            <a:r>
              <a:rPr lang="en-US" sz="1900" b="1" dirty="0"/>
              <a:t>a. Data Preparation</a:t>
            </a:r>
          </a:p>
          <a:p>
            <a:pPr>
              <a:buFont typeface="Arial" panose="020B0604020202020204" pitchFamily="34" charset="0"/>
              <a:buChar char="•"/>
            </a:pPr>
            <a:r>
              <a:rPr lang="en-US" sz="1900" dirty="0"/>
              <a:t>Clean missing or corrupted sensor readings.</a:t>
            </a:r>
          </a:p>
          <a:p>
            <a:pPr>
              <a:buFont typeface="Arial" panose="020B0604020202020204" pitchFamily="34" charset="0"/>
              <a:buChar char="•"/>
            </a:pPr>
            <a:r>
              <a:rPr lang="en-US" sz="1900" dirty="0"/>
              <a:t>Engineer time-based features (e.g., average temperature over the last hour).</a:t>
            </a:r>
          </a:p>
          <a:p>
            <a:pPr>
              <a:buFont typeface="Arial" panose="020B0604020202020204" pitchFamily="34" charset="0"/>
              <a:buChar char="•"/>
            </a:pPr>
            <a:r>
              <a:rPr lang="en-US" sz="1900" dirty="0"/>
              <a:t>Label inverter failures using historical logs (binary classification: failure vs. no failure).</a:t>
            </a:r>
          </a:p>
          <a:p>
            <a:pPr>
              <a:buNone/>
            </a:pPr>
            <a:r>
              <a:rPr lang="en-US" sz="1900" b="1" dirty="0"/>
              <a:t>b. Model Selection</a:t>
            </a:r>
          </a:p>
          <a:p>
            <a:pPr>
              <a:buNone/>
            </a:pPr>
            <a:r>
              <a:rPr lang="en-US" sz="1900" dirty="0"/>
              <a:t>Use supervised learning algorithms such as:</a:t>
            </a:r>
          </a:p>
          <a:p>
            <a:pPr>
              <a:buFont typeface="Arial" panose="020B0604020202020204" pitchFamily="34" charset="0"/>
              <a:buChar char="•"/>
            </a:pPr>
            <a:r>
              <a:rPr lang="en-US" sz="1900" b="1" dirty="0"/>
              <a:t>Random Forest</a:t>
            </a:r>
            <a:r>
              <a:rPr lang="en-US" sz="1900" dirty="0"/>
              <a:t> or </a:t>
            </a:r>
            <a:r>
              <a:rPr lang="en-US" sz="1900" b="1" dirty="0" err="1"/>
              <a:t>XGBoost</a:t>
            </a:r>
            <a:r>
              <a:rPr lang="en-US" sz="1900" dirty="0"/>
              <a:t>: Good for handling non-linear relationships and importance ranking.</a:t>
            </a:r>
          </a:p>
          <a:p>
            <a:pPr>
              <a:buFont typeface="Arial" panose="020B0604020202020204" pitchFamily="34" charset="0"/>
              <a:buChar char="•"/>
            </a:pPr>
            <a:r>
              <a:rPr lang="en-US" sz="1900" b="1" dirty="0"/>
              <a:t>LSTM/GRU (for time-series data)</a:t>
            </a:r>
            <a:r>
              <a:rPr lang="en-US" sz="1900" dirty="0"/>
              <a:t>: If sensor data is time-stamped and sequential.</a:t>
            </a:r>
          </a:p>
          <a:p>
            <a:pPr>
              <a:buFont typeface="Arial" panose="020B0604020202020204" pitchFamily="34" charset="0"/>
              <a:buChar char="•"/>
            </a:pPr>
            <a:r>
              <a:rPr lang="en-US" sz="1900" b="1" dirty="0"/>
              <a:t>Logistic Regression</a:t>
            </a:r>
            <a:r>
              <a:rPr lang="en-US" sz="1900" dirty="0"/>
              <a:t>: As a simple and interpretable baseline.</a:t>
            </a:r>
          </a:p>
          <a:p>
            <a:pPr>
              <a:buNone/>
            </a:pPr>
            <a:r>
              <a:rPr lang="en-US" sz="1900" b="1" dirty="0"/>
              <a:t>c. Model Training</a:t>
            </a:r>
          </a:p>
          <a:p>
            <a:pPr>
              <a:buFont typeface="Arial" panose="020B0604020202020204" pitchFamily="34" charset="0"/>
              <a:buChar char="•"/>
            </a:pPr>
            <a:r>
              <a:rPr lang="en-US" sz="1900" dirty="0"/>
              <a:t>Split the data into training and testing sets.</a:t>
            </a:r>
          </a:p>
          <a:p>
            <a:pPr>
              <a:buFont typeface="Arial" panose="020B0604020202020204" pitchFamily="34" charset="0"/>
              <a:buChar char="•"/>
            </a:pPr>
            <a:r>
              <a:rPr lang="en-US" sz="1900" dirty="0"/>
              <a:t>Apply cross-validation.</a:t>
            </a:r>
          </a:p>
          <a:p>
            <a:pPr>
              <a:buFont typeface="Arial" panose="020B0604020202020204" pitchFamily="34" charset="0"/>
              <a:buChar char="•"/>
            </a:pPr>
            <a:r>
              <a:rPr lang="en-US" sz="1900" dirty="0"/>
              <a:t>Tune hyperparameters using grid search or Bayesian optimization.</a:t>
            </a:r>
          </a:p>
          <a:p>
            <a:pPr>
              <a:buNone/>
            </a:pPr>
            <a:r>
              <a:rPr lang="en-US" sz="1900" b="1" dirty="0"/>
              <a:t>d. Evaluation Metrics</a:t>
            </a:r>
          </a:p>
          <a:p>
            <a:pPr>
              <a:buFont typeface="Arial" panose="020B0604020202020204" pitchFamily="34" charset="0"/>
              <a:buChar char="•"/>
            </a:pPr>
            <a:r>
              <a:rPr lang="en-US" sz="1900" b="1" dirty="0"/>
              <a:t>Precision &amp; Recall</a:t>
            </a:r>
            <a:r>
              <a:rPr lang="en-US" sz="1900" dirty="0"/>
              <a:t>: Crucial for failure prediction (better to catch true positives).</a:t>
            </a:r>
          </a:p>
          <a:p>
            <a:pPr>
              <a:buFont typeface="Arial" panose="020B0604020202020204" pitchFamily="34" charset="0"/>
              <a:buChar char="•"/>
            </a:pPr>
            <a:r>
              <a:rPr lang="en-US" sz="1900" b="1" dirty="0"/>
              <a:t>F1-Score</a:t>
            </a:r>
            <a:r>
              <a:rPr lang="en-US" sz="1900" dirty="0"/>
              <a:t>: Balances false positives and false negatives.</a:t>
            </a:r>
          </a:p>
          <a:p>
            <a:pPr>
              <a:buFont typeface="Arial" panose="020B0604020202020204" pitchFamily="34" charset="0"/>
              <a:buChar char="•"/>
            </a:pPr>
            <a:r>
              <a:rPr lang="en-US" sz="1900" b="1" dirty="0"/>
              <a:t>ROC-AUC</a:t>
            </a:r>
            <a:r>
              <a:rPr lang="en-US" sz="1900" dirty="0"/>
              <a:t>: Assesses the classifier's performance.</a:t>
            </a:r>
          </a:p>
        </p:txBody>
      </p:sp>
    </p:spTree>
    <p:extLst>
      <p:ext uri="{BB962C8B-B14F-4D97-AF65-F5344CB8AC3E}">
        <p14:creationId xmlns:p14="http://schemas.microsoft.com/office/powerpoint/2010/main" val="391130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DBCEC1-99E8-F15A-F344-0D826CCC8E12}"/>
              </a:ext>
            </a:extLst>
          </p:cNvPr>
          <p:cNvSpPr txBox="1"/>
          <p:nvPr/>
        </p:nvSpPr>
        <p:spPr>
          <a:xfrm>
            <a:off x="429260" y="1090930"/>
            <a:ext cx="10848340" cy="5940088"/>
          </a:xfrm>
          <a:prstGeom prst="rect">
            <a:avLst/>
          </a:prstGeom>
          <a:noFill/>
        </p:spPr>
        <p:txBody>
          <a:bodyPr wrap="square">
            <a:spAutoFit/>
          </a:bodyPr>
          <a:lstStyle/>
          <a:p>
            <a:pPr>
              <a:buNone/>
            </a:pPr>
            <a:r>
              <a:rPr lang="en-US" sz="1900" b="1" dirty="0"/>
              <a:t>3. How would you improve the model's accuracy?</a:t>
            </a:r>
          </a:p>
          <a:p>
            <a:pPr>
              <a:buNone/>
            </a:pPr>
            <a:r>
              <a:rPr lang="en-US" sz="1900" dirty="0"/>
              <a:t>To enhance model accuracy:</a:t>
            </a:r>
          </a:p>
          <a:p>
            <a:pPr>
              <a:buFont typeface="Arial" panose="020B0604020202020204" pitchFamily="34" charset="0"/>
              <a:buChar char="•"/>
            </a:pPr>
            <a:r>
              <a:rPr lang="en-US" sz="1900" b="1" dirty="0"/>
              <a:t>Feature Engineering</a:t>
            </a:r>
            <a:r>
              <a:rPr lang="en-US" sz="1900" dirty="0"/>
              <a:t>: Add rolling averages, lags, or derived metrics like power = voltage × current.</a:t>
            </a:r>
          </a:p>
          <a:p>
            <a:pPr>
              <a:buFont typeface="Arial" panose="020B0604020202020204" pitchFamily="34" charset="0"/>
              <a:buChar char="•"/>
            </a:pPr>
            <a:r>
              <a:rPr lang="en-US" sz="1900" b="1" dirty="0"/>
              <a:t>Anomaly Detection</a:t>
            </a:r>
            <a:r>
              <a:rPr lang="en-US" sz="1900" dirty="0"/>
              <a:t>: Combine supervised learning with unsupervised methods to flag rare events.</a:t>
            </a:r>
          </a:p>
          <a:p>
            <a:pPr>
              <a:buFont typeface="Arial" panose="020B0604020202020204" pitchFamily="34" charset="0"/>
              <a:buChar char="•"/>
            </a:pPr>
            <a:r>
              <a:rPr lang="en-US" sz="1900" b="1" dirty="0"/>
              <a:t>Ensemble Models</a:t>
            </a:r>
            <a:r>
              <a:rPr lang="en-US" sz="1900" dirty="0"/>
              <a:t>: Combine predictions from multiple models to reduce variance and bias.</a:t>
            </a:r>
          </a:p>
          <a:p>
            <a:pPr>
              <a:buFont typeface="Arial" panose="020B0604020202020204" pitchFamily="34" charset="0"/>
              <a:buChar char="•"/>
            </a:pPr>
            <a:r>
              <a:rPr lang="en-US" sz="1900" b="1" dirty="0"/>
              <a:t>Address Class Imbalance</a:t>
            </a:r>
            <a:r>
              <a:rPr lang="en-US" sz="1900" dirty="0"/>
              <a:t>: Use SMOTE, ADASYN, or balanced class weights if failure cases are rare.</a:t>
            </a:r>
          </a:p>
          <a:p>
            <a:pPr>
              <a:buFont typeface="Arial" panose="020B0604020202020204" pitchFamily="34" charset="0"/>
              <a:buChar char="•"/>
            </a:pPr>
            <a:r>
              <a:rPr lang="en-US" sz="1900" b="1" dirty="0"/>
              <a:t>Model Monitoring and Retraining</a:t>
            </a:r>
            <a:r>
              <a:rPr lang="en-US" sz="1900" dirty="0"/>
              <a:t>: Continuously update the model with new data to adapt to system changes.</a:t>
            </a:r>
          </a:p>
          <a:p>
            <a:pPr>
              <a:buFont typeface="Arial" panose="020B0604020202020204" pitchFamily="34" charset="0"/>
              <a:buChar char="•"/>
            </a:pPr>
            <a:r>
              <a:rPr lang="en-US" sz="1900" b="1" dirty="0"/>
              <a:t>External Data</a:t>
            </a:r>
            <a:r>
              <a:rPr lang="en-US" sz="1900" dirty="0"/>
              <a:t>: Integrate more contextual data (e.g., solar irradiance, dust level on panels, grid feedback).</a:t>
            </a:r>
          </a:p>
          <a:p>
            <a:pPr>
              <a:buNone/>
            </a:pPr>
            <a:r>
              <a:rPr lang="en-US" sz="1900" b="1" dirty="0"/>
              <a:t>4. What actions should be taken if a failure is predicted?</a:t>
            </a:r>
          </a:p>
          <a:p>
            <a:pPr>
              <a:buNone/>
            </a:pPr>
            <a:r>
              <a:rPr lang="en-US" sz="1900" dirty="0"/>
              <a:t>When a failure is predicted, actions may include:</a:t>
            </a:r>
          </a:p>
          <a:p>
            <a:pPr>
              <a:buFont typeface="Arial" panose="020B0604020202020204" pitchFamily="34" charset="0"/>
              <a:buChar char="•"/>
            </a:pPr>
            <a:r>
              <a:rPr lang="en-US" sz="1900" b="1" dirty="0"/>
              <a:t>Automated Alert System</a:t>
            </a:r>
            <a:r>
              <a:rPr lang="en-US" sz="1900" dirty="0"/>
              <a:t>: Notify technicians and operators in real time.</a:t>
            </a:r>
          </a:p>
          <a:p>
            <a:pPr>
              <a:buFont typeface="Arial" panose="020B0604020202020204" pitchFamily="34" charset="0"/>
              <a:buChar char="•"/>
            </a:pPr>
            <a:r>
              <a:rPr lang="en-US" sz="1900" b="1" dirty="0"/>
              <a:t>Schedule Preventive Maintenance</a:t>
            </a:r>
            <a:r>
              <a:rPr lang="en-US" sz="1900" dirty="0"/>
              <a:t>: Before the predicted failure time to avoid downtime.</a:t>
            </a:r>
          </a:p>
          <a:p>
            <a:pPr>
              <a:buFont typeface="Arial" panose="020B0604020202020204" pitchFamily="34" charset="0"/>
              <a:buChar char="•"/>
            </a:pPr>
            <a:r>
              <a:rPr lang="en-US" sz="1900" b="1" dirty="0"/>
              <a:t>Load Balancing</a:t>
            </a:r>
            <a:r>
              <a:rPr lang="en-US" sz="1900" dirty="0"/>
              <a:t>: Temporarily shift load to other operational units.</a:t>
            </a:r>
          </a:p>
          <a:p>
            <a:pPr>
              <a:buFont typeface="Arial" panose="020B0604020202020204" pitchFamily="34" charset="0"/>
              <a:buChar char="•"/>
            </a:pPr>
            <a:r>
              <a:rPr lang="en-US" sz="1900" b="1" dirty="0"/>
              <a:t>Inspect the Equipment</a:t>
            </a:r>
            <a:r>
              <a:rPr lang="en-US" sz="1900" dirty="0"/>
              <a:t>: Focus inspection on the predicted component (e.g., inverter, panel).</a:t>
            </a:r>
          </a:p>
          <a:p>
            <a:pPr>
              <a:buFont typeface="Arial" panose="020B0604020202020204" pitchFamily="34" charset="0"/>
              <a:buChar char="•"/>
            </a:pPr>
            <a:r>
              <a:rPr lang="en-US" sz="1900" b="1" dirty="0"/>
              <a:t>Document and Learn</a:t>
            </a:r>
            <a:r>
              <a:rPr lang="en-US" sz="1900" dirty="0"/>
              <a:t>: Log the incident to improve future predictions.</a:t>
            </a:r>
          </a:p>
          <a:p>
            <a:endParaRPr lang="en-US" sz="1900" dirty="0"/>
          </a:p>
        </p:txBody>
      </p:sp>
    </p:spTree>
    <p:extLst>
      <p:ext uri="{BB962C8B-B14F-4D97-AF65-F5344CB8AC3E}">
        <p14:creationId xmlns:p14="http://schemas.microsoft.com/office/powerpoint/2010/main" val="793772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FCD6EE-2C22-A6A8-3199-EDFD83F3D1B7}"/>
              </a:ext>
            </a:extLst>
          </p:cNvPr>
          <p:cNvSpPr txBox="1"/>
          <p:nvPr/>
        </p:nvSpPr>
        <p:spPr>
          <a:xfrm>
            <a:off x="825500" y="1194921"/>
            <a:ext cx="10228580" cy="4893647"/>
          </a:xfrm>
          <a:prstGeom prst="rect">
            <a:avLst/>
          </a:prstGeom>
          <a:noFill/>
        </p:spPr>
        <p:txBody>
          <a:bodyPr wrap="square">
            <a:spAutoFit/>
          </a:bodyPr>
          <a:lstStyle/>
          <a:p>
            <a:pPr>
              <a:buNone/>
            </a:pPr>
            <a:r>
              <a:rPr lang="en-US" sz="2400" b="1" dirty="0"/>
              <a:t>5. How can predictive maintenance contribute to sustainability and reduce waste?</a:t>
            </a:r>
          </a:p>
          <a:p>
            <a:pPr>
              <a:buNone/>
            </a:pPr>
            <a:r>
              <a:rPr lang="en-US" sz="2400" dirty="0"/>
              <a:t>Predictive maintenance supports sustainability in several ways:</a:t>
            </a:r>
          </a:p>
          <a:p>
            <a:pPr>
              <a:buFont typeface="Arial" panose="020B0604020202020204" pitchFamily="34" charset="0"/>
              <a:buChar char="•"/>
            </a:pPr>
            <a:r>
              <a:rPr lang="en-US" sz="2400" b="1" dirty="0"/>
              <a:t>Reduces Waste</a:t>
            </a:r>
            <a:r>
              <a:rPr lang="en-US" sz="2400" dirty="0"/>
              <a:t>: Avoids premature replacement of functional parts and extends equipment life.</a:t>
            </a:r>
          </a:p>
          <a:p>
            <a:pPr>
              <a:buFont typeface="Arial" panose="020B0604020202020204" pitchFamily="34" charset="0"/>
              <a:buChar char="•"/>
            </a:pPr>
            <a:r>
              <a:rPr lang="en-US" sz="2400" b="1" dirty="0"/>
              <a:t>Increases Energy Efficiency</a:t>
            </a:r>
            <a:r>
              <a:rPr lang="en-US" sz="2400" dirty="0"/>
              <a:t>: Minimizes downtime, maximizing renewable energy generation.</a:t>
            </a:r>
          </a:p>
          <a:p>
            <a:pPr>
              <a:buFont typeface="Arial" panose="020B0604020202020204" pitchFamily="34" charset="0"/>
              <a:buChar char="•"/>
            </a:pPr>
            <a:r>
              <a:rPr lang="en-US" sz="2400" b="1" dirty="0"/>
              <a:t>Lowers Carbon Footprint</a:t>
            </a:r>
            <a:r>
              <a:rPr lang="en-US" sz="2400" dirty="0"/>
              <a:t>: Reduces the need for emergency repairs and unnecessary transport emissions.</a:t>
            </a:r>
          </a:p>
          <a:p>
            <a:pPr>
              <a:buFont typeface="Arial" panose="020B0604020202020204" pitchFamily="34" charset="0"/>
              <a:buChar char="•"/>
            </a:pPr>
            <a:r>
              <a:rPr lang="en-US" sz="2400" b="1" dirty="0"/>
              <a:t>Reduces Resource Use</a:t>
            </a:r>
            <a:r>
              <a:rPr lang="en-US" sz="2400" dirty="0"/>
              <a:t>: Efficient scheduling means fewer spare parts used and less manpower deployed.</a:t>
            </a:r>
          </a:p>
          <a:p>
            <a:pPr>
              <a:buFont typeface="Arial" panose="020B0604020202020204" pitchFamily="34" charset="0"/>
              <a:buChar char="•"/>
            </a:pPr>
            <a:r>
              <a:rPr lang="en-US" sz="2400" b="1" dirty="0"/>
              <a:t>Supports Circular Economy</a:t>
            </a:r>
            <a:r>
              <a:rPr lang="en-US" sz="2400" dirty="0"/>
              <a:t>: Early detection allows for repair over replacement, encouraging reuse.</a:t>
            </a:r>
          </a:p>
        </p:txBody>
      </p:sp>
    </p:spTree>
    <p:extLst>
      <p:ext uri="{BB962C8B-B14F-4D97-AF65-F5344CB8AC3E}">
        <p14:creationId xmlns:p14="http://schemas.microsoft.com/office/powerpoint/2010/main" val="34446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017520" y="1828800"/>
            <a:ext cx="6217920" cy="402840"/>
          </a:xfrm>
          <a:prstGeom prst="rect">
            <a:avLst/>
          </a:prstGeom>
          <a:noFill/>
          <a:ln>
            <a:noFill/>
          </a:ln>
        </p:spPr>
        <p:txBody>
          <a:bodyPr lIns="90000" tIns="45000" rIns="90000" bIns="45000">
            <a:spAutoFit/>
          </a:bodyPr>
          <a:lstStyle/>
          <a:p>
            <a:pPr algn="ctr"/>
            <a:r>
              <a:rPr lang="en-US" sz="2200" b="0" strike="noStrike" spc="-1">
                <a:latin typeface="Arial"/>
              </a:rPr>
              <a:t>TEAM</a:t>
            </a:r>
          </a:p>
        </p:txBody>
      </p:sp>
      <p:sp>
        <p:nvSpPr>
          <p:cNvPr id="97" name="TextShape 2"/>
          <p:cNvSpPr txBox="1"/>
          <p:nvPr/>
        </p:nvSpPr>
        <p:spPr>
          <a:xfrm>
            <a:off x="2194560" y="2926080"/>
            <a:ext cx="8229600" cy="2649960"/>
          </a:xfrm>
          <a:prstGeom prst="rect">
            <a:avLst/>
          </a:prstGeom>
          <a:noFill/>
          <a:ln>
            <a:noFill/>
          </a:ln>
        </p:spPr>
        <p:txBody>
          <a:bodyPr lIns="90000" tIns="45000" rIns="90000" bIns="45000">
            <a:spAutoFit/>
          </a:bodyPr>
          <a:lstStyle/>
          <a:p>
            <a:pPr marL="216000" indent="-216000">
              <a:lnSpc>
                <a:spcPct val="200000"/>
              </a:lnSpc>
              <a:buClr>
                <a:srgbClr val="000000"/>
              </a:buClr>
              <a:buFont typeface="StarSymbol"/>
              <a:buAutoNum type="arabicPeriod"/>
            </a:pPr>
            <a:r>
              <a:rPr lang="en-US" sz="1800" b="0" strike="noStrike" spc="-1">
                <a:latin typeface="Arial"/>
              </a:rPr>
              <a:t> GOPALAKRISHNAN.V      (TEAM LEADER -S4F_CP_Team_12197)</a:t>
            </a:r>
          </a:p>
          <a:p>
            <a:pPr marL="216000" indent="-216000">
              <a:lnSpc>
                <a:spcPct val="200000"/>
              </a:lnSpc>
              <a:buClr>
                <a:srgbClr val="000000"/>
              </a:buClr>
              <a:buFont typeface="StarSymbol"/>
              <a:buAutoNum type="arabicPeriod"/>
            </a:pPr>
            <a:r>
              <a:rPr lang="en-US" sz="1800" b="0" strike="noStrike" spc="-1">
                <a:latin typeface="Arial"/>
                <a:ea typeface="Microsoft YaHei"/>
              </a:rPr>
              <a:t> REGUL KUMAR.N             (TEAM MEMEBER-</a:t>
            </a:r>
            <a:r>
              <a:rPr lang="en-US" sz="1800" b="0" strike="noStrike" spc="-1">
                <a:latin typeface="Arial"/>
              </a:rPr>
              <a:t>S4F_CP_Team_12197)</a:t>
            </a:r>
          </a:p>
          <a:p>
            <a:pPr marL="216000" indent="-216000">
              <a:lnSpc>
                <a:spcPct val="200000"/>
              </a:lnSpc>
              <a:buClr>
                <a:srgbClr val="000000"/>
              </a:buClr>
              <a:buFont typeface="StarSymbol"/>
              <a:buAutoNum type="arabicPeriod"/>
            </a:pPr>
            <a:r>
              <a:rPr lang="en-US" sz="1800" b="0" strike="noStrike" spc="-1">
                <a:latin typeface="Arial"/>
                <a:ea typeface="Microsoft YaHei"/>
              </a:rPr>
              <a:t> GOKULSRINATH.M           (TEAM MEMEBER-</a:t>
            </a:r>
            <a:r>
              <a:rPr lang="en-US" sz="1800" b="0" strike="noStrike" spc="-1">
                <a:latin typeface="Arial"/>
              </a:rPr>
              <a:t>S4F_CP_Team_12197)</a:t>
            </a:r>
          </a:p>
          <a:p>
            <a:pPr marL="216000" indent="-216000">
              <a:lnSpc>
                <a:spcPct val="200000"/>
              </a:lnSpc>
              <a:buClr>
                <a:srgbClr val="000000"/>
              </a:buClr>
              <a:buFont typeface="StarSymbol"/>
              <a:buAutoNum type="arabicPeriod"/>
            </a:pPr>
            <a:r>
              <a:rPr lang="en-US" sz="1800" b="0" strike="noStrike" spc="-1">
                <a:latin typeface="Arial"/>
                <a:ea typeface="Microsoft YaHei"/>
              </a:rPr>
              <a:t> MOHAMMED YOUNUS.S  (TEAM MEMEBER-</a:t>
            </a:r>
            <a:r>
              <a:rPr lang="en-US" sz="1800" b="0" strike="noStrike" spc="-1">
                <a:latin typeface="Arial"/>
              </a:rPr>
              <a:t>S4F_CP_Team_12197)</a:t>
            </a:r>
          </a:p>
          <a:p>
            <a:pPr marL="216000" indent="-216000">
              <a:lnSpc>
                <a:spcPct val="200000"/>
              </a:lnSpc>
              <a:buClr>
                <a:srgbClr val="000000"/>
              </a:buClr>
              <a:buFont typeface="StarSymbol"/>
              <a:buAutoNum type="arabicPeriod"/>
            </a:pPr>
            <a:r>
              <a:rPr lang="en-US" sz="1800" b="0" strike="noStrike" spc="-1">
                <a:latin typeface="Arial"/>
                <a:ea typeface="Microsoft YaHei"/>
              </a:rPr>
              <a:t> HARIPRASATH.R              (TEAM MEMEBER-</a:t>
            </a:r>
            <a:r>
              <a:rPr lang="en-US" sz="1800" b="0" strike="noStrike" spc="-1">
                <a:latin typeface="Arial"/>
              </a:rPr>
              <a:t>S4F_CP_Team_12197)</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191880" y="972360"/>
            <a:ext cx="2652480" cy="3967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2000" b="1" strike="noStrike" spc="-1">
                <a:solidFill>
                  <a:srgbClr val="213163"/>
                </a:solidFill>
                <a:latin typeface="Arial"/>
                <a:ea typeface="Arial"/>
              </a:rPr>
              <a:t>Content </a:t>
            </a:r>
            <a:endParaRPr lang="en-US" sz="2000" b="0" strike="noStrike" spc="-1">
              <a:latin typeface="Arial"/>
            </a:endParaRPr>
          </a:p>
        </p:txBody>
      </p:sp>
      <p:sp>
        <p:nvSpPr>
          <p:cNvPr id="99" name="Line 2"/>
          <p:cNvSpPr/>
          <p:nvPr/>
        </p:nvSpPr>
        <p:spPr>
          <a:xfrm>
            <a:off x="0" y="6055200"/>
            <a:ext cx="12191760" cy="0"/>
          </a:xfrm>
          <a:prstGeom prst="line">
            <a:avLst/>
          </a:prstGeom>
          <a:ln w="12600">
            <a:solidFill>
              <a:srgbClr val="D9D9D9"/>
            </a:solidFill>
            <a:round/>
          </a:ln>
        </p:spPr>
        <p:style>
          <a:lnRef idx="0">
            <a:scrgbClr r="0" g="0" b="0"/>
          </a:lnRef>
          <a:fillRef idx="0">
            <a:scrgbClr r="0" g="0" b="0"/>
          </a:fillRef>
          <a:effectRef idx="0">
            <a:scrgbClr r="0" g="0" b="0"/>
          </a:effectRef>
          <a:fontRef idx="minor"/>
        </p:style>
      </p:sp>
      <p:sp>
        <p:nvSpPr>
          <p:cNvPr id="100" name="CustomShape 3"/>
          <p:cNvSpPr/>
          <p:nvPr/>
        </p:nvSpPr>
        <p:spPr>
          <a:xfrm>
            <a:off x="1221120" y="1608480"/>
            <a:ext cx="9327960" cy="393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50000"/>
              </a:lnSpc>
              <a:buClr>
                <a:srgbClr val="000000"/>
              </a:buClr>
              <a:buFont typeface="Arial"/>
              <a:buChar char="•"/>
            </a:pPr>
            <a:r>
              <a:rPr lang="en-US" sz="1870" b="0" strike="noStrike" spc="-1" dirty="0">
                <a:solidFill>
                  <a:srgbClr val="000000"/>
                </a:solidFill>
                <a:latin typeface="Arial"/>
                <a:ea typeface="Arial"/>
              </a:rPr>
              <a:t>Abstract </a:t>
            </a:r>
            <a:endParaRPr lang="en-US" sz="1870" b="0" strike="noStrike" spc="-1" dirty="0">
              <a:latin typeface="Arial"/>
            </a:endParaRPr>
          </a:p>
          <a:p>
            <a:pPr marL="343080" indent="-342720">
              <a:lnSpc>
                <a:spcPct val="150000"/>
              </a:lnSpc>
              <a:buClr>
                <a:srgbClr val="000000"/>
              </a:buClr>
              <a:buFont typeface="Arial"/>
              <a:buChar char="•"/>
            </a:pPr>
            <a:r>
              <a:rPr lang="en-US" sz="1870" b="0" strike="noStrike" spc="-1" dirty="0">
                <a:solidFill>
                  <a:srgbClr val="000000"/>
                </a:solidFill>
                <a:latin typeface="Arial"/>
                <a:ea typeface="Arial"/>
              </a:rPr>
              <a:t>Problem Statement  </a:t>
            </a:r>
            <a:endParaRPr lang="en-US" sz="1870" b="0" strike="noStrike" spc="-1" dirty="0">
              <a:latin typeface="Arial"/>
            </a:endParaRPr>
          </a:p>
          <a:p>
            <a:pPr marL="343080" indent="-342720">
              <a:lnSpc>
                <a:spcPct val="150000"/>
              </a:lnSpc>
              <a:buClr>
                <a:srgbClr val="000000"/>
              </a:buClr>
              <a:buFont typeface="Arial"/>
              <a:buChar char="•"/>
            </a:pPr>
            <a:r>
              <a:rPr lang="en-US" sz="1870" b="0" strike="noStrike" spc="-1" dirty="0">
                <a:solidFill>
                  <a:srgbClr val="000000"/>
                </a:solidFill>
                <a:latin typeface="Arial"/>
                <a:ea typeface="Arial"/>
              </a:rPr>
              <a:t>Objective  </a:t>
            </a:r>
            <a:endParaRPr lang="en-US" sz="1870" b="0" strike="noStrike" spc="-1" dirty="0">
              <a:latin typeface="Arial"/>
            </a:endParaRPr>
          </a:p>
          <a:p>
            <a:pPr marL="343080" indent="-342720">
              <a:lnSpc>
                <a:spcPct val="150000"/>
              </a:lnSpc>
              <a:buClr>
                <a:srgbClr val="000000"/>
              </a:buClr>
              <a:buFont typeface="Arial"/>
              <a:buChar char="•"/>
            </a:pPr>
            <a:r>
              <a:rPr lang="en-US" sz="1870" b="0" strike="noStrike" spc="-1" dirty="0">
                <a:solidFill>
                  <a:srgbClr val="000000"/>
                </a:solidFill>
                <a:latin typeface="Arial"/>
                <a:ea typeface="Arial"/>
              </a:rPr>
              <a:t>Data Collection and Preparation  </a:t>
            </a:r>
            <a:endParaRPr lang="en-US" sz="1870" b="0" strike="noStrike" spc="-1" dirty="0">
              <a:latin typeface="Arial"/>
            </a:endParaRPr>
          </a:p>
          <a:p>
            <a:pPr marL="343080" indent="-342720">
              <a:lnSpc>
                <a:spcPct val="150000"/>
              </a:lnSpc>
              <a:buClr>
                <a:srgbClr val="000000"/>
              </a:buClr>
              <a:buFont typeface="Arial"/>
              <a:buChar char="•"/>
            </a:pPr>
            <a:r>
              <a:rPr lang="en-US" sz="1870" b="0" strike="noStrike" spc="-1" dirty="0">
                <a:solidFill>
                  <a:srgbClr val="000000"/>
                </a:solidFill>
                <a:latin typeface="Arial"/>
                <a:ea typeface="Arial"/>
              </a:rPr>
              <a:t>Proposed Solution (Methodology)</a:t>
            </a:r>
            <a:endParaRPr lang="en-US" sz="1870" b="0" strike="noStrike" spc="-1" dirty="0">
              <a:latin typeface="Arial"/>
            </a:endParaRPr>
          </a:p>
          <a:p>
            <a:pPr marL="343080" indent="-342720">
              <a:lnSpc>
                <a:spcPct val="150000"/>
              </a:lnSpc>
              <a:buClr>
                <a:srgbClr val="000000"/>
              </a:buClr>
              <a:buFont typeface="Arial"/>
              <a:buChar char="•"/>
            </a:pPr>
            <a:r>
              <a:rPr lang="en-US" sz="1870" b="0" strike="noStrike" spc="-1" dirty="0">
                <a:solidFill>
                  <a:srgbClr val="000000"/>
                </a:solidFill>
                <a:latin typeface="Arial"/>
                <a:ea typeface="Arial"/>
              </a:rPr>
              <a:t>Model Performance Evaluation</a:t>
            </a:r>
            <a:endParaRPr lang="en-US" sz="1870" b="0" strike="noStrike" spc="-1" dirty="0">
              <a:latin typeface="Arial"/>
            </a:endParaRPr>
          </a:p>
          <a:p>
            <a:pPr marL="343080" indent="-342720">
              <a:lnSpc>
                <a:spcPct val="150000"/>
              </a:lnSpc>
              <a:buClr>
                <a:srgbClr val="000000"/>
              </a:buClr>
              <a:buFont typeface="Arial"/>
              <a:buChar char="•"/>
            </a:pPr>
            <a:r>
              <a:rPr lang="en-US" sz="1870" b="0" strike="noStrike" spc="-1" dirty="0">
                <a:solidFill>
                  <a:srgbClr val="000000"/>
                </a:solidFill>
                <a:latin typeface="Arial"/>
                <a:ea typeface="Arial"/>
              </a:rPr>
              <a:t>Screenshots / Demonstration (video) </a:t>
            </a:r>
            <a:endParaRPr lang="en-US" sz="1870" b="0" strike="noStrike" spc="-1" dirty="0">
              <a:latin typeface="Arial"/>
            </a:endParaRPr>
          </a:p>
          <a:p>
            <a:pPr marL="343080" indent="-342720">
              <a:lnSpc>
                <a:spcPct val="150000"/>
              </a:lnSpc>
              <a:buClr>
                <a:srgbClr val="000000"/>
              </a:buClr>
              <a:buFont typeface="Arial"/>
              <a:buChar char="•"/>
            </a:pPr>
            <a:r>
              <a:rPr lang="en-US" sz="1870" b="0" strike="noStrike" spc="-1" dirty="0">
                <a:solidFill>
                  <a:srgbClr val="000000"/>
                </a:solidFill>
                <a:latin typeface="Arial"/>
                <a:ea typeface="Arial"/>
              </a:rPr>
              <a:t>Future Scope  </a:t>
            </a:r>
            <a:endParaRPr lang="en-US" sz="1870" b="0" strike="noStrike" spc="-1" dirty="0">
              <a:latin typeface="Arial"/>
            </a:endParaRPr>
          </a:p>
          <a:p>
            <a:pPr marL="343080" indent="-342720">
              <a:lnSpc>
                <a:spcPct val="150000"/>
              </a:lnSpc>
              <a:buClr>
                <a:srgbClr val="000000"/>
              </a:buClr>
              <a:buFont typeface="Arial"/>
              <a:buChar char="•"/>
            </a:pPr>
            <a:r>
              <a:rPr lang="en-US" sz="1870" b="0" strike="noStrike" spc="-1" dirty="0">
                <a:solidFill>
                  <a:srgbClr val="000000"/>
                </a:solidFill>
                <a:latin typeface="Arial"/>
                <a:ea typeface="Arial"/>
              </a:rPr>
              <a:t>Conclusion </a:t>
            </a:r>
            <a:endParaRPr lang="en-US" sz="187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135720" y="1067760"/>
            <a:ext cx="610236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213163"/>
                </a:solidFill>
                <a:latin typeface="Arial"/>
                <a:ea typeface="Arial"/>
              </a:rPr>
              <a:t>Abstract </a:t>
            </a:r>
            <a:endParaRPr lang="en-US" sz="1800" b="0" strike="noStrike" spc="-1">
              <a:latin typeface="Arial"/>
            </a:endParaRPr>
          </a:p>
        </p:txBody>
      </p:sp>
      <p:sp>
        <p:nvSpPr>
          <p:cNvPr id="102" name="TextShape 2"/>
          <p:cNvSpPr txBox="1"/>
          <p:nvPr/>
        </p:nvSpPr>
        <p:spPr>
          <a:xfrm>
            <a:off x="1021080" y="1067760"/>
            <a:ext cx="10149840" cy="4023360"/>
          </a:xfrm>
          <a:prstGeom prst="rect">
            <a:avLst/>
          </a:prstGeom>
          <a:noFill/>
          <a:ln>
            <a:noFill/>
          </a:ln>
        </p:spPr>
        <p:txBody>
          <a:bodyPr lIns="90000" tIns="45000" rIns="90000" bIns="45000">
            <a:spAutoFit/>
          </a:bodyPr>
          <a:lstStyle/>
          <a:p>
            <a:pPr marL="216000" indent="-216000" algn="just">
              <a:lnSpc>
                <a:spcPct val="200000"/>
              </a:lnSpc>
              <a:buClr>
                <a:srgbClr val="000000"/>
              </a:buClr>
              <a:buSzPct val="45000"/>
              <a:buFont typeface="Wingdings" charset="2"/>
              <a:buChar char=""/>
            </a:pPr>
            <a:endParaRPr lang="en-US" sz="1800" b="0" strike="noStrike" spc="-1" dirty="0">
              <a:latin typeface="Arial"/>
            </a:endParaRPr>
          </a:p>
          <a:p>
            <a:pPr marL="216000" indent="-216000" algn="just">
              <a:lnSpc>
                <a:spcPct val="200000"/>
              </a:lnSpc>
              <a:buClr>
                <a:srgbClr val="000000"/>
              </a:buClr>
              <a:buSzPct val="45000"/>
              <a:buFont typeface="Wingdings" charset="2"/>
              <a:buChar char=""/>
            </a:pPr>
            <a:r>
              <a:rPr lang="en-US" sz="1800" b="0" strike="noStrike" spc="-1" dirty="0">
                <a:latin typeface="Arial"/>
              </a:rPr>
              <a:t>Smart buildings leverage advanced technologies, such as sensors, automation, and data analytics, to optimize energy consumption and reduce environmental impact.</a:t>
            </a:r>
          </a:p>
          <a:p>
            <a:pPr marL="216000" indent="-216000" algn="just">
              <a:lnSpc>
                <a:spcPct val="200000"/>
              </a:lnSpc>
              <a:buClr>
                <a:srgbClr val="000000"/>
              </a:buClr>
              <a:buSzPct val="45000"/>
              <a:buFont typeface="Wingdings" charset="2"/>
              <a:buChar char=""/>
            </a:pPr>
            <a:r>
              <a:rPr lang="en-US" sz="1800" b="0" strike="noStrike" spc="-1" dirty="0">
                <a:latin typeface="Arial"/>
              </a:rPr>
              <a:t>The increasing demand for energy efficiency has made smart buildings a crucial aspect of sustainable architecture.</a:t>
            </a:r>
          </a:p>
          <a:p>
            <a:pPr marL="216000" indent="-216000" algn="just">
              <a:lnSpc>
                <a:spcPct val="200000"/>
              </a:lnSpc>
              <a:buClr>
                <a:srgbClr val="000000"/>
              </a:buClr>
              <a:buSzPct val="45000"/>
              <a:buFont typeface="Wingdings" charset="2"/>
              <a:buChar char=""/>
            </a:pPr>
            <a:r>
              <a:rPr lang="en-US" sz="1800" b="0" strike="noStrike" spc="-1" dirty="0">
                <a:latin typeface="Arial"/>
              </a:rPr>
              <a:t>Through the analysis of existing models and technologies, this study provides insights into the current state of energy-efficient buildings, and proposes solutions for enhancing their performance while minimizing energy waste.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268200" y="101448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a:ea typeface="Arial"/>
              </a:rPr>
              <a:t>Problem Statement </a:t>
            </a:r>
            <a:endParaRPr lang="en-US" sz="2000" b="0" strike="noStrike" spc="-1">
              <a:latin typeface="Arial"/>
            </a:endParaRPr>
          </a:p>
        </p:txBody>
      </p:sp>
      <p:sp>
        <p:nvSpPr>
          <p:cNvPr id="104" name="TextShape 2"/>
          <p:cNvSpPr txBox="1"/>
          <p:nvPr/>
        </p:nvSpPr>
        <p:spPr>
          <a:xfrm>
            <a:off x="1280160" y="1828800"/>
            <a:ext cx="8503920" cy="4399751"/>
          </a:xfrm>
          <a:prstGeom prst="rect">
            <a:avLst/>
          </a:prstGeom>
          <a:noFill/>
          <a:ln>
            <a:noFill/>
          </a:ln>
        </p:spPr>
        <p:txBody>
          <a:bodyPr lIns="90000" tIns="45000" rIns="90000" bIns="45000">
            <a:spAutoFit/>
          </a:bodyPr>
          <a:lstStyle/>
          <a:p>
            <a:pPr marL="216000" indent="-216000">
              <a:lnSpc>
                <a:spcPct val="150000"/>
              </a:lnSpc>
              <a:buClr>
                <a:srgbClr val="000000"/>
              </a:buClr>
              <a:buSzPct val="45000"/>
              <a:buFont typeface="Wingdings" charset="2"/>
              <a:buChar char=""/>
            </a:pPr>
            <a:r>
              <a:rPr lang="en-US" sz="2000" b="0" strike="noStrike" spc="-1" dirty="0">
                <a:solidFill>
                  <a:srgbClr val="000000"/>
                </a:solidFill>
                <a:latin typeface="Arial"/>
                <a:ea typeface="Arial"/>
              </a:rPr>
              <a:t>The construction and operation of buildings account for a significant portion of global energy consumption and carbon emissions.</a:t>
            </a:r>
            <a:endParaRPr lang="en-US" sz="2000" b="0" strike="noStrike" spc="-1" dirty="0">
              <a:latin typeface="Arial"/>
            </a:endParaRPr>
          </a:p>
          <a:p>
            <a:pPr marL="216000" indent="-216000">
              <a:lnSpc>
                <a:spcPct val="150000"/>
              </a:lnSpc>
              <a:buClr>
                <a:srgbClr val="000000"/>
              </a:buClr>
              <a:buSzPct val="45000"/>
              <a:buFont typeface="Wingdings" charset="2"/>
              <a:buChar char=""/>
            </a:pPr>
            <a:r>
              <a:rPr lang="en-US" sz="2000" b="0" strike="noStrike" spc="-1" dirty="0">
                <a:solidFill>
                  <a:srgbClr val="000000"/>
                </a:solidFill>
                <a:latin typeface="Arial"/>
                <a:ea typeface="Arial"/>
              </a:rPr>
              <a:t>With urban populations growing, there is an urgent need to develop and implement energy-efficient solutions in buildings. </a:t>
            </a:r>
            <a:endParaRPr lang="en-US" sz="2000" b="0" strike="noStrike" spc="-1" dirty="0">
              <a:latin typeface="Arial"/>
            </a:endParaRPr>
          </a:p>
          <a:p>
            <a:pPr marL="216000" indent="-216000">
              <a:lnSpc>
                <a:spcPct val="100000"/>
              </a:lnSpc>
              <a:buClr>
                <a:srgbClr val="000000"/>
              </a:buClr>
              <a:buSzPct val="45000"/>
              <a:buFont typeface="Wingdings" charset="2"/>
              <a:buChar char=""/>
            </a:pPr>
            <a:endParaRPr lang="en-US" sz="2000" b="0" strike="noStrike" spc="-1" dirty="0">
              <a:latin typeface="Arial"/>
            </a:endParaRPr>
          </a:p>
          <a:p>
            <a:pPr marL="216000" indent="-216000">
              <a:lnSpc>
                <a:spcPct val="100000"/>
              </a:lnSpc>
              <a:buClr>
                <a:srgbClr val="000000"/>
              </a:buClr>
              <a:buSzPct val="45000"/>
              <a:buFont typeface="Wingdings" charset="2"/>
              <a:buChar char=""/>
            </a:pPr>
            <a:r>
              <a:rPr lang="en-US" sz="2000" b="0" strike="noStrike" spc="-1" dirty="0">
                <a:solidFill>
                  <a:srgbClr val="000000"/>
                </a:solidFill>
                <a:latin typeface="Arial"/>
                <a:ea typeface="Arial"/>
              </a:rPr>
              <a:t>Traditional buildings, without automation and advanced control systems, consume energy inefficiently, leading to unnecessary waste, high operational costs, and increased environmental footprints.</a:t>
            </a:r>
            <a:endParaRPr lang="en-US" sz="2000" b="0" strike="noStrike" spc="-1" dirty="0">
              <a:latin typeface="Arial"/>
            </a:endParaRPr>
          </a:p>
          <a:p>
            <a:pPr marL="216000" indent="-216000">
              <a:lnSpc>
                <a:spcPct val="100000"/>
              </a:lnSpc>
              <a:buClr>
                <a:srgbClr val="000000"/>
              </a:buClr>
              <a:buSzPct val="45000"/>
              <a:buFont typeface="Wingdings" charset="2"/>
              <a:buChar char=""/>
            </a:pPr>
            <a:endParaRPr lang="en-US" sz="2000" b="0" strike="noStrike" spc="-1" dirty="0">
              <a:latin typeface="Arial"/>
            </a:endParaRPr>
          </a:p>
          <a:p>
            <a:pPr marL="216000" indent="-216000">
              <a:lnSpc>
                <a:spcPct val="100000"/>
              </a:lnSpc>
              <a:buClr>
                <a:srgbClr val="000000"/>
              </a:buClr>
              <a:buSzPct val="45000"/>
              <a:buFont typeface="Wingdings" charset="2"/>
              <a:buChar char=""/>
            </a:pPr>
            <a:r>
              <a:rPr lang="en-US" sz="2000" b="0" strike="noStrike" spc="-1" dirty="0">
                <a:solidFill>
                  <a:srgbClr val="000000"/>
                </a:solidFill>
                <a:latin typeface="Arial"/>
                <a:ea typeface="Arial"/>
              </a:rPr>
              <a:t> There is a lack of integrated systems that allow for the real-time monitoring and optimization of energy consumption in existing buildings, which exacerbates these issues.</a:t>
            </a:r>
            <a:endParaRPr lang="en-US" sz="20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255240" y="105444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a:ea typeface="Arial"/>
              </a:rPr>
              <a:t>Objective </a:t>
            </a:r>
            <a:endParaRPr lang="en-US" sz="2000" b="0" strike="noStrike" spc="-1">
              <a:latin typeface="Arial"/>
            </a:endParaRPr>
          </a:p>
        </p:txBody>
      </p:sp>
      <p:sp>
        <p:nvSpPr>
          <p:cNvPr id="106" name="TextShape 2"/>
          <p:cNvSpPr txBox="1"/>
          <p:nvPr/>
        </p:nvSpPr>
        <p:spPr>
          <a:xfrm>
            <a:off x="1005840" y="2090880"/>
            <a:ext cx="9692640" cy="3852720"/>
          </a:xfrm>
          <a:prstGeom prst="rect">
            <a:avLst/>
          </a:prstGeom>
          <a:noFill/>
          <a:ln>
            <a:noFill/>
          </a:ln>
        </p:spPr>
        <p:txBody>
          <a:bodyPr lIns="90000" tIns="45000" rIns="90000" bIns="45000">
            <a:spAutoFit/>
          </a:bodyPr>
          <a:lstStyle/>
          <a:p>
            <a:pPr marL="216000" indent="-216000">
              <a:buClr>
                <a:srgbClr val="000000"/>
              </a:buClr>
              <a:buSzPct val="45000"/>
              <a:buFont typeface="Wingdings" charset="2"/>
              <a:buChar char=""/>
            </a:pPr>
            <a:r>
              <a:rPr lang="en-US" sz="2000" b="0" strike="noStrike" spc="-1">
                <a:solidFill>
                  <a:srgbClr val="000000"/>
                </a:solidFill>
                <a:latin typeface="Arial"/>
                <a:ea typeface="Arial"/>
              </a:rPr>
              <a:t>The primary objective of this study is to explore the role of smart building technologies in enhancing energy efficiency. Specific objectives include:</a:t>
            </a:r>
            <a:endParaRPr lang="en-US" sz="2000" b="0" strike="noStrike" spc="-1">
              <a:latin typeface="Arial"/>
            </a:endParaRPr>
          </a:p>
          <a:p>
            <a:pPr marL="216000" indent="-216000">
              <a:buClr>
                <a:srgbClr val="000000"/>
              </a:buClr>
              <a:buSzPct val="45000"/>
              <a:buFont typeface="Wingdings" charset="2"/>
              <a:buChar char=""/>
            </a:pPr>
            <a:endParaRPr lang="en-US" sz="2000" b="0" strike="noStrike" spc="-1">
              <a:latin typeface="Arial"/>
            </a:endParaRPr>
          </a:p>
          <a:p>
            <a:pPr marL="216000" indent="-216000">
              <a:buClr>
                <a:srgbClr val="000000"/>
              </a:buClr>
              <a:buSzPct val="45000"/>
              <a:buFont typeface="Wingdings" charset="2"/>
              <a:buChar char=""/>
            </a:pPr>
            <a:r>
              <a:rPr lang="en-US" sz="2000" b="0" strike="noStrike" spc="-1">
                <a:solidFill>
                  <a:srgbClr val="000000"/>
                </a:solidFill>
                <a:latin typeface="Arial"/>
                <a:ea typeface="Arial"/>
              </a:rPr>
              <a:t>To identify the key technologies enabling energy efficiency in smart buildings.</a:t>
            </a:r>
            <a:endParaRPr lang="en-US" sz="2000" b="0" strike="noStrike" spc="-1">
              <a:latin typeface="Arial"/>
            </a:endParaRPr>
          </a:p>
          <a:p>
            <a:pPr marL="216000" indent="-216000">
              <a:buClr>
                <a:srgbClr val="000000"/>
              </a:buClr>
              <a:buSzPct val="45000"/>
              <a:buFont typeface="Wingdings" charset="2"/>
              <a:buChar char=""/>
            </a:pPr>
            <a:endParaRPr lang="en-US" sz="2000" b="0" strike="noStrike" spc="-1">
              <a:latin typeface="Arial"/>
            </a:endParaRPr>
          </a:p>
          <a:p>
            <a:pPr marL="216000" indent="-216000">
              <a:buClr>
                <a:srgbClr val="000000"/>
              </a:buClr>
              <a:buSzPct val="45000"/>
              <a:buFont typeface="Wingdings" charset="2"/>
              <a:buChar char=""/>
            </a:pPr>
            <a:r>
              <a:rPr lang="en-US" sz="2000" b="0" strike="noStrike" spc="-1">
                <a:solidFill>
                  <a:srgbClr val="000000"/>
                </a:solidFill>
                <a:latin typeface="Arial"/>
                <a:ea typeface="Arial"/>
              </a:rPr>
              <a:t>To propose a methodology for integrating energy-efficient solutions in new and retrofitted buildings.</a:t>
            </a:r>
            <a:endParaRPr lang="en-US" sz="2000" b="0" strike="noStrike" spc="-1">
              <a:latin typeface="Arial"/>
            </a:endParaRPr>
          </a:p>
          <a:p>
            <a:pPr marL="216000" indent="-216000">
              <a:buClr>
                <a:srgbClr val="000000"/>
              </a:buClr>
              <a:buSzPct val="45000"/>
              <a:buFont typeface="Wingdings" charset="2"/>
              <a:buChar char=""/>
            </a:pPr>
            <a:endParaRPr lang="en-US" sz="2000" b="0" strike="noStrike" spc="-1">
              <a:latin typeface="Arial"/>
            </a:endParaRPr>
          </a:p>
          <a:p>
            <a:pPr marL="216000" indent="-216000">
              <a:buClr>
                <a:srgbClr val="000000"/>
              </a:buClr>
              <a:buSzPct val="45000"/>
              <a:buFont typeface="Wingdings" charset="2"/>
              <a:buChar char=""/>
            </a:pPr>
            <a:r>
              <a:rPr lang="en-US" sz="2000" b="0" strike="noStrike" spc="-1">
                <a:solidFill>
                  <a:srgbClr val="000000"/>
                </a:solidFill>
                <a:latin typeface="Arial"/>
                <a:ea typeface="Arial"/>
              </a:rPr>
              <a:t>To evaluate the performance of smart building systems and assess their impact on energy consumption.</a:t>
            </a:r>
            <a:endParaRPr lang="en-US" sz="2000" b="0" strike="noStrike" spc="-1">
              <a:latin typeface="Arial"/>
            </a:endParaRPr>
          </a:p>
          <a:p>
            <a:pPr marL="216000" indent="-216000">
              <a:buClr>
                <a:srgbClr val="000000"/>
              </a:buClr>
              <a:buSzPct val="45000"/>
              <a:buFont typeface="Wingdings" charset="2"/>
              <a:buChar char=""/>
            </a:pPr>
            <a:endParaRPr lang="en-US" sz="2000" b="0" strike="noStrike" spc="-1">
              <a:latin typeface="Arial"/>
            </a:endParaRPr>
          </a:p>
          <a:p>
            <a:pPr marL="216000" indent="-216000">
              <a:buClr>
                <a:srgbClr val="000000"/>
              </a:buClr>
              <a:buSzPct val="45000"/>
              <a:buFont typeface="Wingdings" charset="2"/>
              <a:buChar char=""/>
            </a:pPr>
            <a:r>
              <a:rPr lang="en-US" sz="2000" b="0" strike="noStrike" spc="-1">
                <a:solidFill>
                  <a:srgbClr val="000000"/>
                </a:solidFill>
                <a:latin typeface="Arial"/>
                <a:ea typeface="Arial"/>
              </a:rPr>
              <a:t>To explore the challenges faced in implementing these solutions and provide recommendations for overcoming them.</a:t>
            </a:r>
            <a:endParaRPr lang="en-US" sz="20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255240" y="105444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a:ea typeface="Arial"/>
              </a:rPr>
              <a:t>Data Collection and Preparation </a:t>
            </a:r>
            <a:endParaRPr lang="en-US" sz="2000" b="0" strike="noStrike" spc="-1">
              <a:latin typeface="Arial"/>
            </a:endParaRPr>
          </a:p>
        </p:txBody>
      </p:sp>
      <p:sp>
        <p:nvSpPr>
          <p:cNvPr id="108" name="TextShape 2"/>
          <p:cNvSpPr txBox="1"/>
          <p:nvPr/>
        </p:nvSpPr>
        <p:spPr>
          <a:xfrm>
            <a:off x="3264840" y="2082600"/>
            <a:ext cx="5677920" cy="2533320"/>
          </a:xfrm>
          <a:prstGeom prst="rect">
            <a:avLst/>
          </a:prstGeom>
          <a:noFill/>
          <a:ln>
            <a:noFill/>
          </a:ln>
        </p:spPr>
        <p:txBody>
          <a:bodyPr lIns="90000" tIns="45000" rIns="90000" bIns="45000">
            <a:spAutoFit/>
          </a:bodyPr>
          <a:lstStyle/>
          <a:p>
            <a:pPr marL="216000" indent="-216000">
              <a:buClr>
                <a:srgbClr val="000000"/>
              </a:buClr>
              <a:buSzPct val="45000"/>
              <a:buFont typeface="Wingdings" charset="2"/>
              <a:buChar char=""/>
            </a:pPr>
            <a:r>
              <a:rPr lang="en-US" sz="3200" b="0" strike="noStrike" spc="-1">
                <a:solidFill>
                  <a:srgbClr val="000000"/>
                </a:solidFill>
                <a:latin typeface="Calibri"/>
              </a:rPr>
              <a:t>Dataset includes:</a:t>
            </a:r>
            <a:endParaRPr lang="en-US" sz="3200" b="0" strike="noStrike" spc="-1">
              <a:latin typeface="Arial"/>
            </a:endParaRPr>
          </a:p>
          <a:p>
            <a:pPr marL="432000" lvl="1" indent="-216000">
              <a:buClr>
                <a:srgbClr val="000000"/>
              </a:buClr>
              <a:buSzPct val="45000"/>
              <a:buFont typeface="Wingdings" charset="2"/>
              <a:buChar char=""/>
            </a:pPr>
            <a:r>
              <a:rPr lang="en-US" sz="3200" b="0" strike="noStrike" spc="-1">
                <a:solidFill>
                  <a:srgbClr val="000000"/>
                </a:solidFill>
                <a:latin typeface="Calibri"/>
              </a:rPr>
              <a:t>Energy usage data</a:t>
            </a:r>
            <a:endParaRPr lang="en-US" sz="3200" b="0" strike="noStrike" spc="-1">
              <a:latin typeface="Arial"/>
            </a:endParaRPr>
          </a:p>
          <a:p>
            <a:pPr marL="432000" lvl="1" indent="-216000">
              <a:buClr>
                <a:srgbClr val="000000"/>
              </a:buClr>
              <a:buSzPct val="45000"/>
              <a:buFont typeface="Wingdings" charset="2"/>
              <a:buChar char=""/>
            </a:pPr>
            <a:r>
              <a:rPr lang="en-US" sz="3200" b="0" strike="noStrike" spc="-1">
                <a:solidFill>
                  <a:srgbClr val="000000"/>
                </a:solidFill>
                <a:latin typeface="Calibri"/>
              </a:rPr>
              <a:t>Occupancy data</a:t>
            </a:r>
            <a:endParaRPr lang="en-US" sz="3200" b="0" strike="noStrike" spc="-1">
              <a:latin typeface="Arial"/>
            </a:endParaRPr>
          </a:p>
          <a:p>
            <a:pPr marL="432000" lvl="1" indent="-216000">
              <a:buClr>
                <a:srgbClr val="000000"/>
              </a:buClr>
              <a:buSzPct val="45000"/>
              <a:buFont typeface="Wingdings" charset="2"/>
              <a:buChar char=""/>
            </a:pPr>
            <a:r>
              <a:rPr lang="en-US" sz="3200" b="0" strike="noStrike" spc="-1">
                <a:solidFill>
                  <a:srgbClr val="000000"/>
                </a:solidFill>
                <a:latin typeface="Calibri"/>
              </a:rPr>
              <a:t>Weather conditions</a:t>
            </a:r>
            <a:endParaRPr lang="en-US" sz="3200" b="0" strike="noStrike" spc="-1">
              <a:latin typeface="Arial"/>
            </a:endParaRPr>
          </a:p>
          <a:p>
            <a:pPr marL="432000" lvl="1" indent="-216000">
              <a:buClr>
                <a:srgbClr val="000000"/>
              </a:buClr>
              <a:buSzPct val="45000"/>
              <a:buFont typeface="Wingdings" charset="2"/>
              <a:buChar char=""/>
            </a:pPr>
            <a:r>
              <a:rPr lang="en-US" sz="3200" b="0" strike="noStrike" spc="-1">
                <a:solidFill>
                  <a:srgbClr val="000000"/>
                </a:solidFill>
                <a:latin typeface="Calibri"/>
              </a:rPr>
              <a:t>Collected over a two-year period.</a:t>
            </a:r>
            <a:endParaRPr lang="en-US" sz="32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255240" y="105444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213163"/>
                </a:solidFill>
                <a:latin typeface="Arial"/>
                <a:ea typeface="Arial"/>
              </a:rPr>
              <a:t>Proposed Solution (Methodology)</a:t>
            </a:r>
            <a:endParaRPr lang="en-US" sz="2000" b="0" strike="noStrike" spc="-1">
              <a:latin typeface="Arial"/>
            </a:endParaRPr>
          </a:p>
        </p:txBody>
      </p:sp>
      <p:sp>
        <p:nvSpPr>
          <p:cNvPr id="110" name="TextShape 2"/>
          <p:cNvSpPr txBox="1"/>
          <p:nvPr/>
        </p:nvSpPr>
        <p:spPr>
          <a:xfrm>
            <a:off x="1891800" y="2536920"/>
            <a:ext cx="8075160" cy="2126520"/>
          </a:xfrm>
          <a:prstGeom prst="rect">
            <a:avLst/>
          </a:prstGeom>
          <a:noFill/>
          <a:ln>
            <a:noFill/>
          </a:ln>
        </p:spPr>
        <p:txBody>
          <a:bodyPr lIns="90000" tIns="45000" rIns="90000" bIns="45000">
            <a:spAutoFit/>
          </a:bodyPr>
          <a:lstStyle/>
          <a:p>
            <a:r>
              <a:rPr lang="en-US" sz="3200" b="0" strike="noStrike" spc="-1">
                <a:solidFill>
                  <a:srgbClr val="000000"/>
                </a:solidFill>
                <a:latin typeface="Calibri"/>
              </a:rPr>
              <a:t>1.Data preprocessing</a:t>
            </a:r>
            <a:endParaRPr lang="en-US" sz="3200" b="0" strike="noStrike" spc="-1">
              <a:latin typeface="Arial"/>
            </a:endParaRPr>
          </a:p>
          <a:p>
            <a:r>
              <a:rPr lang="en-US" sz="3200" b="0" strike="noStrike" spc="-1">
                <a:solidFill>
                  <a:srgbClr val="000000"/>
                </a:solidFill>
                <a:latin typeface="Calibri"/>
              </a:rPr>
              <a:t>2. Feature engineering</a:t>
            </a:r>
            <a:endParaRPr lang="en-US" sz="3200" b="0" strike="noStrike" spc="-1">
              <a:latin typeface="Arial"/>
            </a:endParaRPr>
          </a:p>
          <a:p>
            <a:r>
              <a:rPr lang="en-US" sz="3200" b="0" strike="noStrike" spc="-1">
                <a:solidFill>
                  <a:srgbClr val="000000"/>
                </a:solidFill>
                <a:latin typeface="Calibri"/>
              </a:rPr>
              <a:t>3. Train machine learning model</a:t>
            </a:r>
            <a:endParaRPr lang="en-US" sz="3200" b="0" strike="noStrike" spc="-1">
              <a:latin typeface="Arial"/>
            </a:endParaRPr>
          </a:p>
          <a:p>
            <a:r>
              <a:rPr lang="en-US" sz="3200" b="0" strike="noStrike" spc="-1">
                <a:solidFill>
                  <a:srgbClr val="000000"/>
                </a:solidFill>
                <a:latin typeface="Calibri"/>
              </a:rPr>
              <a:t>4. Evaluate performance</a:t>
            </a:r>
            <a:endParaRPr lang="en-US" sz="3200" b="0" strike="noStrike" spc="-1">
              <a:latin typeface="Arial"/>
            </a:endParaRPr>
          </a:p>
          <a:p>
            <a:r>
              <a:rPr lang="en-US" sz="3200" b="0" strike="noStrike" spc="-1">
                <a:solidFill>
                  <a:srgbClr val="000000"/>
                </a:solidFill>
                <a:latin typeface="Calibri"/>
              </a:rPr>
              <a:t>5. Deploy AI-driven energy management system</a:t>
            </a:r>
            <a:endParaRPr lang="en-US" sz="32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149040" y="988200"/>
            <a:ext cx="61023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dirty="0">
                <a:solidFill>
                  <a:srgbClr val="213163"/>
                </a:solidFill>
                <a:latin typeface="Arial"/>
                <a:ea typeface="Arial"/>
              </a:rPr>
              <a:t>Model Performance Evaluation</a:t>
            </a:r>
            <a:endParaRPr lang="en-US" sz="2000" b="0" strike="noStrike" spc="-1" dirty="0">
              <a:latin typeface="Arial"/>
            </a:endParaRPr>
          </a:p>
        </p:txBody>
      </p:sp>
      <p:sp>
        <p:nvSpPr>
          <p:cNvPr id="112" name="TextShape 2"/>
          <p:cNvSpPr txBox="1"/>
          <p:nvPr/>
        </p:nvSpPr>
        <p:spPr>
          <a:xfrm>
            <a:off x="1463040" y="1828800"/>
            <a:ext cx="8778240" cy="3804840"/>
          </a:xfrm>
          <a:prstGeom prst="rect">
            <a:avLst/>
          </a:prstGeom>
          <a:noFill/>
          <a:ln>
            <a:noFill/>
          </a:ln>
        </p:spPr>
        <p:txBody>
          <a:bodyPr lIns="90000" tIns="45000" rIns="90000" bIns="45000">
            <a:spAutoFit/>
          </a:bodyPr>
          <a:lstStyle/>
          <a:p>
            <a:r>
              <a:rPr lang="en-US" sz="1870" b="1" strike="noStrike" spc="-1">
                <a:solidFill>
                  <a:srgbClr val="000000"/>
                </a:solidFill>
                <a:latin typeface="Arial"/>
                <a:ea typeface="Arial"/>
              </a:rPr>
              <a:t>Energy Consumption Reduction</a:t>
            </a:r>
            <a:r>
              <a:rPr lang="en-US" sz="1870" b="0" strike="noStrike" spc="-1">
                <a:solidFill>
                  <a:srgbClr val="000000"/>
                </a:solidFill>
                <a:latin typeface="Arial"/>
                <a:ea typeface="Arial"/>
              </a:rPr>
              <a:t>: Compare energy consumption before and after implementing smart systems.</a:t>
            </a:r>
            <a:endParaRPr lang="en-US" sz="1870" b="0" strike="noStrike" spc="-1">
              <a:latin typeface="Arial"/>
            </a:endParaRPr>
          </a:p>
          <a:p>
            <a:endParaRPr lang="en-US" sz="1870" b="0" strike="noStrike" spc="-1">
              <a:latin typeface="Arial"/>
            </a:endParaRPr>
          </a:p>
          <a:p>
            <a:r>
              <a:rPr lang="en-US" sz="1870" b="1" strike="noStrike" spc="-1">
                <a:solidFill>
                  <a:srgbClr val="000000"/>
                </a:solidFill>
                <a:latin typeface="Arial"/>
                <a:ea typeface="Arial"/>
              </a:rPr>
              <a:t>Cost Savings</a:t>
            </a:r>
            <a:r>
              <a:rPr lang="en-US" sz="1870" b="0" strike="noStrike" spc="-1">
                <a:solidFill>
                  <a:srgbClr val="000000"/>
                </a:solidFill>
                <a:latin typeface="Arial"/>
                <a:ea typeface="Arial"/>
              </a:rPr>
              <a:t>: Analyze the reduction in operational costs due to optimized energy use.</a:t>
            </a:r>
            <a:endParaRPr lang="en-US" sz="1870" b="0" strike="noStrike" spc="-1">
              <a:latin typeface="Arial"/>
            </a:endParaRPr>
          </a:p>
          <a:p>
            <a:endParaRPr lang="en-US" sz="1870" b="0" strike="noStrike" spc="-1">
              <a:latin typeface="Arial"/>
            </a:endParaRPr>
          </a:p>
          <a:p>
            <a:r>
              <a:rPr lang="en-US" sz="1870" b="1" strike="noStrike" spc="-1">
                <a:solidFill>
                  <a:srgbClr val="000000"/>
                </a:solidFill>
                <a:latin typeface="Arial"/>
                <a:ea typeface="Arial"/>
              </a:rPr>
              <a:t>Environmental Impact</a:t>
            </a:r>
            <a:r>
              <a:rPr lang="en-US" sz="1870" b="0" strike="noStrike" spc="-1">
                <a:solidFill>
                  <a:srgbClr val="000000"/>
                </a:solidFill>
                <a:latin typeface="Arial"/>
                <a:ea typeface="Arial"/>
              </a:rPr>
              <a:t>: Measure the reduction in carbon emissions based on the energy savings.</a:t>
            </a:r>
            <a:endParaRPr lang="en-US" sz="1870" b="0" strike="noStrike" spc="-1">
              <a:latin typeface="Arial"/>
            </a:endParaRPr>
          </a:p>
          <a:p>
            <a:endParaRPr lang="en-US" sz="1870" b="0" strike="noStrike" spc="-1">
              <a:latin typeface="Arial"/>
            </a:endParaRPr>
          </a:p>
          <a:p>
            <a:r>
              <a:rPr lang="en-US" sz="1870" b="1" strike="noStrike" spc="-1">
                <a:solidFill>
                  <a:srgbClr val="000000"/>
                </a:solidFill>
                <a:latin typeface="Arial"/>
                <a:ea typeface="Arial"/>
              </a:rPr>
              <a:t>Occupant Comfort and Satisfaction</a:t>
            </a:r>
            <a:r>
              <a:rPr lang="en-US" sz="1870" b="0" strike="noStrike" spc="-1">
                <a:solidFill>
                  <a:srgbClr val="000000"/>
                </a:solidFill>
                <a:latin typeface="Arial"/>
                <a:ea typeface="Arial"/>
              </a:rPr>
              <a:t>: Survey building occupants to assess comfort levels in terms of temperature, lighting, and overall environment quality.</a:t>
            </a:r>
            <a:endParaRPr lang="en-US" sz="1870" b="0" strike="noStrike" spc="-1">
              <a:latin typeface="Arial"/>
            </a:endParaRPr>
          </a:p>
          <a:p>
            <a:endParaRPr lang="en-US" sz="1870" b="0" strike="noStrike" spc="-1">
              <a:latin typeface="Arial"/>
            </a:endParaRPr>
          </a:p>
          <a:p>
            <a:r>
              <a:rPr lang="en-US" sz="1870" b="1" strike="noStrike" spc="-1">
                <a:solidFill>
                  <a:srgbClr val="000000"/>
                </a:solidFill>
                <a:latin typeface="Arial"/>
                <a:ea typeface="Arial"/>
              </a:rPr>
              <a:t>ROI (Return on Investment)</a:t>
            </a:r>
            <a:r>
              <a:rPr lang="en-US" sz="1870" b="0" strike="noStrike" spc="-1">
                <a:solidFill>
                  <a:srgbClr val="000000"/>
                </a:solidFill>
                <a:latin typeface="Arial"/>
                <a:ea typeface="Arial"/>
              </a:rPr>
              <a:t>: Assess the payback period for implementing smart energy solutions based on energy savings and cost reduction.</a:t>
            </a:r>
            <a:endParaRPr lang="en-US" sz="187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78</TotalTime>
  <Words>1498</Words>
  <Application>Microsoft Office PowerPoint</Application>
  <PresentationFormat>Widescreen</PresentationFormat>
  <Paragraphs>142</Paragraphs>
  <Slides>16</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StarSymbol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Mahesh Kurhe</dc:creator>
  <dc:description/>
  <cp:lastModifiedBy>Tamilselvan B</cp:lastModifiedBy>
  <cp:revision>17</cp:revision>
  <dcterms:created xsi:type="dcterms:W3CDTF">2024-12-31T09:40:01Z</dcterms:created>
  <dcterms:modified xsi:type="dcterms:W3CDTF">2025-04-05T08:11:55Z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