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028A35-CE1B-43F0-97EF-309DDF7E2DD1}" type="datetimeFigureOut">
              <a:rPr lang="en-US" smtClean="0"/>
              <a:t>05-Feb-16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EAE52-1BEC-4B0E-853B-5F8142563CE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028A35-CE1B-43F0-97EF-309DDF7E2DD1}" type="datetimeFigureOut">
              <a:rPr lang="en-US" smtClean="0"/>
              <a:t>05-Feb-16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EAE52-1BEC-4B0E-853B-5F8142563CE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028A35-CE1B-43F0-97EF-309DDF7E2DD1}" type="datetimeFigureOut">
              <a:rPr lang="en-US" smtClean="0"/>
              <a:t>05-Feb-16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EAE52-1BEC-4B0E-853B-5F8142563CE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028A35-CE1B-43F0-97EF-309DDF7E2DD1}" type="datetimeFigureOut">
              <a:rPr lang="en-US" smtClean="0"/>
              <a:t>05-Feb-16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EAE52-1BEC-4B0E-853B-5F8142563CE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028A35-CE1B-43F0-97EF-309DDF7E2DD1}" type="datetimeFigureOut">
              <a:rPr lang="en-US" smtClean="0"/>
              <a:t>05-Feb-16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EAE52-1BEC-4B0E-853B-5F8142563CE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028A35-CE1B-43F0-97EF-309DDF7E2DD1}" type="datetimeFigureOut">
              <a:rPr lang="en-US" smtClean="0"/>
              <a:t>05-Feb-16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AEAE52-1BEC-4B0E-853B-5F8142563CE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028A35-CE1B-43F0-97EF-309DDF7E2DD1}" type="datetimeFigureOut">
              <a:rPr lang="en-US" smtClean="0"/>
              <a:t>05-Feb-16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AEAE52-1BEC-4B0E-853B-5F8142563CE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028A35-CE1B-43F0-97EF-309DDF7E2DD1}" type="datetimeFigureOut">
              <a:rPr lang="en-US" smtClean="0"/>
              <a:t>05-Feb-16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AEAE52-1BEC-4B0E-853B-5F8142563CE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28A35-CE1B-43F0-97EF-309DDF7E2DD1}" type="datetimeFigureOut">
              <a:rPr lang="en-US" smtClean="0"/>
              <a:t>05-Feb-16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AEAE52-1BEC-4B0E-853B-5F8142563C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028A35-CE1B-43F0-97EF-309DDF7E2DD1}" type="datetimeFigureOut">
              <a:rPr lang="en-US" smtClean="0"/>
              <a:t>05-Feb-16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AEAE52-1BEC-4B0E-853B-5F8142563CE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028A35-CE1B-43F0-97EF-309DDF7E2DD1}" type="datetimeFigureOut">
              <a:rPr lang="en-US" smtClean="0"/>
              <a:t>05-Feb-16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AEAE52-1BEC-4B0E-853B-5F8142563CE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28A35-CE1B-43F0-97EF-309DDF7E2DD1}" type="datetimeFigureOut">
              <a:rPr lang="en-US" smtClean="0"/>
              <a:t>05-Feb-16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EAE52-1BEC-4B0E-853B-5F8142563CE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Differences between </a:t>
            </a:r>
            <a:br>
              <a:rPr lang="en-US" b="1" dirty="0" smtClean="0"/>
            </a:br>
            <a:r>
              <a:rPr lang="en-US" b="1" dirty="0" smtClean="0"/>
              <a:t>ArrayList and </a:t>
            </a:r>
            <a:r>
              <a:rPr lang="en-US" b="1" dirty="0" err="1" smtClean="0"/>
              <a:t>LinkedList</a:t>
            </a:r>
            <a:endParaRPr lang="en-US" b="1" dirty="0"/>
          </a:p>
        </p:txBody>
      </p:sp>
      <p:sp>
        <p:nvSpPr>
          <p:cNvPr id="6" name="TextBox 5"/>
          <p:cNvSpPr txBox="1"/>
          <p:nvPr/>
        </p:nvSpPr>
        <p:spPr>
          <a:xfrm>
            <a:off x="0" y="2514600"/>
            <a:ext cx="9074407" cy="2246769"/>
          </a:xfrm>
          <a:prstGeom prst="rect">
            <a:avLst/>
          </a:prstGeom>
          <a:noFill/>
        </p:spPr>
        <p:txBody>
          <a:bodyPr wrap="none" rtlCol="0">
            <a:spAutoFit/>
          </a:bodyPr>
          <a:lstStyle/>
          <a:p>
            <a:pPr>
              <a:buFont typeface="Wingdings" pitchFamily="2" charset="2"/>
              <a:buChar char="v"/>
            </a:pPr>
            <a:r>
              <a:rPr lang="en-US" sz="2000" b="1" dirty="0" smtClean="0"/>
              <a:t>  ArrayList search operation is faster than the </a:t>
            </a:r>
            <a:r>
              <a:rPr lang="en-US" sz="2000" b="1" dirty="0" err="1" smtClean="0"/>
              <a:t>LinkedList</a:t>
            </a:r>
            <a:r>
              <a:rPr lang="en-US" sz="2000" b="1" dirty="0"/>
              <a:t>.</a:t>
            </a:r>
            <a:endParaRPr lang="en-US" sz="2000" b="1" dirty="0" smtClean="0"/>
          </a:p>
          <a:p>
            <a:endParaRPr lang="en-US" sz="2000" b="1" dirty="0"/>
          </a:p>
          <a:p>
            <a:pPr>
              <a:buFont typeface="Wingdings" pitchFamily="2" charset="2"/>
              <a:buChar char="Ø"/>
            </a:pPr>
            <a:r>
              <a:rPr lang="en-US" sz="2000" dirty="0" smtClean="0"/>
              <a:t>  </a:t>
            </a:r>
            <a:r>
              <a:rPr lang="en-US" sz="2000" b="1" dirty="0" smtClean="0"/>
              <a:t>ArrayList</a:t>
            </a:r>
            <a:r>
              <a:rPr lang="en-US" sz="2000" dirty="0" smtClean="0"/>
              <a:t> maintains </a:t>
            </a:r>
            <a:r>
              <a:rPr lang="en-US" sz="2000" b="1" dirty="0" smtClean="0"/>
              <a:t>index based system</a:t>
            </a:r>
            <a:r>
              <a:rPr lang="en-US" sz="2000" dirty="0" smtClean="0"/>
              <a:t> for its elements as it uses </a:t>
            </a:r>
            <a:r>
              <a:rPr lang="en-US" sz="2000" b="1" dirty="0" smtClean="0"/>
              <a:t>array </a:t>
            </a:r>
          </a:p>
          <a:p>
            <a:r>
              <a:rPr lang="en-US" sz="2000" b="1" dirty="0" smtClean="0"/>
              <a:t>   data structure</a:t>
            </a:r>
            <a:r>
              <a:rPr lang="en-US" sz="2000" dirty="0" smtClean="0"/>
              <a:t> implicitly which makes it faster for searching an element in the list. </a:t>
            </a:r>
          </a:p>
          <a:p>
            <a:endParaRPr lang="en-US" sz="2000" dirty="0" smtClean="0"/>
          </a:p>
          <a:p>
            <a:pPr>
              <a:buFont typeface="Wingdings" pitchFamily="2" charset="2"/>
              <a:buChar char="Ø"/>
            </a:pPr>
            <a:r>
              <a:rPr lang="en-US" sz="2000" dirty="0" smtClean="0"/>
              <a:t>  </a:t>
            </a:r>
            <a:r>
              <a:rPr lang="en-US" sz="2000" b="1" dirty="0" err="1" smtClean="0"/>
              <a:t>LinkedList</a:t>
            </a:r>
            <a:r>
              <a:rPr lang="en-US" sz="2000" b="1" dirty="0" smtClean="0"/>
              <a:t> </a:t>
            </a:r>
            <a:r>
              <a:rPr lang="en-US" sz="2000" dirty="0" smtClean="0"/>
              <a:t>implements </a:t>
            </a:r>
            <a:r>
              <a:rPr lang="en-US" sz="2000" b="1" dirty="0" smtClean="0"/>
              <a:t>doubly linked list</a:t>
            </a:r>
            <a:r>
              <a:rPr lang="en-US" sz="2000" dirty="0" smtClean="0"/>
              <a:t> which requires the traversal through </a:t>
            </a:r>
          </a:p>
          <a:p>
            <a:r>
              <a:rPr lang="en-US" sz="2000" dirty="0" smtClean="0"/>
              <a:t>        all the elements for searching an element.</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938278"/>
            <a:ext cx="8458200" cy="2862322"/>
          </a:xfrm>
          <a:prstGeom prst="rect">
            <a:avLst/>
          </a:prstGeom>
        </p:spPr>
        <p:txBody>
          <a:bodyPr wrap="square">
            <a:spAutoFit/>
          </a:bodyPr>
          <a:lstStyle/>
          <a:p>
            <a:pPr>
              <a:buFont typeface="Wingdings" pitchFamily="2" charset="2"/>
              <a:buChar char="v"/>
            </a:pPr>
            <a:r>
              <a:rPr lang="en-US" sz="2000" b="1" dirty="0" smtClean="0"/>
              <a:t> </a:t>
            </a:r>
            <a:r>
              <a:rPr lang="en-US" sz="2000" b="1" dirty="0" err="1" smtClean="0"/>
              <a:t>LinkedList</a:t>
            </a:r>
            <a:r>
              <a:rPr lang="en-US" sz="2000" b="1" dirty="0" smtClean="0"/>
              <a:t> element deletion and insertion is faster compared to ArrayList.</a:t>
            </a:r>
          </a:p>
          <a:p>
            <a:endParaRPr lang="en-US" sz="2000" b="1" dirty="0"/>
          </a:p>
          <a:p>
            <a:endParaRPr lang="en-US" sz="2000" b="1" dirty="0" smtClean="0"/>
          </a:p>
          <a:p>
            <a:pPr>
              <a:buFont typeface="Wingdings" pitchFamily="2" charset="2"/>
              <a:buChar char="Ø"/>
            </a:pPr>
            <a:r>
              <a:rPr lang="en-US" sz="2000" b="1" dirty="0" smtClean="0"/>
              <a:t> </a:t>
            </a:r>
            <a:r>
              <a:rPr lang="en-US" sz="2000" b="1" dirty="0" err="1" smtClean="0"/>
              <a:t>LinkedList’s</a:t>
            </a:r>
            <a:r>
              <a:rPr lang="en-US" sz="2000" b="1" dirty="0" smtClean="0"/>
              <a:t> each element maintains two pointers (addresses) which points to the both neighbor elements in the list. Hence removal only requires change in the pointer location. </a:t>
            </a:r>
          </a:p>
          <a:p>
            <a:endParaRPr lang="en-US" sz="2000" b="1" dirty="0" smtClean="0"/>
          </a:p>
          <a:p>
            <a:pPr>
              <a:buFont typeface="Wingdings" pitchFamily="2" charset="2"/>
              <a:buChar char="Ø"/>
            </a:pPr>
            <a:r>
              <a:rPr lang="en-US" sz="2000" b="1" dirty="0" smtClean="0"/>
              <a:t>  In ArrayList all the elements need to be shifted to fill out the space created by removed element.</a:t>
            </a:r>
            <a:endParaRPr lang="en-US" sz="20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981200"/>
            <a:ext cx="8077200" cy="1631216"/>
          </a:xfrm>
          <a:prstGeom prst="rect">
            <a:avLst/>
          </a:prstGeom>
        </p:spPr>
        <p:txBody>
          <a:bodyPr wrap="square">
            <a:spAutoFit/>
          </a:bodyPr>
          <a:lstStyle/>
          <a:p>
            <a:r>
              <a:rPr lang="en-US" sz="2000" b="1" dirty="0" smtClean="0"/>
              <a:t>ArrayList</a:t>
            </a:r>
            <a:r>
              <a:rPr lang="en-US" sz="2000" dirty="0" smtClean="0"/>
              <a:t>  can perform only </a:t>
            </a:r>
            <a:r>
              <a:rPr lang="en-US" sz="2000" b="1" dirty="0" smtClean="0"/>
              <a:t>stack</a:t>
            </a:r>
            <a:r>
              <a:rPr lang="en-US" sz="2000" dirty="0" smtClean="0"/>
              <a:t> operations because it implements </a:t>
            </a:r>
            <a:r>
              <a:rPr lang="en-US" sz="2000" b="1" dirty="0" smtClean="0"/>
              <a:t>List </a:t>
            </a:r>
            <a:r>
              <a:rPr lang="en-US" sz="2000" dirty="0" smtClean="0"/>
              <a:t>interface only.</a:t>
            </a:r>
          </a:p>
          <a:p>
            <a:endParaRPr lang="en-US" sz="2000" dirty="0"/>
          </a:p>
          <a:p>
            <a:r>
              <a:rPr lang="en-US" sz="2000" b="1" dirty="0" err="1" smtClean="0"/>
              <a:t>LinkedList</a:t>
            </a:r>
            <a:r>
              <a:rPr lang="en-US" sz="2000" dirty="0" smtClean="0"/>
              <a:t> can</a:t>
            </a:r>
            <a:r>
              <a:rPr lang="en-US" sz="2000" b="1" dirty="0" smtClean="0"/>
              <a:t> </a:t>
            </a:r>
            <a:r>
              <a:rPr lang="en-US" sz="2000" dirty="0" smtClean="0"/>
              <a:t>perform </a:t>
            </a:r>
            <a:r>
              <a:rPr lang="en-US" sz="2000" b="1" dirty="0" smtClean="0"/>
              <a:t>stack</a:t>
            </a:r>
            <a:r>
              <a:rPr lang="en-US" sz="2000" dirty="0" smtClean="0"/>
              <a:t> and </a:t>
            </a:r>
            <a:r>
              <a:rPr lang="en-US" sz="2000" b="1" dirty="0" smtClean="0"/>
              <a:t>queue</a:t>
            </a:r>
            <a:r>
              <a:rPr lang="en-US" sz="2000" dirty="0" smtClean="0"/>
              <a:t> operations both because it implements </a:t>
            </a:r>
            <a:r>
              <a:rPr lang="en-US" sz="2000" b="1" dirty="0" smtClean="0"/>
              <a:t>List </a:t>
            </a:r>
            <a:r>
              <a:rPr lang="en-US" sz="2000" dirty="0" smtClean="0"/>
              <a:t>and </a:t>
            </a:r>
            <a:r>
              <a:rPr lang="en-US" sz="2000" b="1" dirty="0" smtClean="0"/>
              <a:t>Queue </a:t>
            </a:r>
            <a:r>
              <a:rPr lang="en-US" sz="2000" dirty="0" smtClean="0"/>
              <a:t>interfaces</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286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Differences between </a:t>
            </a:r>
            <a:br>
              <a:rPr kumimoji="0" lang="en-US" sz="4400" b="1" i="0" u="none" strike="noStrike" kern="1200" cap="none" spc="0" normalizeH="0" baseline="0" noProof="0" dirty="0" smtClean="0">
                <a:ln>
                  <a:noFill/>
                </a:ln>
                <a:solidFill>
                  <a:schemeClr val="tx1"/>
                </a:solidFill>
                <a:effectLst/>
                <a:uLnTx/>
                <a:uFillTx/>
                <a:latin typeface="+mj-lt"/>
                <a:ea typeface="+mj-ea"/>
                <a:cs typeface="+mj-cs"/>
              </a:rPr>
            </a:br>
            <a:r>
              <a:rPr kumimoji="0" lang="en-US" sz="4400" b="1" i="0" u="none" strike="noStrike" kern="1200" cap="none" spc="0" normalizeH="0" baseline="0" noProof="0" dirty="0" smtClean="0">
                <a:ln>
                  <a:noFill/>
                </a:ln>
                <a:solidFill>
                  <a:schemeClr val="tx1"/>
                </a:solidFill>
                <a:effectLst/>
                <a:uLnTx/>
                <a:uFillTx/>
                <a:latin typeface="+mj-lt"/>
                <a:ea typeface="+mj-ea"/>
                <a:cs typeface="+mj-cs"/>
              </a:rPr>
              <a:t>ArrayList and Vector</a:t>
            </a:r>
          </a:p>
        </p:txBody>
      </p:sp>
      <p:sp>
        <p:nvSpPr>
          <p:cNvPr id="5" name="Rectangle 4"/>
          <p:cNvSpPr/>
          <p:nvPr/>
        </p:nvSpPr>
        <p:spPr>
          <a:xfrm>
            <a:off x="304800" y="1981200"/>
            <a:ext cx="8534400" cy="2862322"/>
          </a:xfrm>
          <a:prstGeom prst="rect">
            <a:avLst/>
          </a:prstGeom>
        </p:spPr>
        <p:txBody>
          <a:bodyPr wrap="square">
            <a:spAutoFit/>
          </a:bodyPr>
          <a:lstStyle/>
          <a:p>
            <a:endParaRPr lang="en-US" sz="2000" dirty="0" smtClean="0"/>
          </a:p>
          <a:p>
            <a:pPr algn="just"/>
            <a:r>
              <a:rPr lang="en-US" sz="2000" b="1" dirty="0" smtClean="0"/>
              <a:t>ArrayList is non-synchronized</a:t>
            </a:r>
            <a:r>
              <a:rPr lang="en-US" sz="2000" dirty="0" smtClean="0"/>
              <a:t> which means multiple threads can work on ArrayList at the same time. For e.g. if one thread is performing an add operation on ArrayList, there can be an another thread performing remove operation on ArrayList at the same time in a multithreaded environment</a:t>
            </a:r>
          </a:p>
          <a:p>
            <a:endParaRPr lang="en-US" sz="2000" dirty="0" smtClean="0"/>
          </a:p>
          <a:p>
            <a:pPr algn="just"/>
            <a:r>
              <a:rPr lang="en-US" sz="2000" b="1" dirty="0" smtClean="0"/>
              <a:t>Vector is synchronized.</a:t>
            </a:r>
            <a:r>
              <a:rPr lang="en-US" sz="2000" dirty="0" smtClean="0"/>
              <a:t> This means if one thread is working on Vector, no other thread can get a hold of it. Unlike ArrayList, only one thread can perform an operation on vector at a time.</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667232"/>
            <a:ext cx="8839200" cy="2523768"/>
          </a:xfrm>
          <a:prstGeom prst="rect">
            <a:avLst/>
          </a:prstGeom>
        </p:spPr>
        <p:txBody>
          <a:bodyPr wrap="square">
            <a:spAutoFit/>
          </a:bodyPr>
          <a:lstStyle/>
          <a:p>
            <a:r>
              <a:rPr lang="en-US" sz="2200" b="1" dirty="0" smtClean="0"/>
              <a:t>ArrayList </a:t>
            </a:r>
            <a:r>
              <a:rPr lang="en-US" sz="2200" dirty="0" smtClean="0"/>
              <a:t>and</a:t>
            </a:r>
            <a:r>
              <a:rPr lang="en-US" sz="2200" b="1" dirty="0" smtClean="0"/>
              <a:t> Vector </a:t>
            </a:r>
            <a:r>
              <a:rPr lang="en-US" sz="2200" dirty="0" smtClean="0"/>
              <a:t>can grow and shrink dynamically to maintain the optimal use of storage, but the way of resizing is different</a:t>
            </a:r>
            <a:r>
              <a:rPr lang="en-US" sz="2200" b="1" dirty="0" smtClean="0"/>
              <a:t>. ArrayList</a:t>
            </a:r>
            <a:r>
              <a:rPr lang="en-US" sz="2200" dirty="0" smtClean="0"/>
              <a:t> grows by </a:t>
            </a:r>
            <a:r>
              <a:rPr lang="en-US" sz="2200" b="1" dirty="0" smtClean="0"/>
              <a:t>half of its size </a:t>
            </a:r>
            <a:r>
              <a:rPr lang="en-US" sz="2200" dirty="0" smtClean="0"/>
              <a:t>when resized and </a:t>
            </a:r>
            <a:r>
              <a:rPr lang="en-US" sz="2200" b="1" dirty="0" smtClean="0"/>
              <a:t>Vector doubles the size </a:t>
            </a:r>
            <a:r>
              <a:rPr lang="en-US" sz="2200" dirty="0" smtClean="0"/>
              <a:t>of itself by default.</a:t>
            </a:r>
          </a:p>
          <a:p>
            <a:endParaRPr lang="en-US" sz="2200" dirty="0"/>
          </a:p>
          <a:p>
            <a:r>
              <a:rPr lang="en-US" sz="2200" b="1" dirty="0" smtClean="0"/>
              <a:t>ArrayList </a:t>
            </a:r>
            <a:r>
              <a:rPr lang="en-US" sz="2200" dirty="0" smtClean="0"/>
              <a:t>gives better performance as it is </a:t>
            </a:r>
            <a:r>
              <a:rPr lang="en-US" sz="2200" b="1" dirty="0" smtClean="0"/>
              <a:t>non-synchronized</a:t>
            </a:r>
            <a:r>
              <a:rPr lang="en-US" sz="2200" dirty="0" smtClean="0"/>
              <a:t>.</a:t>
            </a:r>
          </a:p>
          <a:p>
            <a:r>
              <a:rPr lang="en-US" sz="2200" b="1" dirty="0" smtClean="0"/>
              <a:t>Vector</a:t>
            </a:r>
            <a:r>
              <a:rPr lang="en-US" sz="2200" dirty="0" smtClean="0"/>
              <a:t> operations gives poor performance because it is </a:t>
            </a:r>
            <a:r>
              <a:rPr lang="en-US" sz="2200" b="1" dirty="0" smtClean="0"/>
              <a:t>thread-safe.</a:t>
            </a:r>
            <a:endParaRPr lang="en-US" sz="22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782866"/>
            <a:ext cx="3438121" cy="954107"/>
          </a:xfrm>
          <a:prstGeom prst="rect">
            <a:avLst/>
          </a:prstGeom>
        </p:spPr>
        <p:txBody>
          <a:bodyPr wrap="none">
            <a:spAutoFit/>
          </a:bodyPr>
          <a:lstStyle/>
          <a:p>
            <a:r>
              <a:rPr lang="en-US" sz="2800" b="1" dirty="0" smtClean="0"/>
              <a:t>ArrayList is fail-fast.</a:t>
            </a:r>
          </a:p>
          <a:p>
            <a:r>
              <a:rPr lang="en-US" sz="2800" b="1" dirty="0" smtClean="0"/>
              <a:t>Vector is not fail-fast. </a:t>
            </a:r>
            <a:endParaRPr lang="en-US" sz="2800" b="1" dirty="0"/>
          </a:p>
        </p:txBody>
      </p:sp>
      <p:sp>
        <p:nvSpPr>
          <p:cNvPr id="5" name="Rectangle 4"/>
          <p:cNvSpPr/>
          <p:nvPr/>
        </p:nvSpPr>
        <p:spPr>
          <a:xfrm>
            <a:off x="304800" y="2306866"/>
            <a:ext cx="8686800" cy="2569934"/>
          </a:xfrm>
          <a:prstGeom prst="rect">
            <a:avLst/>
          </a:prstGeom>
        </p:spPr>
        <p:txBody>
          <a:bodyPr wrap="square">
            <a:spAutoFit/>
          </a:bodyPr>
          <a:lstStyle/>
          <a:p>
            <a:pPr algn="just"/>
            <a:r>
              <a:rPr lang="en-US" sz="2300" b="1" dirty="0" smtClean="0"/>
              <a:t>If the collection gets structurally modified by any means, except the add or remove methods of </a:t>
            </a:r>
            <a:r>
              <a:rPr lang="en-US" sz="2300" b="1" dirty="0" err="1" smtClean="0"/>
              <a:t>Iterator</a:t>
            </a:r>
            <a:r>
              <a:rPr lang="en-US" sz="2300" b="1" dirty="0" smtClean="0"/>
              <a:t>, after creation of </a:t>
            </a:r>
            <a:r>
              <a:rPr lang="en-US" sz="2300" b="1" dirty="0" err="1"/>
              <a:t>I</a:t>
            </a:r>
            <a:r>
              <a:rPr lang="en-US" sz="2300" b="1" dirty="0" err="1" smtClean="0"/>
              <a:t>terator</a:t>
            </a:r>
            <a:r>
              <a:rPr lang="en-US" sz="2300" b="1" dirty="0" smtClean="0"/>
              <a:t> then the </a:t>
            </a:r>
            <a:r>
              <a:rPr lang="en-US" sz="2300" b="1" dirty="0" err="1"/>
              <a:t>I</a:t>
            </a:r>
            <a:r>
              <a:rPr lang="en-US" sz="2300" b="1" dirty="0" err="1" smtClean="0"/>
              <a:t>terator</a:t>
            </a:r>
            <a:r>
              <a:rPr lang="en-US" sz="2300" b="1" dirty="0" smtClean="0"/>
              <a:t> will throw </a:t>
            </a:r>
            <a:r>
              <a:rPr lang="en-US" sz="2300" b="1" dirty="0" err="1" smtClean="0">
                <a:solidFill>
                  <a:srgbClr val="FF0000"/>
                </a:solidFill>
              </a:rPr>
              <a:t>ConcurrentModificationException</a:t>
            </a:r>
            <a:r>
              <a:rPr lang="en-US" sz="2300" b="1" dirty="0" smtClean="0"/>
              <a:t>. Structural modification refers to the addition or deletion of elements from the collection. This is called as fail-fast</a:t>
            </a:r>
          </a:p>
          <a:p>
            <a:pPr algn="just"/>
            <a:endParaRPr lang="en-US" sz="2300" b="1" dirty="0"/>
          </a:p>
          <a:p>
            <a:pPr algn="just"/>
            <a:r>
              <a:rPr lang="en-US" sz="2300" b="1" dirty="0" smtClean="0"/>
              <a:t>ArrayList returns </a:t>
            </a:r>
            <a:r>
              <a:rPr lang="en-US" sz="2300" b="1" dirty="0" err="1" smtClean="0"/>
              <a:t>Iterator</a:t>
            </a:r>
            <a:r>
              <a:rPr lang="en-US" sz="2300" b="1" dirty="0" smtClean="0"/>
              <a:t> and Vector returns Enumeration interface</a:t>
            </a:r>
            <a:endParaRPr lang="en-US" sz="23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lstStyle/>
          <a:p>
            <a:r>
              <a:rPr lang="en-US" dirty="0" smtClean="0"/>
              <a:t>Differences between List and Set</a:t>
            </a:r>
            <a:endParaRPr lang="en-US" dirty="0"/>
          </a:p>
        </p:txBody>
      </p:sp>
      <p:sp>
        <p:nvSpPr>
          <p:cNvPr id="4" name="Rectangle 3"/>
          <p:cNvSpPr/>
          <p:nvPr/>
        </p:nvSpPr>
        <p:spPr>
          <a:xfrm>
            <a:off x="152400" y="1219200"/>
            <a:ext cx="8915400" cy="5401479"/>
          </a:xfrm>
          <a:prstGeom prst="rect">
            <a:avLst/>
          </a:prstGeom>
        </p:spPr>
        <p:txBody>
          <a:bodyPr wrap="square">
            <a:spAutoFit/>
          </a:bodyPr>
          <a:lstStyle/>
          <a:p>
            <a:r>
              <a:rPr lang="en-US" sz="2300" b="1" dirty="0" smtClean="0"/>
              <a:t>List</a:t>
            </a:r>
            <a:r>
              <a:rPr lang="en-US" sz="2300" dirty="0" smtClean="0"/>
              <a:t> is an ordered collection it maintains the </a:t>
            </a:r>
            <a:r>
              <a:rPr lang="en-US" sz="2300" b="1" dirty="0" smtClean="0"/>
              <a:t>insertion order</a:t>
            </a:r>
            <a:r>
              <a:rPr lang="en-US" sz="2300" dirty="0" smtClean="0"/>
              <a:t>, it will display the elements in the same order in which they got inserted into the list.</a:t>
            </a:r>
          </a:p>
          <a:p>
            <a:endParaRPr lang="en-US" sz="2300" dirty="0" smtClean="0"/>
          </a:p>
          <a:p>
            <a:r>
              <a:rPr lang="en-US" sz="2300" b="1" dirty="0" smtClean="0"/>
              <a:t>Set</a:t>
            </a:r>
            <a:r>
              <a:rPr lang="en-US" sz="2300" dirty="0" smtClean="0"/>
              <a:t> is an unordered collection, it doesn’t maintain </a:t>
            </a:r>
            <a:r>
              <a:rPr lang="en-US" sz="2300" b="1" dirty="0" smtClean="0"/>
              <a:t>any order</a:t>
            </a:r>
            <a:r>
              <a:rPr lang="en-US" sz="2300" dirty="0" smtClean="0"/>
              <a:t>. </a:t>
            </a:r>
          </a:p>
          <a:p>
            <a:endParaRPr lang="en-US" sz="2300" dirty="0" smtClean="0"/>
          </a:p>
          <a:p>
            <a:r>
              <a:rPr lang="en-US" sz="2300" b="1" dirty="0" smtClean="0"/>
              <a:t>List</a:t>
            </a:r>
            <a:r>
              <a:rPr lang="en-US" sz="2300" dirty="0" smtClean="0"/>
              <a:t> </a:t>
            </a:r>
            <a:r>
              <a:rPr lang="en-US" sz="2300" b="1" dirty="0" smtClean="0"/>
              <a:t>allows </a:t>
            </a:r>
            <a:r>
              <a:rPr lang="en-US" sz="2300" dirty="0" smtClean="0"/>
              <a:t>duplicate</a:t>
            </a:r>
            <a:r>
              <a:rPr lang="en-US" sz="2300" b="1" dirty="0" smtClean="0"/>
              <a:t> </a:t>
            </a:r>
            <a:r>
              <a:rPr lang="en-US" sz="2300" dirty="0" smtClean="0"/>
              <a:t>elements  where as </a:t>
            </a:r>
            <a:r>
              <a:rPr lang="en-US" sz="2300" b="1" dirty="0" smtClean="0"/>
              <a:t>Set doesn’t</a:t>
            </a:r>
            <a:r>
              <a:rPr lang="en-US" sz="2300" dirty="0" smtClean="0"/>
              <a:t> allow duplicate elements.</a:t>
            </a:r>
          </a:p>
          <a:p>
            <a:endParaRPr lang="en-US" sz="2300" dirty="0" smtClean="0"/>
          </a:p>
          <a:p>
            <a:r>
              <a:rPr lang="en-US" sz="2300" dirty="0" smtClean="0"/>
              <a:t>List allows </a:t>
            </a:r>
            <a:r>
              <a:rPr lang="en-US" sz="2300" b="1" dirty="0" smtClean="0"/>
              <a:t>any number</a:t>
            </a:r>
            <a:r>
              <a:rPr lang="en-US" sz="2300" dirty="0" smtClean="0"/>
              <a:t> of </a:t>
            </a:r>
            <a:r>
              <a:rPr lang="en-US" sz="2300" b="1" dirty="0" smtClean="0"/>
              <a:t>null</a:t>
            </a:r>
            <a:r>
              <a:rPr lang="en-US" sz="2300" dirty="0" smtClean="0"/>
              <a:t> values. Set can have only a </a:t>
            </a:r>
            <a:r>
              <a:rPr lang="en-US" sz="2300" b="1" dirty="0" smtClean="0"/>
              <a:t>single null value</a:t>
            </a:r>
            <a:r>
              <a:rPr lang="en-US" sz="2300" dirty="0" smtClean="0"/>
              <a:t>.</a:t>
            </a:r>
          </a:p>
          <a:p>
            <a:endParaRPr lang="en-US" sz="2300" dirty="0" smtClean="0"/>
          </a:p>
          <a:p>
            <a:r>
              <a:rPr lang="en-US" sz="2300" b="1" dirty="0" err="1" smtClean="0"/>
              <a:t>ListIterator</a:t>
            </a:r>
            <a:r>
              <a:rPr lang="en-US" sz="2300" b="1" dirty="0" smtClean="0"/>
              <a:t> </a:t>
            </a:r>
            <a:r>
              <a:rPr lang="en-US" sz="2300" dirty="0" smtClean="0"/>
              <a:t>can be used to traverse with </a:t>
            </a:r>
            <a:r>
              <a:rPr lang="en-US" sz="2300" b="1" dirty="0" smtClean="0"/>
              <a:t>List </a:t>
            </a:r>
            <a:r>
              <a:rPr lang="en-US" sz="2300" dirty="0" smtClean="0"/>
              <a:t>but </a:t>
            </a:r>
            <a:r>
              <a:rPr lang="en-US" sz="2300" b="1" dirty="0" smtClean="0"/>
              <a:t>not</a:t>
            </a:r>
            <a:r>
              <a:rPr lang="en-US" sz="2300" dirty="0" smtClean="0"/>
              <a:t> with </a:t>
            </a:r>
            <a:r>
              <a:rPr lang="en-US" sz="2300" b="1" dirty="0" smtClean="0"/>
              <a:t>Set</a:t>
            </a:r>
            <a:r>
              <a:rPr lang="en-US" sz="2300" dirty="0" smtClean="0"/>
              <a:t>. </a:t>
            </a:r>
          </a:p>
          <a:p>
            <a:endParaRPr lang="en-US" sz="2300" dirty="0" smtClean="0"/>
          </a:p>
          <a:p>
            <a:r>
              <a:rPr lang="en-US" sz="2300" dirty="0" smtClean="0"/>
              <a:t>List interface has one legacy class called Vector where as Set interface does not have any legacy classes.</a:t>
            </a:r>
            <a:endParaRPr lang="en-US" sz="23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478</Words>
  <Application>Microsoft Office PowerPoint</Application>
  <PresentationFormat>On-screen Show (4:3)</PresentationFormat>
  <Paragraphs>43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Differences between  ArrayList and LinkedList</vt:lpstr>
      <vt:lpstr>Slide 3</vt:lpstr>
      <vt:lpstr>Slide 4</vt:lpstr>
      <vt:lpstr>Slide 5</vt:lpstr>
      <vt:lpstr>Slide 6</vt:lpstr>
      <vt:lpstr>Slide 7</vt:lpstr>
      <vt:lpstr>Differences between List and Set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Hari</dc:creator>
  <cp:lastModifiedBy>Hari</cp:lastModifiedBy>
  <cp:revision>21</cp:revision>
  <dcterms:created xsi:type="dcterms:W3CDTF">2016-02-05T05:31:54Z</dcterms:created>
  <dcterms:modified xsi:type="dcterms:W3CDTF">2016-02-05T06:23:37Z</dcterms:modified>
</cp:coreProperties>
</file>