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302" r:id="rId12"/>
    <p:sldId id="286" r:id="rId13"/>
    <p:sldId id="287" r:id="rId14"/>
    <p:sldId id="288" r:id="rId15"/>
    <p:sldId id="289" r:id="rId16"/>
    <p:sldId id="290" r:id="rId17"/>
    <p:sldId id="291" r:id="rId18"/>
    <p:sldId id="309" r:id="rId19"/>
    <p:sldId id="292" r:id="rId20"/>
    <p:sldId id="293" r:id="rId21"/>
    <p:sldId id="294" r:id="rId22"/>
    <p:sldId id="295" r:id="rId23"/>
    <p:sldId id="268" r:id="rId24"/>
    <p:sldId id="296" r:id="rId25"/>
    <p:sldId id="297" r:id="rId26"/>
    <p:sldId id="300" r:id="rId27"/>
    <p:sldId id="298" r:id="rId28"/>
    <p:sldId id="299" r:id="rId29"/>
    <p:sldId id="301" r:id="rId30"/>
    <p:sldId id="303" r:id="rId31"/>
    <p:sldId id="304" r:id="rId32"/>
    <p:sldId id="280" r:id="rId33"/>
    <p:sldId id="305" r:id="rId34"/>
    <p:sldId id="306" r:id="rId35"/>
    <p:sldId id="307" r:id="rId36"/>
    <p:sldId id="284" r:id="rId37"/>
    <p:sldId id="308" r:id="rId38"/>
    <p:sldId id="28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0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660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6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6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74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1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2E909C-5D13-4E52-92C2-0BA2DA51190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82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295" y="3753133"/>
            <a:ext cx="10404699" cy="914401"/>
          </a:xfrm>
        </p:spPr>
        <p:txBody>
          <a:bodyPr/>
          <a:lstStyle/>
          <a:p>
            <a:r>
              <a:rPr lang="en-US" sz="5400" dirty="0" smtClean="0">
                <a:solidFill>
                  <a:srgbClr val="FF0000"/>
                </a:solidFill>
              </a:rPr>
              <a:t>H</a:t>
            </a:r>
            <a:r>
              <a:rPr lang="en-US" sz="5400" dirty="0" smtClean="0"/>
              <a:t>yper</a:t>
            </a:r>
            <a:r>
              <a:rPr lang="en-US" sz="5400" dirty="0" smtClean="0">
                <a:solidFill>
                  <a:srgbClr val="FF0000"/>
                </a:solidFill>
              </a:rPr>
              <a:t>T</a:t>
            </a:r>
            <a:r>
              <a:rPr lang="en-US" sz="5400" dirty="0" smtClean="0"/>
              <a:t>ext </a:t>
            </a:r>
            <a:r>
              <a:rPr lang="en-US" sz="5400" dirty="0" smtClean="0">
                <a:solidFill>
                  <a:srgbClr val="FF0000"/>
                </a:solidFill>
              </a:rPr>
              <a:t>M</a:t>
            </a:r>
            <a:r>
              <a:rPr lang="en-US" sz="5400" dirty="0" smtClean="0"/>
              <a:t>arkup </a:t>
            </a:r>
            <a:r>
              <a:rPr lang="en-US" sz="5400" dirty="0" smtClean="0">
                <a:solidFill>
                  <a:srgbClr val="FF0000"/>
                </a:solidFill>
              </a:rPr>
              <a:t>L</a:t>
            </a:r>
            <a:r>
              <a:rPr lang="en-US" sz="5400" dirty="0" smtClean="0"/>
              <a:t>anguage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295" y="4804676"/>
            <a:ext cx="2775600" cy="42241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FROM ZERO to HERO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Paragraph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&lt;p&gt; tag</a:t>
            </a:r>
          </a:p>
        </p:txBody>
      </p:sp>
    </p:spTree>
    <p:extLst>
      <p:ext uri="{BB962C8B-B14F-4D97-AF65-F5344CB8AC3E}">
        <p14:creationId xmlns:p14="http://schemas.microsoft.com/office/powerpoint/2010/main" val="41088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83141"/>
            <a:ext cx="8946541" cy="4951862"/>
          </a:xfrm>
        </p:spPr>
        <p:txBody>
          <a:bodyPr/>
          <a:lstStyle/>
          <a:p>
            <a:r>
              <a:rPr lang="en-US" dirty="0" smtClean="0"/>
              <a:t>Steps to Load a project to sublime Text</a:t>
            </a:r>
          </a:p>
          <a:p>
            <a:r>
              <a:rPr lang="en-US" dirty="0" smtClean="0"/>
              <a:t>Work with the project</a:t>
            </a:r>
          </a:p>
          <a:p>
            <a:r>
              <a:rPr lang="en-US" dirty="0" smtClean="0"/>
              <a:t>Increase font size of Sublime Text CTRL ++</a:t>
            </a:r>
          </a:p>
          <a:p>
            <a:r>
              <a:rPr lang="en-US" dirty="0" smtClean="0"/>
              <a:t>Install Lorem ipsum in sublime text and Demo</a:t>
            </a:r>
          </a:p>
          <a:p>
            <a:pPr lvl="1"/>
            <a:r>
              <a:rPr lang="en-US" dirty="0" smtClean="0"/>
              <a:t>ALT + Shift + L</a:t>
            </a:r>
          </a:p>
          <a:p>
            <a:r>
              <a:rPr lang="en-US" dirty="0" smtClean="0"/>
              <a:t>Install Live Server for live reload</a:t>
            </a:r>
          </a:p>
          <a:p>
            <a:pPr lvl="1"/>
            <a:r>
              <a:rPr lang="en-US" dirty="0" smtClean="0"/>
              <a:t>Check the version</a:t>
            </a:r>
          </a:p>
          <a:p>
            <a:pPr lvl="1"/>
            <a:r>
              <a:rPr lang="en-US" dirty="0" smtClean="0"/>
              <a:t>Start and Stop the server</a:t>
            </a:r>
          </a:p>
          <a:p>
            <a:r>
              <a:rPr lang="en-US" dirty="0" smtClean="0"/>
              <a:t>Problem in sharing Project files with students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9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DIV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&lt;div&gt;</a:t>
            </a:r>
          </a:p>
          <a:p>
            <a:r>
              <a:rPr lang="en-US" sz="3200" dirty="0" smtClean="0"/>
              <a:t>This is a container for other HTML Elements</a:t>
            </a:r>
          </a:p>
          <a:p>
            <a:r>
              <a:rPr lang="en-US" sz="3200" dirty="0" smtClean="0"/>
              <a:t>This is a </a:t>
            </a:r>
            <a:r>
              <a:rPr lang="en-US" sz="3200" dirty="0" smtClean="0">
                <a:solidFill>
                  <a:srgbClr val="FFFF00"/>
                </a:solidFill>
              </a:rPr>
              <a:t>block</a:t>
            </a:r>
            <a:r>
              <a:rPr lang="en-US" sz="3200" dirty="0" smtClean="0"/>
              <a:t> level tag</a:t>
            </a:r>
          </a:p>
          <a:p>
            <a:r>
              <a:rPr lang="en-US" sz="3200" dirty="0" smtClean="0"/>
              <a:t>We use this tag for applying colors for complete DIV</a:t>
            </a:r>
          </a:p>
          <a:p>
            <a:r>
              <a:rPr lang="en-US" sz="3200" dirty="0" smtClean="0"/>
              <a:t>This the most used tag in Bootstrap styling along with &lt;span&gt;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span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969458"/>
          </a:xfrm>
        </p:spPr>
        <p:txBody>
          <a:bodyPr>
            <a:noAutofit/>
          </a:bodyPr>
          <a:lstStyle/>
          <a:p>
            <a:r>
              <a:rPr lang="en-US" sz="2800" dirty="0" smtClean="0"/>
              <a:t>&lt;span&gt;</a:t>
            </a:r>
          </a:p>
          <a:p>
            <a:r>
              <a:rPr lang="en-US" sz="2800" dirty="0" smtClean="0"/>
              <a:t>This is an inline tag</a:t>
            </a:r>
          </a:p>
          <a:p>
            <a:r>
              <a:rPr lang="en-US" sz="2800" dirty="0" smtClean="0"/>
              <a:t>Span tag is used for applying styles </a:t>
            </a:r>
            <a:r>
              <a:rPr lang="en-US" sz="2800" dirty="0" smtClean="0">
                <a:solidFill>
                  <a:srgbClr val="FFFF00"/>
                </a:solidFill>
              </a:rPr>
              <a:t>Inline</a:t>
            </a:r>
          </a:p>
          <a:p>
            <a:r>
              <a:rPr lang="en-US" sz="2800" dirty="0" smtClean="0"/>
              <a:t>This is also one of the most used tag in Bootstrap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09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Text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8956"/>
            <a:ext cx="8947522" cy="4961745"/>
          </a:xfrm>
        </p:spPr>
        <p:txBody>
          <a:bodyPr>
            <a:noAutofit/>
          </a:bodyPr>
          <a:lstStyle/>
          <a:p>
            <a:r>
              <a:rPr lang="en-US" dirty="0" smtClean="0"/>
              <a:t>Used for Text formatting</a:t>
            </a:r>
          </a:p>
          <a:p>
            <a:r>
              <a:rPr lang="en-US" dirty="0" smtClean="0"/>
              <a:t>&lt;</a:t>
            </a:r>
            <a:r>
              <a:rPr lang="en-US" dirty="0" err="1"/>
              <a:t>i</a:t>
            </a:r>
            <a:r>
              <a:rPr lang="en-US" dirty="0"/>
              <a:t>&gt; - Italic text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Emphasized text</a:t>
            </a:r>
          </a:p>
          <a:p>
            <a:r>
              <a:rPr lang="en-US" dirty="0"/>
              <a:t>&lt;mark&gt; - Marked text</a:t>
            </a:r>
          </a:p>
          <a:p>
            <a:r>
              <a:rPr lang="en-US" dirty="0"/>
              <a:t>&lt;small&gt; - Small text</a:t>
            </a:r>
          </a:p>
          <a:p>
            <a:r>
              <a:rPr lang="en-US" dirty="0"/>
              <a:t>&lt;del&gt; - Deleted text</a:t>
            </a:r>
          </a:p>
          <a:p>
            <a:r>
              <a:rPr lang="en-US" dirty="0"/>
              <a:t>&lt;ins&gt; - Inserted text</a:t>
            </a:r>
          </a:p>
          <a:p>
            <a:r>
              <a:rPr lang="en-US" dirty="0"/>
              <a:t>&lt;sub&gt; - Subscript text</a:t>
            </a:r>
          </a:p>
          <a:p>
            <a:r>
              <a:rPr lang="en-US" dirty="0"/>
              <a:t>&lt;sup&gt; - Superscript text</a:t>
            </a:r>
          </a:p>
        </p:txBody>
      </p:sp>
    </p:spTree>
    <p:extLst>
      <p:ext uri="{BB962C8B-B14F-4D97-AF65-F5344CB8AC3E}">
        <p14:creationId xmlns:p14="http://schemas.microsoft.com/office/powerpoint/2010/main" val="6291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List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Un ordered List</a:t>
            </a:r>
          </a:p>
          <a:p>
            <a:pPr lvl="1"/>
            <a:r>
              <a:rPr lang="en-US" dirty="0" smtClean="0"/>
              <a:t>Ordered List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Unordered list -&gt; list-style-type (disc, circle, square, none)</a:t>
            </a:r>
          </a:p>
          <a:p>
            <a:r>
              <a:rPr lang="en-US" dirty="0" smtClean="0"/>
              <a:t>Ordered List -&gt; type (a , A , I , I , 1)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</a:t>
            </a:r>
            <a:r>
              <a:rPr lang="en-US" dirty="0" err="1"/>
              <a:t>i</a:t>
            </a:r>
            <a:r>
              <a:rPr lang="en-US" dirty="0" err="1" smtClean="0"/>
              <a:t>mg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Alt</a:t>
            </a:r>
          </a:p>
          <a:p>
            <a:r>
              <a:rPr lang="en-US" dirty="0" smtClean="0"/>
              <a:t>Width , Height</a:t>
            </a:r>
          </a:p>
          <a:p>
            <a:r>
              <a:rPr lang="en-US" dirty="0" smtClean="0"/>
              <a:t>Float image (left , right)</a:t>
            </a:r>
          </a:p>
          <a:p>
            <a:r>
              <a:rPr lang="en-US" dirty="0" smtClean="0"/>
              <a:t>Image Border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0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&lt;table&gt; &lt;</a:t>
            </a:r>
            <a:r>
              <a:rPr lang="en-US" dirty="0" err="1" smtClean="0"/>
              <a:t>tr</a:t>
            </a:r>
            <a:r>
              <a:rPr lang="en-US" dirty="0" smtClean="0"/>
              <a:t>&gt; &lt;</a:t>
            </a:r>
            <a:r>
              <a:rPr lang="en-US" dirty="0" err="1" smtClean="0"/>
              <a:t>th</a:t>
            </a:r>
            <a:r>
              <a:rPr lang="en-US" dirty="0" smtClean="0"/>
              <a:t>&gt; &lt;td&gt; &lt;caption&gt; , &lt;</a:t>
            </a:r>
            <a:r>
              <a:rPr lang="en-US" dirty="0" err="1" smtClean="0"/>
              <a:t>thead</a:t>
            </a:r>
            <a:r>
              <a:rPr lang="en-US" dirty="0" smtClean="0"/>
              <a:t>&gt; 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Border</a:t>
            </a:r>
          </a:p>
          <a:p>
            <a:r>
              <a:rPr lang="en-US" dirty="0" smtClean="0"/>
              <a:t>Border-collapse -&gt; table , </a:t>
            </a:r>
            <a:r>
              <a:rPr lang="en-US" dirty="0" err="1" smtClean="0"/>
              <a:t>th</a:t>
            </a:r>
            <a:r>
              <a:rPr lang="en-US" dirty="0" smtClean="0"/>
              <a:t> , td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Text align</a:t>
            </a:r>
          </a:p>
          <a:p>
            <a:r>
              <a:rPr lang="en-US" dirty="0" err="1" smtClean="0"/>
              <a:t>Colspan</a:t>
            </a:r>
            <a:r>
              <a:rPr lang="en-US" dirty="0" smtClean="0"/>
              <a:t> -&gt; </a:t>
            </a:r>
            <a:r>
              <a:rPr lang="en-US" dirty="0" err="1" smtClean="0"/>
              <a:t>th</a:t>
            </a:r>
            <a:endParaRPr lang="en-US" dirty="0" smtClean="0"/>
          </a:p>
          <a:p>
            <a:r>
              <a:rPr lang="en-US" dirty="0" err="1" smtClean="0"/>
              <a:t>Rowspan</a:t>
            </a:r>
            <a:r>
              <a:rPr lang="en-US" dirty="0" smtClean="0"/>
              <a:t> -&gt; td</a:t>
            </a:r>
          </a:p>
          <a:p>
            <a:r>
              <a:rPr lang="en-US" dirty="0" smtClean="0"/>
              <a:t>Custom styles with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5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1" y="1378992"/>
            <a:ext cx="11695738" cy="49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891" y="1733265"/>
            <a:ext cx="10783888" cy="4883623"/>
          </a:xfrm>
        </p:spPr>
        <p:txBody>
          <a:bodyPr/>
          <a:lstStyle/>
          <a:p>
            <a:r>
              <a:rPr lang="en-US" dirty="0" smtClean="0"/>
              <a:t>In HTML we can display any normal text as a clickable link using &lt;a&gt; tag is also called as hyperlinks.</a:t>
            </a:r>
          </a:p>
          <a:p>
            <a:r>
              <a:rPr lang="en-US" dirty="0" smtClean="0"/>
              <a:t>Links syntax</a:t>
            </a:r>
          </a:p>
          <a:p>
            <a:r>
              <a:rPr lang="en-US" dirty="0" smtClean="0"/>
              <a:t>These links are useful to go to any specific part of the web page or to another webpage.</a:t>
            </a:r>
          </a:p>
          <a:p>
            <a:r>
              <a:rPr lang="en-US" dirty="0" smtClean="0"/>
              <a:t>Each Webpage is filled with lot of Links.</a:t>
            </a:r>
          </a:p>
          <a:p>
            <a:r>
              <a:rPr lang="en-US" dirty="0" smtClean="0"/>
              <a:t>Links can be used with target attribute</a:t>
            </a:r>
          </a:p>
          <a:p>
            <a:r>
              <a:rPr lang="en-US" dirty="0" smtClean="0"/>
              <a:t>Images as links</a:t>
            </a:r>
          </a:p>
          <a:p>
            <a:r>
              <a:rPr lang="en-US" dirty="0" smtClean="0"/>
              <a:t>Links can be used to bookmark any text with its id’s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16" y="671082"/>
            <a:ext cx="9404723" cy="1400530"/>
          </a:xfrm>
        </p:spPr>
        <p:txBody>
          <a:bodyPr/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099" y="2298579"/>
            <a:ext cx="10905737" cy="4293290"/>
          </a:xfrm>
        </p:spPr>
        <p:txBody>
          <a:bodyPr>
            <a:noAutofit/>
          </a:bodyPr>
          <a:lstStyle/>
          <a:p>
            <a:r>
              <a:rPr lang="en-US" sz="3600" dirty="0" smtClean="0"/>
              <a:t> Hypertext Markup Language</a:t>
            </a:r>
          </a:p>
          <a:p>
            <a:r>
              <a:rPr lang="en-US" sz="3600" dirty="0" smtClean="0"/>
              <a:t> HTML is one of the core language for websites</a:t>
            </a:r>
          </a:p>
          <a:p>
            <a:r>
              <a:rPr lang="en-US" sz="3600" dirty="0" smtClean="0"/>
              <a:t> Used for structuring a website</a:t>
            </a:r>
          </a:p>
          <a:p>
            <a:r>
              <a:rPr lang="en-US" sz="3600" dirty="0" smtClean="0"/>
              <a:t> Latest version is HTML 5.1 released in Nov,2016</a:t>
            </a:r>
          </a:p>
          <a:p>
            <a:r>
              <a:rPr lang="en-US" sz="3600" dirty="0" smtClean="0"/>
              <a:t> Static Programming language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966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Entities are used to display some of the reserved characters and few symbols on the webpage.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entity_name</a:t>
            </a:r>
            <a:r>
              <a:rPr lang="en-US" dirty="0" smtClean="0"/>
              <a:t>; (or) &amp;#</a:t>
            </a:r>
            <a:r>
              <a:rPr lang="en-US" dirty="0" err="1" smtClean="0"/>
              <a:t>entity_name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&amp;</a:t>
            </a:r>
            <a:r>
              <a:rPr lang="en-US" dirty="0" err="1" smtClean="0"/>
              <a:t>lt</a:t>
            </a:r>
            <a:r>
              <a:rPr lang="en-US" dirty="0" smtClean="0"/>
              <a:t>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gt</a:t>
            </a:r>
            <a:r>
              <a:rPr lang="en-US" dirty="0" smtClean="0"/>
              <a:t>;</a:t>
            </a:r>
          </a:p>
          <a:p>
            <a:r>
              <a:rPr lang="en-US" dirty="0" smtClean="0"/>
              <a:t>&amp;amp;</a:t>
            </a:r>
          </a:p>
          <a:p>
            <a:r>
              <a:rPr lang="en-US" dirty="0" smtClean="0"/>
              <a:t>&amp;copy;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reg</a:t>
            </a:r>
            <a:r>
              <a:rPr lang="en-US" dirty="0" smtClean="0"/>
              <a:t>;</a:t>
            </a:r>
          </a:p>
          <a:p>
            <a:r>
              <a:rPr lang="en-US" dirty="0" smtClean="0"/>
              <a:t>Rupee -&gt; </a:t>
            </a:r>
            <a:r>
              <a:rPr lang="en-US" dirty="0"/>
              <a:t>&amp;#8377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985" y="1998327"/>
            <a:ext cx="8946541" cy="4195481"/>
          </a:xfrm>
        </p:spPr>
        <p:txBody>
          <a:bodyPr/>
          <a:lstStyle/>
          <a:p>
            <a:r>
              <a:rPr lang="en-US" dirty="0" smtClean="0"/>
              <a:t>Iframes are used to display another webpage in our own webpage.</a:t>
            </a:r>
          </a:p>
          <a:p>
            <a:r>
              <a:rPr lang="en-US" dirty="0" smtClean="0"/>
              <a:t>&lt;iframe&gt;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Width , Height</a:t>
            </a:r>
          </a:p>
          <a:p>
            <a:r>
              <a:rPr lang="en-US" dirty="0" smtClean="0"/>
              <a:t>Border</a:t>
            </a:r>
          </a:p>
          <a:p>
            <a:r>
              <a:rPr lang="en-US" dirty="0" smtClean="0"/>
              <a:t>YouTube Video in Iframe</a:t>
            </a:r>
          </a:p>
          <a:p>
            <a:r>
              <a:rPr lang="en-US" dirty="0" smtClean="0"/>
              <a:t>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India Website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6" y="2903964"/>
            <a:ext cx="8745988" cy="33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8769"/>
            <a:ext cx="8946541" cy="5194043"/>
          </a:xfrm>
        </p:spPr>
        <p:txBody>
          <a:bodyPr>
            <a:noAutofit/>
          </a:bodyPr>
          <a:lstStyle/>
          <a:p>
            <a:r>
              <a:rPr lang="en-US" sz="2800" dirty="0" smtClean="0"/>
              <a:t>A Form is simply an area that contains form fields</a:t>
            </a:r>
          </a:p>
          <a:p>
            <a:r>
              <a:rPr lang="en-US" sz="2800" dirty="0" smtClean="0"/>
              <a:t>Form fields are Objects that allow the visitors to enter information.</a:t>
            </a:r>
          </a:p>
          <a:p>
            <a:pPr lvl="1"/>
            <a:r>
              <a:rPr lang="en-US" sz="2800" dirty="0" smtClean="0"/>
              <a:t>Example:</a:t>
            </a:r>
          </a:p>
          <a:p>
            <a:pPr lvl="1"/>
            <a:r>
              <a:rPr lang="en-US" sz="2800" dirty="0" smtClean="0"/>
              <a:t>Text Boxes</a:t>
            </a:r>
          </a:p>
          <a:p>
            <a:pPr lvl="1"/>
            <a:r>
              <a:rPr lang="en-US" sz="2800" dirty="0" smtClean="0"/>
              <a:t>Drop Downs Menus</a:t>
            </a:r>
          </a:p>
          <a:p>
            <a:pPr lvl="1"/>
            <a:r>
              <a:rPr lang="en-US" sz="2800" dirty="0" smtClean="0"/>
              <a:t>Radio Buttons</a:t>
            </a:r>
          </a:p>
          <a:p>
            <a:r>
              <a:rPr lang="en-US" sz="2800" dirty="0" smtClean="0"/>
              <a:t>When a visitor clicks on submit button, the content of the form usually sent to a program that runs on the server.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00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 about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HTML  Form Elements</a:t>
            </a:r>
          </a:p>
          <a:p>
            <a:r>
              <a:rPr lang="en-US" sz="3600" dirty="0" smtClean="0"/>
              <a:t> HTML Form Inputs Types</a:t>
            </a:r>
          </a:p>
          <a:p>
            <a:r>
              <a:rPr lang="en-US" sz="3600" dirty="0" smtClean="0"/>
              <a:t> HTML Form Attributes</a:t>
            </a:r>
          </a:p>
          <a:p>
            <a:r>
              <a:rPr lang="en-US" sz="3600" dirty="0" smtClean="0"/>
              <a:t> </a:t>
            </a:r>
            <a:r>
              <a:rPr lang="en-US" sz="3600" b="1" dirty="0" smtClean="0"/>
              <a:t>Mini Project</a:t>
            </a:r>
            <a:endParaRPr lang="en-US" sz="3600" dirty="0" smtClean="0"/>
          </a:p>
          <a:p>
            <a:pPr lvl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Online Job Application Form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3272"/>
            <a:ext cx="8946541" cy="4928471"/>
          </a:xfrm>
        </p:spPr>
        <p:txBody>
          <a:bodyPr>
            <a:noAutofit/>
          </a:bodyPr>
          <a:lstStyle/>
          <a:p>
            <a:r>
              <a:rPr lang="en-US" sz="4400" dirty="0" smtClean="0"/>
              <a:t>&lt;form&gt;</a:t>
            </a:r>
          </a:p>
          <a:p>
            <a:r>
              <a:rPr lang="en-US" sz="4400" dirty="0" smtClean="0"/>
              <a:t>&lt;input&gt; &lt;label&gt;</a:t>
            </a:r>
          </a:p>
          <a:p>
            <a:r>
              <a:rPr lang="en-US" sz="4400" dirty="0" smtClean="0"/>
              <a:t>&lt;select&gt;,&lt;option&gt;</a:t>
            </a:r>
          </a:p>
          <a:p>
            <a:r>
              <a:rPr lang="en-US" sz="4400" dirty="0" smtClean="0"/>
              <a:t>&lt;</a:t>
            </a:r>
            <a:r>
              <a:rPr lang="en-US" sz="4400" dirty="0" err="1" smtClean="0"/>
              <a:t>textarea</a:t>
            </a:r>
            <a:r>
              <a:rPr lang="en-US" sz="4400" dirty="0" smtClean="0"/>
              <a:t>&gt;</a:t>
            </a:r>
          </a:p>
          <a:p>
            <a:r>
              <a:rPr lang="en-US" sz="4400" dirty="0" smtClean="0"/>
              <a:t>HTML 5 Elements</a:t>
            </a:r>
          </a:p>
          <a:p>
            <a:pPr lvl="1"/>
            <a:r>
              <a:rPr lang="en-US" sz="4400" dirty="0" smtClean="0"/>
              <a:t>&lt;</a:t>
            </a:r>
            <a:r>
              <a:rPr lang="en-US" sz="4400" dirty="0" err="1" smtClean="0"/>
              <a:t>datalist</a:t>
            </a:r>
            <a:r>
              <a:rPr lang="en-US" sz="4400" dirty="0" smtClean="0"/>
              <a:t>&gt;</a:t>
            </a:r>
          </a:p>
          <a:p>
            <a:pPr marL="0" indent="0">
              <a:buNone/>
            </a:pP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679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Data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230" y="1853247"/>
            <a:ext cx="8796318" cy="36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513345" cy="4195481"/>
          </a:xfrm>
        </p:spPr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Submit</a:t>
            </a:r>
          </a:p>
          <a:p>
            <a:r>
              <a:rPr lang="en-US" dirty="0" smtClean="0"/>
              <a:t>Reset</a:t>
            </a:r>
          </a:p>
          <a:p>
            <a:r>
              <a:rPr lang="en-US" dirty="0" smtClean="0"/>
              <a:t>Radio</a:t>
            </a:r>
          </a:p>
          <a:p>
            <a:r>
              <a:rPr lang="en-US" dirty="0" smtClean="0"/>
              <a:t>Checkbox</a:t>
            </a:r>
          </a:p>
          <a:p>
            <a:r>
              <a:rPr lang="en-US" dirty="0" smtClean="0"/>
              <a:t>Button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8471" y="2052918"/>
            <a:ext cx="6687284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HTML 5 Input Types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 err="1"/>
              <a:t>datetime</a:t>
            </a:r>
            <a:r>
              <a:rPr lang="en-US" dirty="0"/>
              <a:t>-local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month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 smtClean="0"/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174786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2008378" cy="2519082"/>
          </a:xfrm>
        </p:spPr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</a:t>
            </a:r>
          </a:p>
          <a:p>
            <a:r>
              <a:rPr lang="en-US" dirty="0" err="1" smtClean="0"/>
              <a:t>readonly</a:t>
            </a:r>
            <a:endParaRPr lang="en-US" dirty="0" smtClean="0"/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rows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44322" y="2052919"/>
            <a:ext cx="6782818" cy="3351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HTML 5 Form Attributes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equired</a:t>
            </a:r>
          </a:p>
          <a:p>
            <a:pPr lvl="1"/>
            <a:r>
              <a:rPr lang="en-US" dirty="0" err="1" smtClean="0"/>
              <a:t>Novalidate</a:t>
            </a:r>
            <a:endParaRPr lang="en-US" dirty="0" smtClean="0"/>
          </a:p>
          <a:p>
            <a:pPr lvl="1"/>
            <a:r>
              <a:rPr lang="en-US" dirty="0" smtClean="0"/>
              <a:t>Autofocus</a:t>
            </a:r>
          </a:p>
          <a:p>
            <a:pPr lvl="1"/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Placeholder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58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Project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 Online Job Application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3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Runtime Environment</a:t>
            </a:r>
            <a:endParaRPr lang="en-US" dirty="0"/>
          </a:p>
        </p:txBody>
      </p:sp>
      <p:pic>
        <p:nvPicPr>
          <p:cNvPr id="5" name="Picture 2" descr="Image result for browser ic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05" y="1525102"/>
            <a:ext cx="4231979" cy="423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42448" y="3366731"/>
            <a:ext cx="14739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8456" y="3693911"/>
            <a:ext cx="105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HTML</a:t>
            </a:r>
            <a:endParaRPr lang="en-US" sz="2400" dirty="0"/>
          </a:p>
        </p:txBody>
      </p:sp>
      <p:cxnSp>
        <p:nvCxnSpPr>
          <p:cNvPr id="8" name="Curved Connector 7"/>
          <p:cNvCxnSpPr/>
          <p:nvPr/>
        </p:nvCxnSpPr>
        <p:spPr>
          <a:xfrm flipV="1">
            <a:off x="7529558" y="5292848"/>
            <a:ext cx="971825" cy="439492"/>
          </a:xfrm>
          <a:prstGeom prst="curvedConnector3">
            <a:avLst>
              <a:gd name="adj1" fmla="val 1658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73599" y="5732340"/>
            <a:ext cx="65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JS</a:t>
            </a:r>
            <a:endParaRPr lang="en-US" sz="2800" dirty="0"/>
          </a:p>
        </p:txBody>
      </p:sp>
      <p:pic>
        <p:nvPicPr>
          <p:cNvPr id="1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12" y="2925632"/>
            <a:ext cx="2390348" cy="23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06" y="1453312"/>
            <a:ext cx="11087707" cy="5097390"/>
          </a:xfrm>
        </p:spPr>
        <p:txBody>
          <a:bodyPr>
            <a:noAutofit/>
          </a:bodyPr>
          <a:lstStyle/>
          <a:p>
            <a:r>
              <a:rPr lang="en-US" sz="2800" dirty="0" smtClean="0"/>
              <a:t>Semantic elements are the elements with meaning.</a:t>
            </a:r>
          </a:p>
          <a:p>
            <a:r>
              <a:rPr lang="en-US" sz="2800" dirty="0" smtClean="0"/>
              <a:t>A Semantic element clearly describes its meaning to both browser and the developer.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Example of non Semantic Elements</a:t>
            </a:r>
            <a:r>
              <a:rPr lang="en-US" sz="2800" dirty="0" smtClean="0"/>
              <a:t> are &lt;div&gt; , &lt;span&gt; - tells nothing about its content.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Example of semantic elements:</a:t>
            </a:r>
            <a:r>
              <a:rPr lang="en-US" sz="2800" dirty="0" smtClean="0"/>
              <a:t> &lt;form&gt; , &lt;table&gt; , &lt;</a:t>
            </a:r>
            <a:r>
              <a:rPr lang="en-US" sz="2800" dirty="0" err="1" smtClean="0"/>
              <a:t>img</a:t>
            </a:r>
            <a:r>
              <a:rPr lang="en-US" sz="2800" dirty="0" smtClean="0"/>
              <a:t>&gt; clearly defines its content.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7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0310"/>
            <a:ext cx="8946541" cy="4788089"/>
          </a:xfrm>
        </p:spPr>
        <p:txBody>
          <a:bodyPr>
            <a:normAutofit/>
          </a:bodyPr>
          <a:lstStyle/>
          <a:p>
            <a:r>
              <a:rPr lang="en-US" dirty="0"/>
              <a:t>&lt;article</a:t>
            </a:r>
            <a:r>
              <a:rPr lang="en-US" dirty="0" smtClean="0"/>
              <a:t>&gt; &lt;/</a:t>
            </a:r>
            <a:r>
              <a:rPr lang="en-US" dirty="0"/>
              <a:t>article&gt;</a:t>
            </a:r>
          </a:p>
          <a:p>
            <a:r>
              <a:rPr lang="en-US" dirty="0"/>
              <a:t>&lt;aside</a:t>
            </a:r>
            <a:r>
              <a:rPr lang="en-US" dirty="0" smtClean="0"/>
              <a:t>&gt; &lt;/</a:t>
            </a:r>
            <a:r>
              <a:rPr lang="en-US" dirty="0"/>
              <a:t>aside&gt;</a:t>
            </a:r>
          </a:p>
          <a:p>
            <a:r>
              <a:rPr lang="en-US" dirty="0"/>
              <a:t>&lt;details</a:t>
            </a:r>
            <a:r>
              <a:rPr lang="en-US" dirty="0" smtClean="0"/>
              <a:t>&gt; &lt;/</a:t>
            </a:r>
            <a:r>
              <a:rPr lang="en-US" dirty="0"/>
              <a:t>details&gt;</a:t>
            </a:r>
          </a:p>
          <a:p>
            <a:r>
              <a:rPr lang="en-US" dirty="0"/>
              <a:t>&lt;figure</a:t>
            </a:r>
            <a:r>
              <a:rPr lang="en-US" dirty="0" smtClean="0"/>
              <a:t>&gt; &lt;/</a:t>
            </a:r>
            <a:r>
              <a:rPr lang="en-US" dirty="0"/>
              <a:t>figure&gt;</a:t>
            </a:r>
          </a:p>
          <a:p>
            <a:r>
              <a:rPr lang="en-US" dirty="0"/>
              <a:t>&lt;footer</a:t>
            </a:r>
            <a:r>
              <a:rPr lang="en-US" dirty="0" smtClean="0"/>
              <a:t>&gt; &lt;/</a:t>
            </a:r>
            <a:r>
              <a:rPr lang="en-US" dirty="0"/>
              <a:t>footer&gt;</a:t>
            </a:r>
          </a:p>
          <a:p>
            <a:r>
              <a:rPr lang="en-US" dirty="0"/>
              <a:t>&lt;header</a:t>
            </a:r>
            <a:r>
              <a:rPr lang="en-US" dirty="0" smtClean="0"/>
              <a:t>&gt; &lt;/</a:t>
            </a:r>
            <a:r>
              <a:rPr lang="en-US" dirty="0"/>
              <a:t>header&gt;</a:t>
            </a:r>
          </a:p>
          <a:p>
            <a:r>
              <a:rPr lang="en-US" dirty="0"/>
              <a:t>&lt;main</a:t>
            </a:r>
            <a:r>
              <a:rPr lang="en-US" dirty="0" smtClean="0"/>
              <a:t>&gt; &lt;/</a:t>
            </a:r>
            <a:r>
              <a:rPr lang="en-US" dirty="0"/>
              <a:t>main&gt;</a:t>
            </a:r>
          </a:p>
          <a:p>
            <a:r>
              <a:rPr lang="en-US" dirty="0"/>
              <a:t>&lt;mark</a:t>
            </a:r>
            <a:r>
              <a:rPr lang="en-US" dirty="0" smtClean="0"/>
              <a:t>&gt; &lt;/</a:t>
            </a:r>
            <a:r>
              <a:rPr lang="en-US" dirty="0"/>
              <a:t>mark&gt;</a:t>
            </a:r>
          </a:p>
          <a:p>
            <a:r>
              <a:rPr lang="en-US" dirty="0"/>
              <a:t>&lt;nav</a:t>
            </a:r>
            <a:r>
              <a:rPr lang="en-US" dirty="0" smtClean="0"/>
              <a:t>&gt; &lt;/</a:t>
            </a:r>
            <a:r>
              <a:rPr lang="en-US" dirty="0"/>
              <a:t>nav&gt;</a:t>
            </a:r>
          </a:p>
          <a:p>
            <a:r>
              <a:rPr lang="en-US" dirty="0"/>
              <a:t>&lt;section</a:t>
            </a:r>
            <a:r>
              <a:rPr lang="en-US" dirty="0" smtClean="0"/>
              <a:t>&gt; &lt;/</a:t>
            </a:r>
            <a:r>
              <a:rPr lang="en-US" dirty="0"/>
              <a:t>section&gt;</a:t>
            </a:r>
          </a:p>
          <a:p>
            <a:r>
              <a:rPr lang="en-US" dirty="0"/>
              <a:t>&lt;time</a:t>
            </a:r>
            <a:r>
              <a:rPr lang="en-US" dirty="0" smtClean="0"/>
              <a:t>&gt; &lt;/</a:t>
            </a:r>
            <a:r>
              <a:rPr lang="en-US" dirty="0"/>
              <a:t>time&gt;</a:t>
            </a:r>
          </a:p>
        </p:txBody>
      </p:sp>
    </p:spTree>
    <p:extLst>
      <p:ext uri="{BB962C8B-B14F-4D97-AF65-F5344CB8AC3E}">
        <p14:creationId xmlns:p14="http://schemas.microsoft.com/office/powerpoint/2010/main" val="3357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Layout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4651" y="1364776"/>
            <a:ext cx="9785445" cy="52270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6537" y="1419367"/>
            <a:ext cx="9594376" cy="79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6537" y="2303623"/>
            <a:ext cx="9594376" cy="518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10185" y="2920620"/>
            <a:ext cx="2101755" cy="30486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23833" y="6021261"/>
            <a:ext cx="9594376" cy="518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1122" y="2920619"/>
            <a:ext cx="7383439" cy="14981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21122" y="4517159"/>
            <a:ext cx="7383439" cy="1405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59859" y="1554337"/>
            <a:ext cx="221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&lt;header&gt;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768442" y="2374710"/>
            <a:ext cx="137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nav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671850" y="4208074"/>
            <a:ext cx="137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&lt;aside&gt;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6745" y="3575711"/>
            <a:ext cx="2168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&lt;section&gt;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527343" y="5038623"/>
            <a:ext cx="199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&lt;article&gt;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53887" y="6057600"/>
            <a:ext cx="213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&lt;footer&gt;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67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69" y="382137"/>
            <a:ext cx="8946541" cy="6248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&lt;Section&gt;</a:t>
            </a:r>
          </a:p>
          <a:p>
            <a:pPr lvl="1"/>
            <a:r>
              <a:rPr lang="en-US" dirty="0"/>
              <a:t>The &lt;section&gt; element defines a section in a document.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home page could normally be split into sections for introduction, </a:t>
            </a:r>
            <a:r>
              <a:rPr lang="en-US" dirty="0" smtClean="0"/>
              <a:t>content</a:t>
            </a:r>
            <a:r>
              <a:rPr lang="en-US" dirty="0"/>
              <a:t>, and contact information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&lt;article&gt;</a:t>
            </a:r>
          </a:p>
          <a:p>
            <a:pPr lvl="1"/>
            <a:r>
              <a:rPr lang="en-US" dirty="0"/>
              <a:t>The &lt;article&gt; element specifies independent, self-contained content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can be inside &lt;section&gt; Element</a:t>
            </a:r>
          </a:p>
          <a:p>
            <a:pPr lvl="1"/>
            <a:r>
              <a:rPr lang="en-US" dirty="0" smtClean="0"/>
              <a:t>Examples :</a:t>
            </a:r>
            <a:endParaRPr lang="en-US" dirty="0"/>
          </a:p>
          <a:p>
            <a:pPr lvl="2"/>
            <a:r>
              <a:rPr lang="en-US" dirty="0" smtClean="0"/>
              <a:t>Forum </a:t>
            </a:r>
            <a:r>
              <a:rPr lang="en-US" dirty="0"/>
              <a:t>post</a:t>
            </a:r>
          </a:p>
          <a:p>
            <a:pPr lvl="2"/>
            <a:r>
              <a:rPr lang="en-US" dirty="0" smtClean="0"/>
              <a:t>Blog </a:t>
            </a:r>
            <a:r>
              <a:rPr lang="en-US" dirty="0"/>
              <a:t>post</a:t>
            </a:r>
          </a:p>
          <a:p>
            <a:pPr lvl="2"/>
            <a:r>
              <a:rPr lang="en-US" dirty="0" smtClean="0"/>
              <a:t>Newspaper article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&lt;header&gt;</a:t>
            </a:r>
          </a:p>
          <a:p>
            <a:pPr lvl="1"/>
            <a:r>
              <a:rPr lang="en-US" dirty="0"/>
              <a:t>The &lt;header&gt; element specifies a header for a document or section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&lt;header&gt; element should be used as a container for introductory content.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have several &lt;header&gt; elements in one document.</a:t>
            </a:r>
          </a:p>
        </p:txBody>
      </p:sp>
    </p:spTree>
    <p:extLst>
      <p:ext uri="{BB962C8B-B14F-4D97-AF65-F5344CB8AC3E}">
        <p14:creationId xmlns:p14="http://schemas.microsoft.com/office/powerpoint/2010/main" val="8195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892" y="354842"/>
            <a:ext cx="10156091" cy="63871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&lt;footer&gt;</a:t>
            </a:r>
          </a:p>
          <a:p>
            <a:pPr lvl="1"/>
            <a:r>
              <a:rPr lang="en-US" dirty="0"/>
              <a:t>The &lt;footer&gt; element specifies a footer for a document or section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footer typically contains the author of the document, copyright information, links to terms of use, contact information, etc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&lt;aside&gt;</a:t>
            </a:r>
          </a:p>
          <a:p>
            <a:pPr lvl="1"/>
            <a:r>
              <a:rPr lang="en-US" dirty="0"/>
              <a:t>The &lt;aside&gt; element defines some content aside from the content it is placed in (like a sidebar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The aside content should be related to the surrounding content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&lt;nav&gt;</a:t>
            </a:r>
          </a:p>
          <a:p>
            <a:pPr lvl="1"/>
            <a:r>
              <a:rPr lang="en-US" dirty="0"/>
              <a:t>The &lt;nav&gt; element defines a set of navigation links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&lt;nav&gt; element is used mostly for top navigation purpose only.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&lt;figure&gt; , &lt;figcaption&gt;</a:t>
            </a:r>
          </a:p>
          <a:p>
            <a:pPr lvl="1"/>
            <a:r>
              <a:rPr lang="en-US" dirty="0"/>
              <a:t>The purpose of a &lt;figcaption&gt; element is to add a visual explanation to an image.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HTML5, an &lt;</a:t>
            </a:r>
            <a:r>
              <a:rPr lang="en-US" dirty="0" err="1"/>
              <a:t>img</a:t>
            </a:r>
            <a:r>
              <a:rPr lang="en-US" dirty="0"/>
              <a:t>&gt; and a &lt;figcaption&gt; can be grouped together in a &lt;figure&gt; element.</a:t>
            </a:r>
          </a:p>
        </p:txBody>
      </p:sp>
    </p:spTree>
    <p:extLst>
      <p:ext uri="{BB962C8B-B14F-4D97-AF65-F5344CB8AC3E}">
        <p14:creationId xmlns:p14="http://schemas.microsoft.com/office/powerpoint/2010/main" val="11980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961" y="-1"/>
            <a:ext cx="10087852" cy="685800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&lt;details&gt;</a:t>
            </a:r>
          </a:p>
          <a:p>
            <a:pPr lvl="1"/>
            <a:r>
              <a:rPr lang="en-US" sz="2400" dirty="0"/>
              <a:t>The &lt;details&gt; tag specifies additional details that the user can view or hide on demand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The &lt;details&gt; tag can be used to create an interactive widget that the user can open and close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&lt;summary&gt;</a:t>
            </a:r>
          </a:p>
          <a:p>
            <a:pPr lvl="1"/>
            <a:r>
              <a:rPr lang="en-US" sz="2400" dirty="0"/>
              <a:t>The &lt;summary&gt; tag defines a visible heading for the &lt;details&gt; element. </a:t>
            </a:r>
          </a:p>
          <a:p>
            <a:pPr lvl="1"/>
            <a:r>
              <a:rPr lang="en-US" sz="2400" dirty="0"/>
              <a:t>The heading can be clicked to view/hide the details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&lt;main&gt;</a:t>
            </a:r>
          </a:p>
          <a:p>
            <a:pPr lvl="1"/>
            <a:r>
              <a:rPr lang="en-US" sz="2400" dirty="0"/>
              <a:t>The &lt;main&gt; tag specifies the main content of a document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The content inside the &lt;main&gt; element should be unique to the document and not repeated anywhere in the document. 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1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new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167" y="2189397"/>
            <a:ext cx="8777667" cy="34198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&lt;audio&gt; &lt;video&gt;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65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Mini 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38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 you logo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956" y="871135"/>
            <a:ext cx="5794849" cy="525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7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HTML Doc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87857" y="1624084"/>
            <a:ext cx="8761862" cy="4804012"/>
            <a:chOff x="1787857" y="1624084"/>
            <a:chExt cx="8761862" cy="4804012"/>
          </a:xfrm>
        </p:grpSpPr>
        <p:sp>
          <p:nvSpPr>
            <p:cNvPr id="4" name="Rectangle 3"/>
            <p:cNvSpPr/>
            <p:nvPr/>
          </p:nvSpPr>
          <p:spPr>
            <a:xfrm>
              <a:off x="1787857" y="1624084"/>
              <a:ext cx="8761862" cy="48040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56346" y="2194442"/>
              <a:ext cx="7997588" cy="9308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69994" y="3316406"/>
              <a:ext cx="7983940" cy="29206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48472" y="1729576"/>
              <a:ext cx="1475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mic Sans MS" panose="030F0702030302020204" pitchFamily="66" charset="0"/>
                </a:rPr>
                <a:t>&lt;html&gt;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48471" y="2429056"/>
              <a:ext cx="1284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mic Sans MS" panose="030F0702030302020204" pitchFamily="66" charset="0"/>
                </a:rPr>
                <a:t>&lt;head&gt;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48471" y="4407384"/>
              <a:ext cx="1175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mic Sans MS" panose="030F0702030302020204" pitchFamily="66" charset="0"/>
                </a:rPr>
                <a:t>&lt;body&gt;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9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Application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69" y="1853248"/>
            <a:ext cx="7519206" cy="39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Writing HTML 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9787601" cy="2873924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Syntax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>
                <a:solidFill>
                  <a:srgbClr val="FFC000"/>
                </a:solidFill>
              </a:rPr>
              <a:t>tagname</a:t>
            </a:r>
            <a:r>
              <a:rPr lang="en-US" sz="2800" dirty="0" smtClean="0"/>
              <a:t>&gt;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Content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goes here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... </a:t>
            </a:r>
            <a:r>
              <a:rPr lang="en-US" sz="2800" dirty="0" smtClean="0"/>
              <a:t>&lt;/</a:t>
            </a:r>
            <a:r>
              <a:rPr lang="en-US" sz="2800" dirty="0">
                <a:solidFill>
                  <a:srgbClr val="FFC000"/>
                </a:solidFill>
              </a:rPr>
              <a:t>tagname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Always use lower case letters for tag names</a:t>
            </a:r>
          </a:p>
          <a:p>
            <a:r>
              <a:rPr lang="en-US" sz="2800" dirty="0" smtClean="0"/>
              <a:t>Always add an end tag (if required)</a:t>
            </a:r>
          </a:p>
          <a:p>
            <a:r>
              <a:rPr lang="en-US" sz="2800" dirty="0" smtClean="0"/>
              <a:t>For empty elements 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 , &lt;</a:t>
            </a:r>
            <a:r>
              <a:rPr lang="en-US" sz="2800" dirty="0" err="1" smtClean="0"/>
              <a:t>hr</a:t>
            </a:r>
            <a:r>
              <a:rPr lang="en-US" sz="2800" dirty="0" smtClean="0"/>
              <a:t>&gt; end tag is not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elements comes with a start and end tags</a:t>
            </a:r>
          </a:p>
          <a:p>
            <a:r>
              <a:rPr lang="en-US" dirty="0" smtClean="0"/>
              <a:t>Any content should be between html elements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&lt;h1&gt;…&lt;/h1&gt;</a:t>
            </a:r>
          </a:p>
          <a:p>
            <a:pPr lvl="1"/>
            <a:r>
              <a:rPr lang="en-US" dirty="0" smtClean="0"/>
              <a:t>&lt;p&gt;…&lt;/p&gt;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63" y="3081408"/>
            <a:ext cx="5590038" cy="6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666222"/>
          </a:xfrm>
        </p:spPr>
        <p:txBody>
          <a:bodyPr/>
          <a:lstStyle/>
          <a:p>
            <a:r>
              <a:rPr lang="en-US" dirty="0" smtClean="0"/>
              <a:t>HTML Attributes provides an additional information about a HTML element.</a:t>
            </a:r>
          </a:p>
          <a:p>
            <a:r>
              <a:rPr lang="en-US" dirty="0" smtClean="0"/>
              <a:t>All HTML elements may have attributes</a:t>
            </a:r>
          </a:p>
          <a:p>
            <a:r>
              <a:rPr lang="en-US" dirty="0" smtClean="0"/>
              <a:t>Comes with name and value pairs</a:t>
            </a:r>
          </a:p>
          <a:p>
            <a:r>
              <a:rPr lang="en-US" dirty="0" smtClean="0"/>
              <a:t>Always add to the start tag only</a:t>
            </a:r>
          </a:p>
          <a:p>
            <a:r>
              <a:rPr lang="en-US" dirty="0" smtClean="0"/>
              <a:t>Example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87" y="4719140"/>
            <a:ext cx="6729768" cy="490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787" y="5456399"/>
            <a:ext cx="8699344" cy="54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Header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&lt;h1&gt;</a:t>
            </a:r>
          </a:p>
          <a:p>
            <a:r>
              <a:rPr lang="en-US" sz="3200" dirty="0" smtClean="0"/>
              <a:t>&lt;h2&gt;</a:t>
            </a:r>
          </a:p>
          <a:p>
            <a:r>
              <a:rPr lang="en-US" sz="3200" dirty="0" smtClean="0"/>
              <a:t>&lt;h3&gt;</a:t>
            </a:r>
          </a:p>
          <a:p>
            <a:r>
              <a:rPr lang="en-US" sz="3200" dirty="0" smtClean="0"/>
              <a:t>&lt;h4&gt;</a:t>
            </a:r>
          </a:p>
          <a:p>
            <a:r>
              <a:rPr lang="en-US" sz="3200" dirty="0" smtClean="0"/>
              <a:t>&lt;h5&gt;</a:t>
            </a:r>
          </a:p>
          <a:p>
            <a:r>
              <a:rPr lang="en-US" sz="3200" dirty="0" smtClean="0"/>
              <a:t>&lt;h6&gt;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69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5073</TotalTime>
  <Words>1314</Words>
  <Application>Microsoft Office PowerPoint</Application>
  <PresentationFormat>Widescreen</PresentationFormat>
  <Paragraphs>245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Century Gothic</vt:lpstr>
      <vt:lpstr>Comic Sans MS</vt:lpstr>
      <vt:lpstr>Wingdings 3</vt:lpstr>
      <vt:lpstr>Ion</vt:lpstr>
      <vt:lpstr>HyperText Markup Language</vt:lpstr>
      <vt:lpstr>Introduction</vt:lpstr>
      <vt:lpstr>Runtime Environment</vt:lpstr>
      <vt:lpstr>Structure of HTML Doc</vt:lpstr>
      <vt:lpstr>First Application</vt:lpstr>
      <vt:lpstr>Rules for Writing HTML doc</vt:lpstr>
      <vt:lpstr>HTML Elements</vt:lpstr>
      <vt:lpstr>HTML Attributes</vt:lpstr>
      <vt:lpstr>HTML Header Tags</vt:lpstr>
      <vt:lpstr>HTML Paragraph Tag</vt:lpstr>
      <vt:lpstr>Miscellaneous  </vt:lpstr>
      <vt:lpstr>HTML DIV Tag</vt:lpstr>
      <vt:lpstr>HTML span Tag</vt:lpstr>
      <vt:lpstr>HTML Text Formatting</vt:lpstr>
      <vt:lpstr>HTML List Tags</vt:lpstr>
      <vt:lpstr>HTML &lt;img&gt; Tag</vt:lpstr>
      <vt:lpstr>HTML Tables</vt:lpstr>
      <vt:lpstr>PowerPoint Presentation</vt:lpstr>
      <vt:lpstr>HTML Links</vt:lpstr>
      <vt:lpstr>HTML Entities</vt:lpstr>
      <vt:lpstr>HTML Iframes</vt:lpstr>
      <vt:lpstr>Mini Project 1</vt:lpstr>
      <vt:lpstr>HTML Form Introduction</vt:lpstr>
      <vt:lpstr>What we learn about Forms</vt:lpstr>
      <vt:lpstr>HTML Form Elements</vt:lpstr>
      <vt:lpstr> Data list</vt:lpstr>
      <vt:lpstr>HTML Form Input Types</vt:lpstr>
      <vt:lpstr>HTML Form Attributes</vt:lpstr>
      <vt:lpstr>Mini Project 2 </vt:lpstr>
      <vt:lpstr>Semantic Elements in HTML</vt:lpstr>
      <vt:lpstr>HTML5 Semantic Elements</vt:lpstr>
      <vt:lpstr>HTML5 Layout Elements</vt:lpstr>
      <vt:lpstr>PowerPoint Presentation</vt:lpstr>
      <vt:lpstr>PowerPoint Presentation</vt:lpstr>
      <vt:lpstr>PowerPoint Presentation</vt:lpstr>
      <vt:lpstr>HTML 5 new Elements</vt:lpstr>
      <vt:lpstr>HTML5 Mini Project 3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Text Markup Language</dc:title>
  <dc:creator>NAVEEN</dc:creator>
  <cp:lastModifiedBy>thenaveensaggam@gmail.com</cp:lastModifiedBy>
  <cp:revision>333</cp:revision>
  <dcterms:created xsi:type="dcterms:W3CDTF">2017-11-01T13:38:29Z</dcterms:created>
  <dcterms:modified xsi:type="dcterms:W3CDTF">2018-06-20T04:18:22Z</dcterms:modified>
</cp:coreProperties>
</file>