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C1C94-38C4-36EC-A310-67EC0D3E7710}" v="6" dt="2024-12-13T02:34:09.850"/>
    <p1510:client id="{5B1B586A-F9DD-3120-7A7B-C1D97863022F}" v="690" dt="2024-12-13T00:31:39.916"/>
    <p1510:client id="{89B76F1F-DA9D-CE43-6C38-57B4D7A56172}" v="32" dt="2024-12-13T01:48:33.471"/>
    <p1510:client id="{8D7F3780-5256-8D17-AC23-D1B36C8F3BA9}" v="77" dt="2024-12-13T00:59:52.328"/>
    <p1510:client id="{912D2E94-5299-57FC-0368-F6CA7E081212}" v="29" dt="2024-12-13T00:35:57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7F5C12-01BC-4F00-8CE1-19E954D84B9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7A0623-BD87-414A-A3E4-C3D7AE47D8F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Develop an AI-powered chatbot to help life sciences researchers by quickly answering research-related queries using Retrieval-Augmented Generation (RAG).</a:t>
          </a:r>
        </a:p>
      </dgm:t>
    </dgm:pt>
    <dgm:pt modelId="{D8AE400B-D866-4236-B78B-C7E5F142C569}" type="parTrans" cxnId="{2FD10C1E-362C-492B-897C-9E04D3F32285}">
      <dgm:prSet/>
      <dgm:spPr/>
      <dgm:t>
        <a:bodyPr/>
        <a:lstStyle/>
        <a:p>
          <a:endParaRPr lang="en-US"/>
        </a:p>
      </dgm:t>
    </dgm:pt>
    <dgm:pt modelId="{E84CB03A-877C-4997-B49D-7887EF1D61DC}" type="sibTrans" cxnId="{2FD10C1E-362C-492B-897C-9E04D3F32285}">
      <dgm:prSet/>
      <dgm:spPr/>
      <dgm:t>
        <a:bodyPr/>
        <a:lstStyle/>
        <a:p>
          <a:endParaRPr lang="en-US"/>
        </a:p>
      </dgm:t>
    </dgm:pt>
    <dgm:pt modelId="{B2DC9324-D4C8-469A-ABB5-1CB72E7A168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Input:</a:t>
          </a:r>
          <a:r>
            <a:rPr lang="en-US" b="1" dirty="0">
              <a:latin typeface="Seaford"/>
            </a:rPr>
            <a:t> </a:t>
          </a:r>
          <a:r>
            <a:rPr lang="en-US" b="0" dirty="0"/>
            <a:t>A </a:t>
          </a:r>
          <a:r>
            <a:rPr lang="en-US" b="1" dirty="0"/>
            <a:t>user query</a:t>
          </a:r>
          <a:r>
            <a:rPr lang="en-US" b="0" dirty="0"/>
            <a:t> related to life sciences research (e.g., 'What is CRISPR?' or 'How does gene editing work?')."</a:t>
          </a:r>
        </a:p>
      </dgm:t>
    </dgm:pt>
    <dgm:pt modelId="{6C83F328-37EF-4F94-9C90-C7E2D243AA96}" type="parTrans" cxnId="{4537AD5A-6749-44F9-B72D-A4CFE288046D}">
      <dgm:prSet/>
      <dgm:spPr/>
      <dgm:t>
        <a:bodyPr/>
        <a:lstStyle/>
        <a:p>
          <a:endParaRPr lang="en-US"/>
        </a:p>
      </dgm:t>
    </dgm:pt>
    <dgm:pt modelId="{5D62F18B-C0AA-4B1D-8AB3-F342494443CC}" type="sibTrans" cxnId="{4537AD5A-6749-44F9-B72D-A4CFE288046D}">
      <dgm:prSet/>
      <dgm:spPr/>
      <dgm:t>
        <a:bodyPr/>
        <a:lstStyle/>
        <a:p>
          <a:endParaRPr lang="en-US"/>
        </a:p>
      </dgm:t>
    </dgm:pt>
    <dgm:pt modelId="{564A282F-A3C0-48D4-9037-56BDAC56F711}">
      <dgm:prSet/>
      <dgm:spPr/>
      <dgm:t>
        <a:bodyPr/>
        <a:lstStyle/>
        <a:p>
          <a:pPr rtl="0">
            <a:lnSpc>
              <a:spcPct val="100000"/>
            </a:lnSpc>
            <a:defRPr b="1"/>
          </a:pPr>
          <a:r>
            <a:rPr lang="en-US" b="0" dirty="0">
              <a:latin typeface="Seaford"/>
            </a:rPr>
            <a:t>Output: A</a:t>
          </a:r>
          <a:r>
            <a:rPr lang="en-US" b="0" dirty="0"/>
            <a:t> </a:t>
          </a:r>
          <a:r>
            <a:rPr lang="en-US" b="1" dirty="0"/>
            <a:t>contextually accurate, AI-generated answer</a:t>
          </a:r>
          <a:r>
            <a:rPr lang="en-US" b="0" dirty="0"/>
            <a:t> based on the retrieved data from research papers, articles, and other scientific resources.</a:t>
          </a:r>
        </a:p>
      </dgm:t>
    </dgm:pt>
    <dgm:pt modelId="{E13A7307-9395-47D9-80F3-E0B6926017C6}" type="parTrans" cxnId="{A31EF39A-D781-41E3-84A1-EA006818A5AA}">
      <dgm:prSet/>
      <dgm:spPr/>
      <dgm:t>
        <a:bodyPr/>
        <a:lstStyle/>
        <a:p>
          <a:endParaRPr lang="en-US"/>
        </a:p>
      </dgm:t>
    </dgm:pt>
    <dgm:pt modelId="{106C678A-C983-42D6-99B5-FF2B9EBEBD0A}" type="sibTrans" cxnId="{A31EF39A-D781-41E3-84A1-EA006818A5AA}">
      <dgm:prSet/>
      <dgm:spPr/>
      <dgm:t>
        <a:bodyPr/>
        <a:lstStyle/>
        <a:p>
          <a:endParaRPr lang="en-US"/>
        </a:p>
      </dgm:t>
    </dgm:pt>
    <dgm:pt modelId="{0619DE72-10CF-49F9-A252-4AC32733D05D}" type="pres">
      <dgm:prSet presAssocID="{7B7F5C12-01BC-4F00-8CE1-19E954D84B96}" presName="root" presStyleCnt="0">
        <dgm:presLayoutVars>
          <dgm:dir/>
          <dgm:resizeHandles val="exact"/>
        </dgm:presLayoutVars>
      </dgm:prSet>
      <dgm:spPr/>
    </dgm:pt>
    <dgm:pt modelId="{7715D466-8325-4195-B197-D44F611E7861}" type="pres">
      <dgm:prSet presAssocID="{B17A0623-BD87-414A-A3E4-C3D7AE47D8FE}" presName="compNode" presStyleCnt="0"/>
      <dgm:spPr/>
    </dgm:pt>
    <dgm:pt modelId="{AB2E445B-C440-4110-9D48-4A924818731E}" type="pres">
      <dgm:prSet presAssocID="{B17A0623-BD87-414A-A3E4-C3D7AE47D8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13EE4BD-76D6-47EC-9A5E-16186F03B704}" type="pres">
      <dgm:prSet presAssocID="{B17A0623-BD87-414A-A3E4-C3D7AE47D8FE}" presName="iconSpace" presStyleCnt="0"/>
      <dgm:spPr/>
    </dgm:pt>
    <dgm:pt modelId="{7641C84F-B791-4D66-A3FA-36EFD188D7E4}" type="pres">
      <dgm:prSet presAssocID="{B17A0623-BD87-414A-A3E4-C3D7AE47D8FE}" presName="parTx" presStyleLbl="revTx" presStyleIdx="0" presStyleCnt="6">
        <dgm:presLayoutVars>
          <dgm:chMax val="0"/>
          <dgm:chPref val="0"/>
        </dgm:presLayoutVars>
      </dgm:prSet>
      <dgm:spPr/>
    </dgm:pt>
    <dgm:pt modelId="{942919A3-46F4-4F1D-96A5-D60CB6574083}" type="pres">
      <dgm:prSet presAssocID="{B17A0623-BD87-414A-A3E4-C3D7AE47D8FE}" presName="txSpace" presStyleCnt="0"/>
      <dgm:spPr/>
    </dgm:pt>
    <dgm:pt modelId="{3EB2FEAF-E4A3-433D-8571-C661A2599D6E}" type="pres">
      <dgm:prSet presAssocID="{B17A0623-BD87-414A-A3E4-C3D7AE47D8FE}" presName="desTx" presStyleLbl="revTx" presStyleIdx="1" presStyleCnt="6">
        <dgm:presLayoutVars/>
      </dgm:prSet>
      <dgm:spPr/>
    </dgm:pt>
    <dgm:pt modelId="{F12C8FD2-CE3B-45C3-8C89-C5A5BB755A4A}" type="pres">
      <dgm:prSet presAssocID="{E84CB03A-877C-4997-B49D-7887EF1D61DC}" presName="sibTrans" presStyleCnt="0"/>
      <dgm:spPr/>
    </dgm:pt>
    <dgm:pt modelId="{C4698527-2BD8-4C79-8765-6BED8B6D7A54}" type="pres">
      <dgm:prSet presAssocID="{B2DC9324-D4C8-469A-ABB5-1CB72E7A168B}" presName="compNode" presStyleCnt="0"/>
      <dgm:spPr/>
    </dgm:pt>
    <dgm:pt modelId="{29B73563-6DC5-40A0-BC2C-FEAB2B5D40C7}" type="pres">
      <dgm:prSet presAssocID="{B2DC9324-D4C8-469A-ABB5-1CB72E7A16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47CFC8BE-8BCE-4737-9D9F-75B8621B684A}" type="pres">
      <dgm:prSet presAssocID="{B2DC9324-D4C8-469A-ABB5-1CB72E7A168B}" presName="iconSpace" presStyleCnt="0"/>
      <dgm:spPr/>
    </dgm:pt>
    <dgm:pt modelId="{46C030FA-556A-47FE-8993-698C28C23984}" type="pres">
      <dgm:prSet presAssocID="{B2DC9324-D4C8-469A-ABB5-1CB72E7A168B}" presName="parTx" presStyleLbl="revTx" presStyleIdx="2" presStyleCnt="6">
        <dgm:presLayoutVars>
          <dgm:chMax val="0"/>
          <dgm:chPref val="0"/>
        </dgm:presLayoutVars>
      </dgm:prSet>
      <dgm:spPr/>
    </dgm:pt>
    <dgm:pt modelId="{A8858B8B-311F-468E-8D4D-155179F76866}" type="pres">
      <dgm:prSet presAssocID="{B2DC9324-D4C8-469A-ABB5-1CB72E7A168B}" presName="txSpace" presStyleCnt="0"/>
      <dgm:spPr/>
    </dgm:pt>
    <dgm:pt modelId="{39417097-7471-49CF-A2D1-A97A7DFED856}" type="pres">
      <dgm:prSet presAssocID="{B2DC9324-D4C8-469A-ABB5-1CB72E7A168B}" presName="desTx" presStyleLbl="revTx" presStyleIdx="3" presStyleCnt="6">
        <dgm:presLayoutVars/>
      </dgm:prSet>
      <dgm:spPr/>
    </dgm:pt>
    <dgm:pt modelId="{2F9643D6-EBFD-4BAF-A2C6-41E520344646}" type="pres">
      <dgm:prSet presAssocID="{5D62F18B-C0AA-4B1D-8AB3-F342494443CC}" presName="sibTrans" presStyleCnt="0"/>
      <dgm:spPr/>
    </dgm:pt>
    <dgm:pt modelId="{2553122E-D9BB-4578-8771-392B924A9778}" type="pres">
      <dgm:prSet presAssocID="{564A282F-A3C0-48D4-9037-56BDAC56F711}" presName="compNode" presStyleCnt="0"/>
      <dgm:spPr/>
    </dgm:pt>
    <dgm:pt modelId="{F6D1F28D-A0F9-41C4-ACB2-B7A7F2E804B7}" type="pres">
      <dgm:prSet presAssocID="{564A282F-A3C0-48D4-9037-56BDAC56F7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DFAAECF7-17C1-4EFD-9F67-F0718385CD37}" type="pres">
      <dgm:prSet presAssocID="{564A282F-A3C0-48D4-9037-56BDAC56F711}" presName="iconSpace" presStyleCnt="0"/>
      <dgm:spPr/>
    </dgm:pt>
    <dgm:pt modelId="{AFEF423F-2801-4CF8-A59D-8C1CDBB9CB49}" type="pres">
      <dgm:prSet presAssocID="{564A282F-A3C0-48D4-9037-56BDAC56F711}" presName="parTx" presStyleLbl="revTx" presStyleIdx="4" presStyleCnt="6">
        <dgm:presLayoutVars>
          <dgm:chMax val="0"/>
          <dgm:chPref val="0"/>
        </dgm:presLayoutVars>
      </dgm:prSet>
      <dgm:spPr/>
    </dgm:pt>
    <dgm:pt modelId="{DB20EB30-680F-4FDB-B8DF-7613EEF36925}" type="pres">
      <dgm:prSet presAssocID="{564A282F-A3C0-48D4-9037-56BDAC56F711}" presName="txSpace" presStyleCnt="0"/>
      <dgm:spPr/>
    </dgm:pt>
    <dgm:pt modelId="{CB4396FF-0991-4EFA-8593-EDF4D5B505DE}" type="pres">
      <dgm:prSet presAssocID="{564A282F-A3C0-48D4-9037-56BDAC56F711}" presName="desTx" presStyleLbl="revTx" presStyleIdx="5" presStyleCnt="6">
        <dgm:presLayoutVars/>
      </dgm:prSet>
      <dgm:spPr/>
    </dgm:pt>
  </dgm:ptLst>
  <dgm:cxnLst>
    <dgm:cxn modelId="{2FD10C1E-362C-492B-897C-9E04D3F32285}" srcId="{7B7F5C12-01BC-4F00-8CE1-19E954D84B96}" destId="{B17A0623-BD87-414A-A3E4-C3D7AE47D8FE}" srcOrd="0" destOrd="0" parTransId="{D8AE400B-D866-4236-B78B-C7E5F142C569}" sibTransId="{E84CB03A-877C-4997-B49D-7887EF1D61DC}"/>
    <dgm:cxn modelId="{4537AD5A-6749-44F9-B72D-A4CFE288046D}" srcId="{7B7F5C12-01BC-4F00-8CE1-19E954D84B96}" destId="{B2DC9324-D4C8-469A-ABB5-1CB72E7A168B}" srcOrd="1" destOrd="0" parTransId="{6C83F328-37EF-4F94-9C90-C7E2D243AA96}" sibTransId="{5D62F18B-C0AA-4B1D-8AB3-F342494443CC}"/>
    <dgm:cxn modelId="{D614917F-FE5F-4598-AF0C-18642DA68F29}" type="presOf" srcId="{B17A0623-BD87-414A-A3E4-C3D7AE47D8FE}" destId="{7641C84F-B791-4D66-A3FA-36EFD188D7E4}" srcOrd="0" destOrd="0" presId="urn:microsoft.com/office/officeart/2018/2/layout/IconLabelDescriptionList"/>
    <dgm:cxn modelId="{6A82E783-C5E9-4453-A9DA-6B40FF2971ED}" type="presOf" srcId="{B2DC9324-D4C8-469A-ABB5-1CB72E7A168B}" destId="{46C030FA-556A-47FE-8993-698C28C23984}" srcOrd="0" destOrd="0" presId="urn:microsoft.com/office/officeart/2018/2/layout/IconLabelDescriptionList"/>
    <dgm:cxn modelId="{635C5E8F-6A63-4F7A-9189-59B9F7F0D91B}" type="presOf" srcId="{564A282F-A3C0-48D4-9037-56BDAC56F711}" destId="{AFEF423F-2801-4CF8-A59D-8C1CDBB9CB49}" srcOrd="0" destOrd="0" presId="urn:microsoft.com/office/officeart/2018/2/layout/IconLabelDescriptionList"/>
    <dgm:cxn modelId="{A31EF39A-D781-41E3-84A1-EA006818A5AA}" srcId="{7B7F5C12-01BC-4F00-8CE1-19E954D84B96}" destId="{564A282F-A3C0-48D4-9037-56BDAC56F711}" srcOrd="2" destOrd="0" parTransId="{E13A7307-9395-47D9-80F3-E0B6926017C6}" sibTransId="{106C678A-C983-42D6-99B5-FF2B9EBEBD0A}"/>
    <dgm:cxn modelId="{36FEE5D9-1A60-41F0-974B-10BD756B0215}" type="presOf" srcId="{7B7F5C12-01BC-4F00-8CE1-19E954D84B96}" destId="{0619DE72-10CF-49F9-A252-4AC32733D05D}" srcOrd="0" destOrd="0" presId="urn:microsoft.com/office/officeart/2018/2/layout/IconLabelDescriptionList"/>
    <dgm:cxn modelId="{432C70DF-756F-49AF-ADC7-D6A327C06357}" type="presParOf" srcId="{0619DE72-10CF-49F9-A252-4AC32733D05D}" destId="{7715D466-8325-4195-B197-D44F611E7861}" srcOrd="0" destOrd="0" presId="urn:microsoft.com/office/officeart/2018/2/layout/IconLabelDescriptionList"/>
    <dgm:cxn modelId="{84C5FBB0-12B5-4B5B-AADC-F0E4F81FB86F}" type="presParOf" srcId="{7715D466-8325-4195-B197-D44F611E7861}" destId="{AB2E445B-C440-4110-9D48-4A924818731E}" srcOrd="0" destOrd="0" presId="urn:microsoft.com/office/officeart/2018/2/layout/IconLabelDescriptionList"/>
    <dgm:cxn modelId="{759D822C-64FA-4E2C-A15A-06780A431485}" type="presParOf" srcId="{7715D466-8325-4195-B197-D44F611E7861}" destId="{C13EE4BD-76D6-47EC-9A5E-16186F03B704}" srcOrd="1" destOrd="0" presId="urn:microsoft.com/office/officeart/2018/2/layout/IconLabelDescriptionList"/>
    <dgm:cxn modelId="{E2298E0C-53DF-4047-BE66-D7A08151B704}" type="presParOf" srcId="{7715D466-8325-4195-B197-D44F611E7861}" destId="{7641C84F-B791-4D66-A3FA-36EFD188D7E4}" srcOrd="2" destOrd="0" presId="urn:microsoft.com/office/officeart/2018/2/layout/IconLabelDescriptionList"/>
    <dgm:cxn modelId="{7AA4C628-4725-4E4F-BC6D-25D68F82DCAE}" type="presParOf" srcId="{7715D466-8325-4195-B197-D44F611E7861}" destId="{942919A3-46F4-4F1D-96A5-D60CB6574083}" srcOrd="3" destOrd="0" presId="urn:microsoft.com/office/officeart/2018/2/layout/IconLabelDescriptionList"/>
    <dgm:cxn modelId="{217AA841-D55D-4AD3-B89A-B94F7534CC3F}" type="presParOf" srcId="{7715D466-8325-4195-B197-D44F611E7861}" destId="{3EB2FEAF-E4A3-433D-8571-C661A2599D6E}" srcOrd="4" destOrd="0" presId="urn:microsoft.com/office/officeart/2018/2/layout/IconLabelDescriptionList"/>
    <dgm:cxn modelId="{FCC9EDD8-DEE9-4462-803E-6108C3E2B04A}" type="presParOf" srcId="{0619DE72-10CF-49F9-A252-4AC32733D05D}" destId="{F12C8FD2-CE3B-45C3-8C89-C5A5BB755A4A}" srcOrd="1" destOrd="0" presId="urn:microsoft.com/office/officeart/2018/2/layout/IconLabelDescriptionList"/>
    <dgm:cxn modelId="{993C152E-679A-46AD-A63C-61ECF1F0E908}" type="presParOf" srcId="{0619DE72-10CF-49F9-A252-4AC32733D05D}" destId="{C4698527-2BD8-4C79-8765-6BED8B6D7A54}" srcOrd="2" destOrd="0" presId="urn:microsoft.com/office/officeart/2018/2/layout/IconLabelDescriptionList"/>
    <dgm:cxn modelId="{7D896581-CD3F-4596-A853-F78F715FC8A7}" type="presParOf" srcId="{C4698527-2BD8-4C79-8765-6BED8B6D7A54}" destId="{29B73563-6DC5-40A0-BC2C-FEAB2B5D40C7}" srcOrd="0" destOrd="0" presId="urn:microsoft.com/office/officeart/2018/2/layout/IconLabelDescriptionList"/>
    <dgm:cxn modelId="{10AACE43-145B-4716-AF74-09ED1DDC3464}" type="presParOf" srcId="{C4698527-2BD8-4C79-8765-6BED8B6D7A54}" destId="{47CFC8BE-8BCE-4737-9D9F-75B8621B684A}" srcOrd="1" destOrd="0" presId="urn:microsoft.com/office/officeart/2018/2/layout/IconLabelDescriptionList"/>
    <dgm:cxn modelId="{064BBDE8-826A-48D8-909D-2EE537290AB5}" type="presParOf" srcId="{C4698527-2BD8-4C79-8765-6BED8B6D7A54}" destId="{46C030FA-556A-47FE-8993-698C28C23984}" srcOrd="2" destOrd="0" presId="urn:microsoft.com/office/officeart/2018/2/layout/IconLabelDescriptionList"/>
    <dgm:cxn modelId="{2CBEB784-AAEE-447D-9D79-77528299FACB}" type="presParOf" srcId="{C4698527-2BD8-4C79-8765-6BED8B6D7A54}" destId="{A8858B8B-311F-468E-8D4D-155179F76866}" srcOrd="3" destOrd="0" presId="urn:microsoft.com/office/officeart/2018/2/layout/IconLabelDescriptionList"/>
    <dgm:cxn modelId="{3C4144E5-96AE-425D-8C77-AC7BCF08EBCC}" type="presParOf" srcId="{C4698527-2BD8-4C79-8765-6BED8B6D7A54}" destId="{39417097-7471-49CF-A2D1-A97A7DFED856}" srcOrd="4" destOrd="0" presId="urn:microsoft.com/office/officeart/2018/2/layout/IconLabelDescriptionList"/>
    <dgm:cxn modelId="{DEB894D8-4D21-455D-9400-8F6BC4D0D392}" type="presParOf" srcId="{0619DE72-10CF-49F9-A252-4AC32733D05D}" destId="{2F9643D6-EBFD-4BAF-A2C6-41E520344646}" srcOrd="3" destOrd="0" presId="urn:microsoft.com/office/officeart/2018/2/layout/IconLabelDescriptionList"/>
    <dgm:cxn modelId="{A83ED0F0-F334-4C1C-9254-F4BC3EFC8B46}" type="presParOf" srcId="{0619DE72-10CF-49F9-A252-4AC32733D05D}" destId="{2553122E-D9BB-4578-8771-392B924A9778}" srcOrd="4" destOrd="0" presId="urn:microsoft.com/office/officeart/2018/2/layout/IconLabelDescriptionList"/>
    <dgm:cxn modelId="{9A30BA55-A7E0-47D3-8E81-BD1730E3B0A4}" type="presParOf" srcId="{2553122E-D9BB-4578-8771-392B924A9778}" destId="{F6D1F28D-A0F9-41C4-ACB2-B7A7F2E804B7}" srcOrd="0" destOrd="0" presId="urn:microsoft.com/office/officeart/2018/2/layout/IconLabelDescriptionList"/>
    <dgm:cxn modelId="{FE2EE7C4-6CF5-4F16-93A6-1F0DBEEA1FFF}" type="presParOf" srcId="{2553122E-D9BB-4578-8771-392B924A9778}" destId="{DFAAECF7-17C1-4EFD-9F67-F0718385CD37}" srcOrd="1" destOrd="0" presId="urn:microsoft.com/office/officeart/2018/2/layout/IconLabelDescriptionList"/>
    <dgm:cxn modelId="{FE8983BE-7396-447F-AD75-15626BA0DC5F}" type="presParOf" srcId="{2553122E-D9BB-4578-8771-392B924A9778}" destId="{AFEF423F-2801-4CF8-A59D-8C1CDBB9CB49}" srcOrd="2" destOrd="0" presId="urn:microsoft.com/office/officeart/2018/2/layout/IconLabelDescriptionList"/>
    <dgm:cxn modelId="{77C910CC-987C-439D-B7C0-4422C7D4AFA5}" type="presParOf" srcId="{2553122E-D9BB-4578-8771-392B924A9778}" destId="{DB20EB30-680F-4FDB-B8DF-7613EEF36925}" srcOrd="3" destOrd="0" presId="urn:microsoft.com/office/officeart/2018/2/layout/IconLabelDescriptionList"/>
    <dgm:cxn modelId="{ABFC578E-964F-4A06-B5A8-90B816CD68DF}" type="presParOf" srcId="{2553122E-D9BB-4578-8771-392B924A9778}" destId="{CB4396FF-0991-4EFA-8593-EDF4D5B505D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E445B-C440-4110-9D48-4A924818731E}">
      <dsp:nvSpPr>
        <dsp:cNvPr id="0" name=""/>
        <dsp:cNvSpPr/>
      </dsp:nvSpPr>
      <dsp:spPr>
        <a:xfrm>
          <a:off x="9053" y="0"/>
          <a:ext cx="1162394" cy="1162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1C84F-B791-4D66-A3FA-36EFD188D7E4}">
      <dsp:nvSpPr>
        <dsp:cNvPr id="0" name=""/>
        <dsp:cNvSpPr/>
      </dsp:nvSpPr>
      <dsp:spPr>
        <a:xfrm>
          <a:off x="9053" y="1281922"/>
          <a:ext cx="3321128" cy="91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Develop an AI-powered chatbot to help life sciences researchers by quickly answering research-related queries using Retrieval-Augmented Generation (RAG).</a:t>
          </a:r>
        </a:p>
      </dsp:txBody>
      <dsp:txXfrm>
        <a:off x="9053" y="1281922"/>
        <a:ext cx="3321128" cy="911250"/>
      </dsp:txXfrm>
    </dsp:sp>
    <dsp:sp modelId="{3EB2FEAF-E4A3-433D-8571-C661A2599D6E}">
      <dsp:nvSpPr>
        <dsp:cNvPr id="0" name=""/>
        <dsp:cNvSpPr/>
      </dsp:nvSpPr>
      <dsp:spPr>
        <a:xfrm>
          <a:off x="9053" y="2248766"/>
          <a:ext cx="3321128" cy="530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73563-6DC5-40A0-BC2C-FEAB2B5D40C7}">
      <dsp:nvSpPr>
        <dsp:cNvPr id="0" name=""/>
        <dsp:cNvSpPr/>
      </dsp:nvSpPr>
      <dsp:spPr>
        <a:xfrm>
          <a:off x="3911379" y="0"/>
          <a:ext cx="1162394" cy="1162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030FA-556A-47FE-8993-698C28C23984}">
      <dsp:nvSpPr>
        <dsp:cNvPr id="0" name=""/>
        <dsp:cNvSpPr/>
      </dsp:nvSpPr>
      <dsp:spPr>
        <a:xfrm>
          <a:off x="3911379" y="1281922"/>
          <a:ext cx="3321128" cy="91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Input:</a:t>
          </a:r>
          <a:r>
            <a:rPr lang="en-US" sz="1400" b="1" kern="1200" dirty="0">
              <a:latin typeface="Seaford"/>
            </a:rPr>
            <a:t> </a:t>
          </a:r>
          <a:r>
            <a:rPr lang="en-US" sz="1400" b="0" kern="1200" dirty="0"/>
            <a:t>A </a:t>
          </a:r>
          <a:r>
            <a:rPr lang="en-US" sz="1400" b="1" kern="1200" dirty="0"/>
            <a:t>user query</a:t>
          </a:r>
          <a:r>
            <a:rPr lang="en-US" sz="1400" b="0" kern="1200" dirty="0"/>
            <a:t> related to life sciences research (e.g., 'What is CRISPR?' or 'How does gene editing work?')."</a:t>
          </a:r>
        </a:p>
      </dsp:txBody>
      <dsp:txXfrm>
        <a:off x="3911379" y="1281922"/>
        <a:ext cx="3321128" cy="911250"/>
      </dsp:txXfrm>
    </dsp:sp>
    <dsp:sp modelId="{39417097-7471-49CF-A2D1-A97A7DFED856}">
      <dsp:nvSpPr>
        <dsp:cNvPr id="0" name=""/>
        <dsp:cNvSpPr/>
      </dsp:nvSpPr>
      <dsp:spPr>
        <a:xfrm>
          <a:off x="3911379" y="2248766"/>
          <a:ext cx="3321128" cy="530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1F28D-A0F9-41C4-ACB2-B7A7F2E804B7}">
      <dsp:nvSpPr>
        <dsp:cNvPr id="0" name=""/>
        <dsp:cNvSpPr/>
      </dsp:nvSpPr>
      <dsp:spPr>
        <a:xfrm>
          <a:off x="7813705" y="0"/>
          <a:ext cx="1162394" cy="1162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F423F-2801-4CF8-A59D-8C1CDBB9CB49}">
      <dsp:nvSpPr>
        <dsp:cNvPr id="0" name=""/>
        <dsp:cNvSpPr/>
      </dsp:nvSpPr>
      <dsp:spPr>
        <a:xfrm>
          <a:off x="7813705" y="1281922"/>
          <a:ext cx="3321128" cy="91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dirty="0">
              <a:latin typeface="Seaford"/>
            </a:rPr>
            <a:t>Output: A</a:t>
          </a:r>
          <a:r>
            <a:rPr lang="en-US" sz="1400" b="0" kern="1200" dirty="0"/>
            <a:t> </a:t>
          </a:r>
          <a:r>
            <a:rPr lang="en-US" sz="1400" b="1" kern="1200" dirty="0"/>
            <a:t>contextually accurate, AI-generated answer</a:t>
          </a:r>
          <a:r>
            <a:rPr lang="en-US" sz="1400" b="0" kern="1200" dirty="0"/>
            <a:t> based on the retrieved data from research papers, articles, and other scientific resources.</a:t>
          </a:r>
        </a:p>
      </dsp:txBody>
      <dsp:txXfrm>
        <a:off x="7813705" y="1281922"/>
        <a:ext cx="3321128" cy="911250"/>
      </dsp:txXfrm>
    </dsp:sp>
    <dsp:sp modelId="{CB4396FF-0991-4EFA-8593-EDF4D5B505DE}">
      <dsp:nvSpPr>
        <dsp:cNvPr id="0" name=""/>
        <dsp:cNvSpPr/>
      </dsp:nvSpPr>
      <dsp:spPr>
        <a:xfrm>
          <a:off x="7813705" y="2248766"/>
          <a:ext cx="3321128" cy="530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51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5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9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53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84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0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23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1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Blue and pink paint mixture">
            <a:extLst>
              <a:ext uri="{FF2B5EF4-FFF2-40B4-BE49-F238E27FC236}">
                <a16:creationId xmlns:a16="http://schemas.microsoft.com/office/drawing/2014/main" id="{53824EDE-640E-30D2-4215-315A55CF02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582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Calibri"/>
                <a:ea typeface="+mj-lt"/>
                <a:cs typeface="+mj-lt"/>
              </a:rPr>
              <a:t>AI Chatbot for Life Sciences Research: Powered by Retrieval-Augmented Generation</a:t>
            </a:r>
            <a:endParaRPr lang="en-US" sz="44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423" y="4201721"/>
            <a:ext cx="6444768" cy="194981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Presented by:</a:t>
            </a:r>
            <a:br>
              <a:rPr lang="en-US" sz="2000" b="1" dirty="0">
                <a:latin typeface="Calibri"/>
              </a:rPr>
            </a:br>
            <a:r>
              <a:rPr lang="en-US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Venkata Mani Sivasai Shanmukha Rajendra </a:t>
            </a:r>
            <a:r>
              <a:rPr lang="en-US" sz="2000" b="1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Goparaju</a:t>
            </a:r>
            <a:endParaRPr lang="en-US" sz="2000">
              <a:latin typeface="Calibri"/>
              <a:ea typeface="Calibri"/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F4A90-F108-31CE-3FA9-B4F23D3F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5189964" cy="2237925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"/>
                <a:ea typeface="Calibri"/>
                <a:cs typeface="Calibri"/>
              </a:rPr>
              <a:t>Problem Statement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3,957 Clock Perspective View Royalty-Free Photos and Stock Images |  Shutterstock">
            <a:extLst>
              <a:ext uri="{FF2B5EF4-FFF2-40B4-BE49-F238E27FC236}">
                <a16:creationId xmlns:a16="http://schemas.microsoft.com/office/drawing/2014/main" id="{D91DFC25-B94E-AAE4-6659-620A017950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81626" y="664659"/>
            <a:ext cx="3537736" cy="26975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3711F-54EE-50BB-1374-47CFC9FD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30025"/>
            <a:ext cx="6463591" cy="244826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Char char="•"/>
            </a:pPr>
            <a:r>
              <a:rPr lang="en-US" sz="2000" dirty="0">
                <a:latin typeface="Calibri"/>
                <a:ea typeface="+mn-lt"/>
                <a:cs typeface="+mn-lt"/>
              </a:rPr>
              <a:t>Researchers struggle to quickly find relevant information from large volumes of research papers, articles, and data.</a:t>
            </a:r>
            <a:endParaRPr lang="en-US" sz="2000">
              <a:latin typeface="Calibri"/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2000" dirty="0">
                <a:latin typeface="Calibri"/>
                <a:ea typeface="+mn-lt"/>
                <a:cs typeface="+mn-lt"/>
              </a:rPr>
              <a:t>This time-consuming process delays decision-making and slows research progress.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marL="1028700" lvl="1">
              <a:buFont typeface="Courier New" panose="020B0604020202020204" pitchFamily="34" charset="0"/>
              <a:buChar char="o"/>
            </a:pPr>
            <a:endParaRPr lang="en-US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 descr="5,500+ Frustrated Researcher Stock Photos, Pictures &amp; Royalty-Free Images -  iStock | Angry scientist, Mad scientist">
            <a:extLst>
              <a:ext uri="{FF2B5EF4-FFF2-40B4-BE49-F238E27FC236}">
                <a16:creationId xmlns:a16="http://schemas.microsoft.com/office/drawing/2014/main" id="{C4CCCF4B-843C-F4DC-A58A-1F540CAC65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26239" r="5525" b="-2"/>
          <a:stretch/>
        </p:blipFill>
        <p:spPr>
          <a:xfrm>
            <a:off x="8166548" y="3495816"/>
            <a:ext cx="2767891" cy="2697524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3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15D2D-B2C0-9093-138B-AB1AB588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4560687" cy="2237925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"/>
                <a:ea typeface="+mj-lt"/>
                <a:cs typeface="+mj-lt"/>
              </a:rPr>
              <a:t>Solution Overview</a:t>
            </a:r>
            <a:endParaRPr lang="en-US" sz="4400" b="1" dirty="0" err="1">
              <a:latin typeface="Calibri"/>
              <a:ea typeface="Calibri"/>
              <a:cs typeface="Calibri"/>
            </a:endParaRPr>
          </a:p>
        </p:txBody>
      </p:sp>
      <p:pic>
        <p:nvPicPr>
          <p:cNvPr id="7" name="Picture 6" descr="Robot Brain Artificial Intelligent Neuron Network. Simple Line Icon Drawing  For Robotic And AI Technology Concept Design Royalty Free SVG, Cliparts,  Vectors, and Stock Illustration. Image 191238313.">
            <a:extLst>
              <a:ext uri="{FF2B5EF4-FFF2-40B4-BE49-F238E27FC236}">
                <a16:creationId xmlns:a16="http://schemas.microsoft.com/office/drawing/2014/main" id="{CC4DC951-1775-179A-7C7C-1B53C1E5DD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4377" r="1" b="40979"/>
          <a:stretch/>
        </p:blipFill>
        <p:spPr>
          <a:xfrm>
            <a:off x="5046169" y="590118"/>
            <a:ext cx="6583502" cy="293914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4F8F-AB64-E79A-19D9-6CAF21214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700389"/>
            <a:ext cx="4277658" cy="21778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90000"/>
              </a:lnSpc>
              <a:buChar char="•"/>
            </a:pPr>
            <a:r>
              <a:rPr lang="en-US" sz="2000" dirty="0">
                <a:latin typeface="Calibri"/>
                <a:ea typeface="+mn-lt"/>
                <a:cs typeface="+mn-lt"/>
              </a:rPr>
              <a:t>An </a:t>
            </a:r>
            <a:r>
              <a:rPr lang="en-US" sz="2000" b="1" dirty="0">
                <a:latin typeface="Calibri"/>
                <a:ea typeface="+mn-lt"/>
                <a:cs typeface="+mn-lt"/>
              </a:rPr>
              <a:t>AI-powered chatbot</a:t>
            </a:r>
            <a:r>
              <a:rPr lang="en-US" sz="2000" dirty="0">
                <a:latin typeface="Calibri"/>
                <a:ea typeface="+mn-lt"/>
                <a:cs typeface="+mn-lt"/>
              </a:rPr>
              <a:t> that answers life sciences research questions using </a:t>
            </a:r>
            <a:r>
              <a:rPr lang="en-US" sz="2000" b="1" dirty="0">
                <a:latin typeface="Calibri"/>
                <a:ea typeface="+mn-lt"/>
                <a:cs typeface="+mn-lt"/>
              </a:rPr>
              <a:t>Retrieval-Augmented Generation (RAG)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</a:p>
          <a:p>
            <a:pPr marL="342900" indent="-342900">
              <a:lnSpc>
                <a:spcPct val="90000"/>
              </a:lnSpc>
              <a:buChar char="•"/>
            </a:pPr>
            <a:r>
              <a:rPr lang="en-US" sz="2000" dirty="0">
                <a:latin typeface="Calibri"/>
                <a:ea typeface="+mn-lt"/>
                <a:cs typeface="+mn-lt"/>
              </a:rPr>
              <a:t>It retrieves relevant data from a knowledge base and </a:t>
            </a:r>
            <a:r>
              <a:rPr lang="en-US" sz="2000" b="1" dirty="0">
                <a:latin typeface="Calibri"/>
                <a:ea typeface="+mn-lt"/>
                <a:cs typeface="+mn-lt"/>
              </a:rPr>
              <a:t>generates accurate, context-aware responses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</a:p>
        </p:txBody>
      </p:sp>
      <p:pic>
        <p:nvPicPr>
          <p:cNvPr id="8" name="Picture 7" descr="Retrieval Icon Stock Illustrations – 1,088 Retrieval Icon Stock  Illustrations, Vectors &amp; Clipart - Dreamstime">
            <a:extLst>
              <a:ext uri="{FF2B5EF4-FFF2-40B4-BE49-F238E27FC236}">
                <a16:creationId xmlns:a16="http://schemas.microsoft.com/office/drawing/2014/main" id="{799B21E7-063C-FFA6-1981-32638709BD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t="4954" r="5" b="5797"/>
          <a:stretch/>
        </p:blipFill>
        <p:spPr>
          <a:xfrm>
            <a:off x="5046169" y="3428995"/>
            <a:ext cx="3293019" cy="2939140"/>
          </a:xfrm>
          <a:prstGeom prst="rect">
            <a:avLst/>
          </a:prstGeom>
        </p:spPr>
      </p:pic>
      <p:pic>
        <p:nvPicPr>
          <p:cNvPr id="4" name="Picture 3" descr="Free Vectors | Artificial intelligence and speech bubble icons">
            <a:extLst>
              <a:ext uri="{FF2B5EF4-FFF2-40B4-BE49-F238E27FC236}">
                <a16:creationId xmlns:a16="http://schemas.microsoft.com/office/drawing/2014/main" id="{96536924-9CDD-C1A8-406D-0B9C2E5313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2745" r="-4" b="7998"/>
          <a:stretch/>
        </p:blipFill>
        <p:spPr>
          <a:xfrm>
            <a:off x="8336652" y="3428995"/>
            <a:ext cx="3293019" cy="293914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A2ACC4-5126-40B3-BEE8-5F5305C10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42899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7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2F725-F2B1-3BF8-C5E6-028B4DB0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0361960" cy="149387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"/>
                <a:ea typeface="+mj-lt"/>
                <a:cs typeface="+mj-lt"/>
              </a:rPr>
              <a:t>High-Level System Description</a:t>
            </a:r>
            <a:endParaRPr lang="en-US" sz="4400" b="1">
              <a:latin typeface="Calibri"/>
              <a:ea typeface="Calibri"/>
              <a:cs typeface="Calibri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41F9F5B-4064-512F-846D-66F9D5CA8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230290"/>
              </p:ext>
            </p:extLst>
          </p:nvPr>
        </p:nvGraphicFramePr>
        <p:xfrm>
          <a:off x="482600" y="3098800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93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BA6AE-DEB1-854D-6E79-3849F10A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24000"/>
            <a:ext cx="7259097" cy="50888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Calibri"/>
                <a:ea typeface="+mj-lt"/>
                <a:cs typeface="+mj-lt"/>
              </a:rPr>
              <a:t>Technical Problem Formulation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slow turtle in clock 3751424 Vector Art at Vecteezy">
            <a:extLst>
              <a:ext uri="{FF2B5EF4-FFF2-40B4-BE49-F238E27FC236}">
                <a16:creationId xmlns:a16="http://schemas.microsoft.com/office/drawing/2014/main" id="{9E3C63AA-8EC9-21F8-0B37-ABEDD296F6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2838" r="4" b="22147"/>
          <a:stretch/>
        </p:blipFill>
        <p:spPr>
          <a:xfrm>
            <a:off x="8886678" y="2585456"/>
            <a:ext cx="3074741" cy="16916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777A-5A3E-6FBF-83DC-1C756B6B4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220227"/>
            <a:ext cx="7944896" cy="492915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Problem:</a:t>
            </a:r>
            <a:endParaRPr lang="en-US" sz="1400" dirty="0"/>
          </a:p>
          <a:p>
            <a:pPr marL="342900" indent="-342900">
              <a:lnSpc>
                <a:spcPct val="90000"/>
              </a:lnSpc>
              <a:buChar char="•"/>
            </a:pPr>
            <a:r>
              <a:rPr lang="en-US" sz="1400" dirty="0">
                <a:ea typeface="+mn-lt"/>
                <a:cs typeface="+mn-lt"/>
              </a:rPr>
              <a:t>Process of </a:t>
            </a:r>
            <a:r>
              <a:rPr lang="en-US" sz="1400" b="1" dirty="0">
                <a:ea typeface="+mn-lt"/>
                <a:cs typeface="+mn-lt"/>
              </a:rPr>
              <a:t>searching, retrieving, and synthesizing data</a:t>
            </a:r>
            <a:r>
              <a:rPr lang="en-US" sz="1400" dirty="0">
                <a:ea typeface="+mn-lt"/>
                <a:cs typeface="+mn-lt"/>
              </a:rPr>
              <a:t> from scientific literature is </a:t>
            </a:r>
            <a:r>
              <a:rPr lang="en-US" sz="1400" b="1" dirty="0">
                <a:ea typeface="+mn-lt"/>
                <a:cs typeface="+mn-lt"/>
              </a:rPr>
              <a:t>manual, slow</a:t>
            </a:r>
            <a:r>
              <a:rPr lang="en-US" sz="1400" dirty="0">
                <a:ea typeface="+mn-lt"/>
                <a:cs typeface="+mn-lt"/>
              </a:rPr>
              <a:t>, and often </a:t>
            </a:r>
            <a:r>
              <a:rPr lang="en-US" sz="1400" b="1" dirty="0">
                <a:ea typeface="+mn-lt"/>
                <a:cs typeface="+mn-lt"/>
              </a:rPr>
              <a:t>inaccurate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b="1" dirty="0"/>
              <a:t>Input:</a:t>
            </a:r>
            <a:endParaRPr lang="en-US" sz="1400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400" dirty="0"/>
              <a:t>Research-related question (e.g., "What is CRISPR?").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Key Features:</a:t>
            </a:r>
            <a:endParaRPr lang="en-US" sz="1400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PubMed API</a:t>
            </a:r>
            <a:r>
              <a:rPr lang="en-US" sz="1400" dirty="0">
                <a:ea typeface="+mn-lt"/>
                <a:cs typeface="+mn-lt"/>
              </a:rPr>
              <a:t>: Retrieves </a:t>
            </a:r>
            <a:r>
              <a:rPr lang="en-US" sz="1400" b="1" dirty="0">
                <a:ea typeface="+mn-lt"/>
                <a:cs typeface="+mn-lt"/>
              </a:rPr>
              <a:t>relevant papers</a:t>
            </a:r>
            <a:r>
              <a:rPr lang="en-US" sz="1400" dirty="0">
                <a:ea typeface="+mn-lt"/>
                <a:cs typeface="+mn-lt"/>
              </a:rPr>
              <a:t> and abstracts from the PubMed database.</a:t>
            </a:r>
            <a:endParaRPr lang="en-US" sz="1400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DPR Embeddings:</a:t>
            </a:r>
            <a:r>
              <a:rPr lang="en-US" sz="1400" dirty="0">
                <a:ea typeface="+mn-lt"/>
                <a:cs typeface="+mn-lt"/>
              </a:rPr>
              <a:t> Queries and documents into </a:t>
            </a:r>
            <a:r>
              <a:rPr lang="en-US" sz="1400" b="1" dirty="0">
                <a:ea typeface="+mn-lt"/>
                <a:cs typeface="+mn-lt"/>
              </a:rPr>
              <a:t>semantic embeddings</a:t>
            </a:r>
            <a:r>
              <a:rPr lang="en-US" sz="1400" dirty="0">
                <a:ea typeface="+mn-lt"/>
                <a:cs typeface="+mn-lt"/>
              </a:rPr>
              <a:t> for efficient retrieval.</a:t>
            </a:r>
            <a:endParaRPr lang="en-US" sz="1400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Cosine Similarity</a:t>
            </a:r>
            <a:r>
              <a:rPr lang="en-US" sz="1400" dirty="0">
                <a:ea typeface="+mn-lt"/>
                <a:cs typeface="+mn-lt"/>
              </a:rPr>
              <a:t>: Matches query embeddings with document embeddings to find the top N relevant papers.</a:t>
            </a:r>
            <a:endParaRPr lang="en-US" sz="1400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Generative Model (OpenAI)</a:t>
            </a:r>
            <a:r>
              <a:rPr lang="en-US" sz="1400" dirty="0">
                <a:ea typeface="+mn-lt"/>
                <a:cs typeface="+mn-lt"/>
              </a:rPr>
              <a:t>: Summarizes and </a:t>
            </a:r>
            <a:r>
              <a:rPr lang="en-US" sz="1400" b="1" dirty="0">
                <a:ea typeface="+mn-lt"/>
                <a:cs typeface="+mn-lt"/>
              </a:rPr>
              <a:t>generates</a:t>
            </a:r>
            <a:r>
              <a:rPr lang="en-US" sz="1400" dirty="0">
                <a:ea typeface="+mn-lt"/>
                <a:cs typeface="+mn-lt"/>
              </a:rPr>
              <a:t> a concise, context-aware answer based on the retrieved documents.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b="1" dirty="0"/>
              <a:t>Output:</a:t>
            </a:r>
            <a:endParaRPr lang="en-US" sz="1400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Context-aware</a:t>
            </a:r>
            <a:r>
              <a:rPr lang="en-US" sz="1400" dirty="0">
                <a:ea typeface="+mn-lt"/>
                <a:cs typeface="+mn-lt"/>
              </a:rPr>
              <a:t> and </a:t>
            </a:r>
            <a:r>
              <a:rPr lang="en-US" sz="1400" b="1" dirty="0">
                <a:ea typeface="+mn-lt"/>
                <a:cs typeface="+mn-lt"/>
              </a:rPr>
              <a:t>summarized response</a:t>
            </a:r>
            <a:r>
              <a:rPr lang="en-US" sz="1400" dirty="0">
                <a:ea typeface="+mn-lt"/>
                <a:cs typeface="+mn-lt"/>
              </a:rPr>
              <a:t> based on the most relevant research papers retrieved.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b="1" dirty="0"/>
              <a:t>Dataset:</a:t>
            </a:r>
            <a:endParaRPr lang="en-US" sz="1400" dirty="0"/>
          </a:p>
          <a:p>
            <a:pPr marL="285750" indent="-285750">
              <a:lnSpc>
                <a:spcPct val="90000"/>
              </a:lnSpc>
              <a:buChar char="•"/>
            </a:pPr>
            <a:r>
              <a:rPr lang="en-US" sz="1400" b="1" dirty="0">
                <a:ea typeface="+mn-lt"/>
                <a:cs typeface="+mn-lt"/>
              </a:rPr>
              <a:t>Source</a:t>
            </a:r>
            <a:r>
              <a:rPr lang="en-US" sz="1400" dirty="0">
                <a:ea typeface="+mn-lt"/>
                <a:cs typeface="+mn-lt"/>
              </a:rPr>
              <a:t>: </a:t>
            </a:r>
            <a:r>
              <a:rPr lang="en-US" sz="1400" b="1" dirty="0">
                <a:ea typeface="+mn-lt"/>
                <a:cs typeface="+mn-lt"/>
              </a:rPr>
              <a:t>PubMed API</a:t>
            </a:r>
            <a:r>
              <a:rPr lang="en-US" sz="1400" dirty="0">
                <a:ea typeface="+mn-lt"/>
                <a:cs typeface="+mn-lt"/>
              </a:rPr>
              <a:t>, a vast collection of </a:t>
            </a:r>
            <a:r>
              <a:rPr lang="en-US" sz="1400" b="1" dirty="0">
                <a:ea typeface="+mn-lt"/>
                <a:cs typeface="+mn-lt"/>
              </a:rPr>
              <a:t>life sciences research papers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/>
          </a:p>
          <a:p>
            <a:pPr>
              <a:lnSpc>
                <a:spcPct val="90000"/>
              </a:lnSpc>
              <a:buFont typeface="Arial"/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 marL="342900" indent="-342900">
              <a:lnSpc>
                <a:spcPct val="90000"/>
              </a:lnSpc>
              <a:buChar char="•"/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6" name="Picture 5" descr="4,500+ Missed Target Stock Photos, Pictures &amp; Royalty-Free Images - iStock  | Missed target illustration, Missed target icon, Missed target arrow">
            <a:extLst>
              <a:ext uri="{FF2B5EF4-FFF2-40B4-BE49-F238E27FC236}">
                <a16:creationId xmlns:a16="http://schemas.microsoft.com/office/drawing/2014/main" id="{74CE0826-97FB-C872-59B3-32DA3556909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29182" r="15795" b="-2"/>
          <a:stretch/>
        </p:blipFill>
        <p:spPr>
          <a:xfrm>
            <a:off x="9818100" y="4468636"/>
            <a:ext cx="1538469" cy="169164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1,488 Searching Transparent Stock Photos - Free &amp; Royalty-Free Stock Photos  from Dreamstime">
            <a:extLst>
              <a:ext uri="{FF2B5EF4-FFF2-40B4-BE49-F238E27FC236}">
                <a16:creationId xmlns:a16="http://schemas.microsoft.com/office/drawing/2014/main" id="{1C2E2093-C8E4-FFAC-CAA1-F916A748C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743" y="488714"/>
            <a:ext cx="2743200" cy="183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7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diagram of a system architecture&#10;&#10;Description automatically generated">
            <a:extLst>
              <a:ext uri="{FF2B5EF4-FFF2-40B4-BE49-F238E27FC236}">
                <a16:creationId xmlns:a16="http://schemas.microsoft.com/office/drawing/2014/main" id="{EE66AB5F-1AFF-E460-7EC4-E18AE076B7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773"/>
          <a:stretch/>
        </p:blipFill>
        <p:spPr>
          <a:xfrm>
            <a:off x="1251878" y="587839"/>
            <a:ext cx="9677380" cy="54428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F4F3A6-14F6-3085-8409-EA7CA1E2C38A}"/>
              </a:ext>
            </a:extLst>
          </p:cNvPr>
          <p:cNvSpPr txBox="1"/>
          <p:nvPr/>
        </p:nvSpPr>
        <p:spPr>
          <a:xfrm>
            <a:off x="3257959" y="5410"/>
            <a:ext cx="567283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Calibri"/>
                <a:ea typeface="Calibri"/>
                <a:cs typeface="Calibri"/>
              </a:rPr>
              <a:t>System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0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8869-8EB6-BEE9-1B16-E0BDB1C2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16" y="521207"/>
            <a:ext cx="11134154" cy="588471"/>
          </a:xfrm>
        </p:spPr>
        <p:txBody>
          <a:bodyPr/>
          <a:lstStyle/>
          <a:p>
            <a:r>
              <a:rPr lang="en-US" sz="4400" b="1" dirty="0">
                <a:latin typeface="Calibri"/>
                <a:ea typeface="+mj-lt"/>
                <a:cs typeface="+mj-lt"/>
              </a:rPr>
              <a:t>Results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FCF852-CAB5-B620-857A-8AB153C60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5489" y="1107548"/>
            <a:ext cx="4159680" cy="453799"/>
          </a:xfrm>
        </p:spPr>
        <p:txBody>
          <a:bodyPr>
            <a:noAutofit/>
          </a:bodyPr>
          <a:lstStyle/>
          <a:p>
            <a:r>
              <a:rPr lang="en-US" sz="1600" b="1" i="0" dirty="0">
                <a:latin typeface="Calibri"/>
                <a:ea typeface="+mn-lt"/>
                <a:cs typeface="+mn-lt"/>
              </a:rPr>
              <a:t>Similarity Comparison: RAG vs BERT (Baseline)</a:t>
            </a:r>
            <a:endParaRPr lang="en-US" sz="1600" b="1" i="0" dirty="0">
              <a:latin typeface="Calibri"/>
              <a:ea typeface="Calibri"/>
              <a:cs typeface="Calibri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F3C8E6C-1733-2BE1-B6AF-BCC69D0556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40570" y="1795765"/>
            <a:ext cx="3559631" cy="2119164"/>
          </a:xfrm>
        </p:spPr>
      </p:pic>
      <p:pic>
        <p:nvPicPr>
          <p:cNvPr id="11" name="Content Placeholder 10" descr="A graph with a line going up&#10;&#10;Description automatically generated">
            <a:extLst>
              <a:ext uri="{FF2B5EF4-FFF2-40B4-BE49-F238E27FC236}">
                <a16:creationId xmlns:a16="http://schemas.microsoft.com/office/drawing/2014/main" id="{9EC1DE72-9932-9336-0855-E5CA3B56D2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845911" y="4174991"/>
            <a:ext cx="3559628" cy="2128652"/>
          </a:xfrm>
        </p:spPr>
      </p:pic>
      <p:pic>
        <p:nvPicPr>
          <p:cNvPr id="12" name="Picture 11" descr="A diagram of a function&#10;&#10;Description automatically generated">
            <a:extLst>
              <a:ext uri="{FF2B5EF4-FFF2-40B4-BE49-F238E27FC236}">
                <a16:creationId xmlns:a16="http://schemas.microsoft.com/office/drawing/2014/main" id="{D8A75C27-BEBE-0925-A275-AF8758E9A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028" y="4184698"/>
            <a:ext cx="3418113" cy="1982919"/>
          </a:xfrm>
          <a:prstGeom prst="rect">
            <a:avLst/>
          </a:prstGeom>
        </p:spPr>
      </p:pic>
      <p:pic>
        <p:nvPicPr>
          <p:cNvPr id="14" name="Picture 13" descr="A blue and black line graph&#10;&#10;Description automatically generated">
            <a:extLst>
              <a:ext uri="{FF2B5EF4-FFF2-40B4-BE49-F238E27FC236}">
                <a16:creationId xmlns:a16="http://schemas.microsoft.com/office/drawing/2014/main" id="{1A6EAD8D-8C36-D163-CF29-613BB63A8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028" y="1915398"/>
            <a:ext cx="3418115" cy="18842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8EBA2B-D957-3108-CE90-972D0C841C17}"/>
              </a:ext>
            </a:extLst>
          </p:cNvPr>
          <p:cNvSpPr txBox="1"/>
          <p:nvPr/>
        </p:nvSpPr>
        <p:spPr>
          <a:xfrm>
            <a:off x="7326086" y="1219201"/>
            <a:ext cx="41583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"/>
              </a:rPr>
              <a:t>Similarity Comparison: RAG vs BERT (Baseline)</a:t>
            </a:r>
            <a:r>
              <a:rPr lang="en-US" sz="1600" dirty="0">
                <a:latin typeface="Calibri"/>
                <a:ea typeface="Calibri"/>
                <a:cs typeface="Calibri"/>
              </a:rPr>
              <a:t>​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FB1EC-021D-817B-4259-A692B3FCC591}"/>
              </a:ext>
            </a:extLst>
          </p:cNvPr>
          <p:cNvSpPr txBox="1"/>
          <p:nvPr/>
        </p:nvSpPr>
        <p:spPr>
          <a:xfrm>
            <a:off x="239443" y="2286679"/>
            <a:ext cx="14965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latin typeface="Calibri"/>
                <a:ea typeface="Calibri"/>
                <a:cs typeface="Calibri"/>
              </a:rPr>
              <a:t>RAG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B966D-0CD4-872C-7B43-44C5C3EE92F7}"/>
              </a:ext>
            </a:extLst>
          </p:cNvPr>
          <p:cNvSpPr txBox="1"/>
          <p:nvPr/>
        </p:nvSpPr>
        <p:spPr>
          <a:xfrm>
            <a:off x="239443" y="4662915"/>
            <a:ext cx="14965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latin typeface="Calibri"/>
                <a:ea typeface="Calibri"/>
                <a:cs typeface="Calibri"/>
              </a:rPr>
              <a:t>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1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EE1D-AF6B-6AB1-56F9-5B0A9AC0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07697"/>
            <a:ext cx="9280920" cy="754300"/>
          </a:xfrm>
        </p:spPr>
        <p:txBody>
          <a:bodyPr/>
          <a:lstStyle/>
          <a:p>
            <a:r>
              <a:rPr lang="en-US" sz="4400" b="1" dirty="0">
                <a:latin typeface="Calibri"/>
                <a:ea typeface="Calibri"/>
                <a:cs typeface="Calibri"/>
              </a:rPr>
              <a:t>Conclusion 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8D745-7DE8-21F5-9AE8-5A8022C6E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82344"/>
            <a:ext cx="10867938" cy="42972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 sz="2000" dirty="0">
                <a:ea typeface="+mn-lt"/>
                <a:cs typeface="+mn-lt"/>
              </a:rPr>
              <a:t>RAG improved retrieval and summarization of life sciences queries, outperforming BERT.</a:t>
            </a:r>
          </a:p>
          <a:p>
            <a:pPr marL="342900" indent="-342900">
              <a:buChar char="•"/>
            </a:pPr>
            <a:r>
              <a:rPr lang="en-US" sz="2000" dirty="0">
                <a:ea typeface="+mn-lt"/>
                <a:cs typeface="+mn-lt"/>
              </a:rPr>
              <a:t>The system significantly boosts response times and accuracy in retrieving relevant research.</a:t>
            </a:r>
            <a:endParaRPr lang="en-US" sz="2000" dirty="0"/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r>
              <a:rPr lang="en-US" sz="2000" dirty="0">
                <a:ea typeface="+mn-lt"/>
                <a:cs typeface="+mn-lt"/>
              </a:rPr>
              <a:t>Large-Scale Dataset Training: Train the model on large-scale datasets </a:t>
            </a:r>
            <a:r>
              <a:rPr lang="en-US" sz="2000">
                <a:ea typeface="+mn-lt"/>
                <a:cs typeface="+mn-lt"/>
              </a:rPr>
              <a:t>covering a wider range of life sciences research problems and solutions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2000">
                <a:ea typeface="+mn-lt"/>
                <a:cs typeface="+mn-lt"/>
              </a:rPr>
              <a:t>User Feedback: Integrate user feedback for continuous learning and better context-aware responses.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2000">
                <a:ea typeface="+mn-lt"/>
                <a:cs typeface="+mn-lt"/>
              </a:rPr>
              <a:t>Scalability: Extend the system to handle larger datasets and support more advanced queries.</a:t>
            </a:r>
          </a:p>
          <a:p>
            <a:pPr marL="342900" indent="-342900">
              <a:buChar char="•"/>
            </a:pPr>
            <a:r>
              <a:rPr lang="en-US" sz="2000">
                <a:ea typeface="+mn-lt"/>
                <a:cs typeface="+mn-lt"/>
              </a:rPr>
              <a:t>Real-time Integration: Develop real-time integration with life sciences databases for up-to-date information retrieval.</a:t>
            </a:r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398DF4-0F83-B146-B4C6-9B3B2BB4BB94}"/>
              </a:ext>
            </a:extLst>
          </p:cNvPr>
          <p:cNvSpPr txBox="1">
            <a:spLocks/>
          </p:cNvSpPr>
          <p:nvPr/>
        </p:nvSpPr>
        <p:spPr>
          <a:xfrm>
            <a:off x="484605" y="2524465"/>
            <a:ext cx="9280920" cy="754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Calibri"/>
                <a:ea typeface="Calibri"/>
                <a:cs typeface="Calibri"/>
              </a:rPr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2039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7"/>
      </a:lt2>
      <a:accent1>
        <a:srgbClr val="C6969B"/>
      </a:accent1>
      <a:accent2>
        <a:srgbClr val="BA7F9D"/>
      </a:accent2>
      <a:accent3>
        <a:srgbClr val="C492C1"/>
      </a:accent3>
      <a:accent4>
        <a:srgbClr val="A67FBA"/>
      </a:accent4>
      <a:accent5>
        <a:srgbClr val="A296C6"/>
      </a:accent5>
      <a:accent6>
        <a:srgbClr val="7F89BA"/>
      </a:accent6>
      <a:hlink>
        <a:srgbClr val="568E89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LevelVTI</vt:lpstr>
      <vt:lpstr>AI Chatbot for Life Sciences Research: Powered by Retrieval-Augmented Generation</vt:lpstr>
      <vt:lpstr>Problem Statement</vt:lpstr>
      <vt:lpstr>Solution Overview</vt:lpstr>
      <vt:lpstr>High-Level System Description</vt:lpstr>
      <vt:lpstr>Technical Problem Formulation</vt:lpstr>
      <vt:lpstr>PowerPoint Presentation</vt:lpstr>
      <vt:lpstr>Results</vt:lpstr>
      <vt:lpstr>Conclusion 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442</cp:revision>
  <dcterms:created xsi:type="dcterms:W3CDTF">2024-12-12T22:19:58Z</dcterms:created>
  <dcterms:modified xsi:type="dcterms:W3CDTF">2024-12-13T03:33:00Z</dcterms:modified>
</cp:coreProperties>
</file>